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61" r:id="rId9"/>
    <p:sldId id="271" r:id="rId10"/>
    <p:sldId id="272" r:id="rId11"/>
    <p:sldId id="277" r:id="rId12"/>
    <p:sldId id="273" r:id="rId13"/>
    <p:sldId id="274" r:id="rId14"/>
    <p:sldId id="275" r:id="rId15"/>
    <p:sldId id="264" r:id="rId16"/>
    <p:sldId id="276" r:id="rId17"/>
    <p:sldId id="266" r:id="rId18"/>
    <p:sldId id="267" r:id="rId19"/>
    <p:sldId id="268" r:id="rId20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5429"/>
    <a:srgbClr val="FDF6F0"/>
    <a:srgbClr val="EBE2D2"/>
    <a:srgbClr val="F6EFE4"/>
    <a:srgbClr val="FFD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5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2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92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301CA-C1EC-8826-D328-0BA6AB072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6B1855-AAE5-2E67-D022-F66C575F2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0B328-160A-532C-DFA1-7F97CFA3F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563C9-0859-0FA8-F13B-BB0815EBA4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07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B38CB-8EFD-E285-47F4-586282AEF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A5E225-BF69-8010-1724-B34B3B4325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5BAD8-A917-91E4-374D-DFCEBB2D6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2A310-6997-3C40-4B6E-78649036E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34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E406A-78EC-502F-600E-8CBC25E19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05F6FF-25D0-3A6B-D89E-2394B221D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F3A740-C1F5-234E-BC37-B67D7CD71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2ABDC-F999-4F83-6AB0-A96FA33F1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41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42B5D-43F4-68A6-1D6A-0029F1A28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75F334-0CE5-9418-537A-9AE86E4B2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0D64C5-DFD7-2653-68B4-E8E0670D8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D00D6-3359-3706-29E6-15EFA5264E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36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809DF-302A-6CA2-0F5B-3DB4E0340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82FE5-4561-5F35-A35E-4F29FA395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C9AC2-507A-ED52-D17E-E2B2FDDC9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EAC33-F594-C084-185D-9934EF900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92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5BF40-BDF3-7C62-CADA-A214FA517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F07BC-127B-2EC0-396F-CB768A9E9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57E13-0957-8638-B449-176356CF1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F5C57-AC3B-2629-58C9-DF9152E5D8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4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C32A9-7366-F0FE-5D94-0ABD48C4D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4D3A1-CC3A-221A-E29E-3C91D065E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D90F25-14B0-21B8-517D-C6C6F4525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7A53A-58F4-CBFD-B3F7-F72875B2D6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25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5F876-1BA9-38E9-E6DB-2A3D351BA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EFC40-3905-37F2-2929-B5F5E4D7F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5F85FF-0F37-9CC4-327F-B777A2969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55998-DE90-8D71-D77D-C6AD7B7672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7750" y="1885950"/>
            <a:ext cx="169735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EPC 2026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1047751" y="2695574"/>
            <a:ext cx="10133596" cy="52863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7200" kern="0" spc="-11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Strategy Frequency Biases Metacognitive Beliefs About Efficacy</a:t>
            </a:r>
            <a:endParaRPr lang="en-US" sz="7200" dirty="0"/>
          </a:p>
        </p:txBody>
      </p:sp>
      <p:sp>
        <p:nvSpPr>
          <p:cNvPr id="4" name="Text 2"/>
          <p:cNvSpPr/>
          <p:nvPr/>
        </p:nvSpPr>
        <p:spPr>
          <a:xfrm>
            <a:off x="1047750" y="7026442"/>
            <a:ext cx="6090987" cy="208547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3000" dirty="0">
                <a:solidFill>
                  <a:srgbClr val="B95429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Kit Double</a:t>
            </a:r>
            <a:endParaRPr lang="en-US" sz="3000" dirty="0">
              <a:solidFill>
                <a:srgbClr val="1F1B15"/>
              </a:solidFill>
              <a:latin typeface="Fraunces" pitchFamily="34" charset="0"/>
              <a:ea typeface="Fraunces" pitchFamily="34" charset="-122"/>
              <a:cs typeface="Fraunces" pitchFamily="34" charset="-120"/>
            </a:endParaRPr>
          </a:p>
          <a:p>
            <a:pPr marL="0" indent="0" algn="l">
              <a:lnSpc>
                <a:spcPct val="140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Hilary Don</a:t>
            </a:r>
          </a:p>
          <a:p>
            <a:pPr marL="0" indent="0" algn="l">
              <a:lnSpc>
                <a:spcPct val="140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David Shanks</a:t>
            </a:r>
          </a:p>
          <a:p>
            <a:pPr marL="0" indent="0" algn="l">
              <a:lnSpc>
                <a:spcPct val="140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Evan Livesey</a:t>
            </a:r>
            <a:endParaRPr lang="en-US" sz="3000" dirty="0"/>
          </a:p>
        </p:txBody>
      </p:sp>
      <p:sp>
        <p:nvSpPr>
          <p:cNvPr id="5" name="Text 3"/>
          <p:cNvSpPr/>
          <p:nvPr/>
        </p:nvSpPr>
        <p:spPr>
          <a:xfrm>
            <a:off x="14131230" y="9677400"/>
            <a:ext cx="3419921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KIT.DOUBLE@SYDNEY.EDU.AU</a:t>
            </a:r>
            <a:endParaRPr lang="en-US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19C29-0599-DF84-8510-41AEEA01C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49265" y="2514600"/>
            <a:ext cx="77724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5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192399-1601-8BE1-FDA0-80FBCE2A4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AAD97C0-2192-DE1B-8312-5D7C2A3E9299}"/>
              </a:ext>
            </a:extLst>
          </p:cNvPr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1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DOES FREQUENCY BIAS EFFICACY BELIEFS? N = 720</a:t>
            </a:r>
            <a:endParaRPr lang="en-US" sz="18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9C39253-6DCE-91AB-F69E-C3EE88A46DF5}"/>
              </a:ext>
            </a:extLst>
          </p:cNvPr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Fully between-subjects, 3 × 3 design</a:t>
            </a:r>
            <a:endParaRPr lang="en-US" sz="54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C4D16C1B-2305-2B6F-8A7C-CEA6585BF659}"/>
              </a:ext>
            </a:extLst>
          </p:cNvPr>
          <p:cNvSpPr/>
          <p:nvPr/>
        </p:nvSpPr>
        <p:spPr>
          <a:xfrm>
            <a:off x="1047750" y="3372148"/>
            <a:ext cx="2333774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09E63C69-1DD9-DCD8-B0FC-B7660122D020}"/>
              </a:ext>
            </a:extLst>
          </p:cNvPr>
          <p:cNvSpPr/>
          <p:nvPr/>
        </p:nvSpPr>
        <p:spPr>
          <a:xfrm>
            <a:off x="3381524" y="3372148"/>
            <a:ext cx="2000399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50D8E66E-30B2-226D-B4A8-6090375DBB8A}"/>
              </a:ext>
            </a:extLst>
          </p:cNvPr>
          <p:cNvSpPr/>
          <p:nvPr/>
        </p:nvSpPr>
        <p:spPr>
          <a:xfrm>
            <a:off x="3610124" y="2905423"/>
            <a:ext cx="1619399" cy="2952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8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75% ACC.</a:t>
            </a:r>
            <a:endParaRPr lang="en-US" sz="15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83105A03-47FC-539A-DCAB-3368AC8591D9}"/>
              </a:ext>
            </a:extLst>
          </p:cNvPr>
          <p:cNvSpPr/>
          <p:nvPr/>
        </p:nvSpPr>
        <p:spPr>
          <a:xfrm>
            <a:off x="5381923" y="3372148"/>
            <a:ext cx="2000399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915A39B5-A15D-DFD7-4865-D8D8C6640A66}"/>
              </a:ext>
            </a:extLst>
          </p:cNvPr>
          <p:cNvSpPr/>
          <p:nvPr/>
        </p:nvSpPr>
        <p:spPr>
          <a:xfrm>
            <a:off x="5610523" y="2905423"/>
            <a:ext cx="1619399" cy="2952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8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50% ACC.</a:t>
            </a:r>
            <a:endParaRPr lang="en-US" sz="15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5F647E90-DDA2-8DB4-D46B-11D17BBAD3B9}"/>
              </a:ext>
            </a:extLst>
          </p:cNvPr>
          <p:cNvSpPr/>
          <p:nvPr/>
        </p:nvSpPr>
        <p:spPr>
          <a:xfrm>
            <a:off x="7382321" y="3372148"/>
            <a:ext cx="2000399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22BDF8EE-E332-1C29-1459-8613D665C633}"/>
              </a:ext>
            </a:extLst>
          </p:cNvPr>
          <p:cNvSpPr/>
          <p:nvPr/>
        </p:nvSpPr>
        <p:spPr>
          <a:xfrm>
            <a:off x="7610921" y="2905423"/>
            <a:ext cx="1619399" cy="2952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8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25% ACC.</a:t>
            </a:r>
            <a:endParaRPr lang="en-US" sz="15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AD185C72-A739-7739-BD5D-9678739A4136}"/>
              </a:ext>
            </a:extLst>
          </p:cNvPr>
          <p:cNvSpPr/>
          <p:nvPr/>
        </p:nvSpPr>
        <p:spPr>
          <a:xfrm>
            <a:off x="1047750" y="4167485"/>
            <a:ext cx="2333774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99DC280D-719F-4A19-ED15-4CEAE1897907}"/>
              </a:ext>
            </a:extLst>
          </p:cNvPr>
          <p:cNvSpPr/>
          <p:nvPr/>
        </p:nvSpPr>
        <p:spPr>
          <a:xfrm>
            <a:off x="1276350" y="3600748"/>
            <a:ext cx="1952774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202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Head frequent</a:t>
            </a:r>
            <a:endParaRPr lang="en-US" sz="2025" dirty="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D555CBC6-D3A9-1840-FBB3-0C50DD9ABB82}"/>
              </a:ext>
            </a:extLst>
          </p:cNvPr>
          <p:cNvSpPr/>
          <p:nvPr/>
        </p:nvSpPr>
        <p:spPr>
          <a:xfrm>
            <a:off x="3381524" y="41674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AA6DE8D0-3EF6-7A8A-2E1F-2709DC924E0A}"/>
              </a:ext>
            </a:extLst>
          </p:cNvPr>
          <p:cNvSpPr/>
          <p:nvPr/>
        </p:nvSpPr>
        <p:spPr>
          <a:xfrm>
            <a:off x="3610124" y="3600748"/>
            <a:ext cx="1619399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DE2CF2F0-2054-8EC0-E9D7-D772ABCC5101}"/>
              </a:ext>
            </a:extLst>
          </p:cNvPr>
          <p:cNvSpPr/>
          <p:nvPr/>
        </p:nvSpPr>
        <p:spPr>
          <a:xfrm>
            <a:off x="5381923" y="41674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5B90E55B-B21C-E308-3CF6-47DDC2B54A2B}"/>
              </a:ext>
            </a:extLst>
          </p:cNvPr>
          <p:cNvSpPr/>
          <p:nvPr/>
        </p:nvSpPr>
        <p:spPr>
          <a:xfrm>
            <a:off x="5610523" y="3600748"/>
            <a:ext cx="1619399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12258FFF-3A4E-7AE4-8D8F-8949C456AA4F}"/>
              </a:ext>
            </a:extLst>
          </p:cNvPr>
          <p:cNvSpPr/>
          <p:nvPr/>
        </p:nvSpPr>
        <p:spPr>
          <a:xfrm>
            <a:off x="7382321" y="41674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88F4D97D-78DA-39C6-8E48-7BB7F1EB8978}"/>
              </a:ext>
            </a:extLst>
          </p:cNvPr>
          <p:cNvSpPr/>
          <p:nvPr/>
        </p:nvSpPr>
        <p:spPr>
          <a:xfrm>
            <a:off x="7610921" y="3600748"/>
            <a:ext cx="1619399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1ED65345-AFF7-4DA9-D3D5-F4E18AE476A8}"/>
              </a:ext>
            </a:extLst>
          </p:cNvPr>
          <p:cNvSpPr/>
          <p:nvPr/>
        </p:nvSpPr>
        <p:spPr>
          <a:xfrm>
            <a:off x="1047750" y="4948535"/>
            <a:ext cx="2333774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E63A633B-9D07-8832-3471-5510107E038A}"/>
              </a:ext>
            </a:extLst>
          </p:cNvPr>
          <p:cNvSpPr/>
          <p:nvPr/>
        </p:nvSpPr>
        <p:spPr>
          <a:xfrm>
            <a:off x="1276350" y="4386560"/>
            <a:ext cx="1952774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202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Even (50/50)</a:t>
            </a:r>
            <a:endParaRPr lang="en-US" sz="2025" dirty="0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1AEB936C-6EC7-8475-91BD-F64B18A9E852}"/>
              </a:ext>
            </a:extLst>
          </p:cNvPr>
          <p:cNvSpPr/>
          <p:nvPr/>
        </p:nvSpPr>
        <p:spPr>
          <a:xfrm>
            <a:off x="3381524" y="494853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55735D0A-7E24-62B2-1010-3BF08BE291DB}"/>
              </a:ext>
            </a:extLst>
          </p:cNvPr>
          <p:cNvSpPr/>
          <p:nvPr/>
        </p:nvSpPr>
        <p:spPr>
          <a:xfrm>
            <a:off x="3610124" y="438656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D639980A-ED3C-81C3-3542-4FA071EC0993}"/>
              </a:ext>
            </a:extLst>
          </p:cNvPr>
          <p:cNvSpPr/>
          <p:nvPr/>
        </p:nvSpPr>
        <p:spPr>
          <a:xfrm>
            <a:off x="5381923" y="494853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C8AD66ED-E666-8ACE-1003-3BEDFE5C2441}"/>
              </a:ext>
            </a:extLst>
          </p:cNvPr>
          <p:cNvSpPr/>
          <p:nvPr/>
        </p:nvSpPr>
        <p:spPr>
          <a:xfrm>
            <a:off x="5610523" y="438656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25" name="Shape 23">
            <a:extLst>
              <a:ext uri="{FF2B5EF4-FFF2-40B4-BE49-F238E27FC236}">
                <a16:creationId xmlns:a16="http://schemas.microsoft.com/office/drawing/2014/main" id="{7D1C2EE3-1370-23A7-1E56-FB7386229D64}"/>
              </a:ext>
            </a:extLst>
          </p:cNvPr>
          <p:cNvSpPr/>
          <p:nvPr/>
        </p:nvSpPr>
        <p:spPr>
          <a:xfrm>
            <a:off x="7382321" y="494853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0A7725BB-CB19-C2A5-15AF-973BB7992B7D}"/>
              </a:ext>
            </a:extLst>
          </p:cNvPr>
          <p:cNvSpPr/>
          <p:nvPr/>
        </p:nvSpPr>
        <p:spPr>
          <a:xfrm>
            <a:off x="7610921" y="438656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17268B21-5DAB-91AA-77CB-B568C6B0DFE0}"/>
              </a:ext>
            </a:extLst>
          </p:cNvPr>
          <p:cNvSpPr/>
          <p:nvPr/>
        </p:nvSpPr>
        <p:spPr>
          <a:xfrm>
            <a:off x="1047750" y="5729585"/>
            <a:ext cx="2333774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A350FC5E-1A65-5E5C-BA97-95249EB7A1BA}"/>
              </a:ext>
            </a:extLst>
          </p:cNvPr>
          <p:cNvSpPr/>
          <p:nvPr/>
        </p:nvSpPr>
        <p:spPr>
          <a:xfrm>
            <a:off x="1276350" y="5167610"/>
            <a:ext cx="1952774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202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Wing frequent</a:t>
            </a:r>
            <a:endParaRPr lang="en-US" sz="2025" dirty="0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43D29A02-D797-4259-E452-A128BB8B4444}"/>
              </a:ext>
            </a:extLst>
          </p:cNvPr>
          <p:cNvSpPr/>
          <p:nvPr/>
        </p:nvSpPr>
        <p:spPr>
          <a:xfrm>
            <a:off x="3381524" y="57295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DAA04947-32E7-706E-73A5-118E135025E3}"/>
              </a:ext>
            </a:extLst>
          </p:cNvPr>
          <p:cNvSpPr/>
          <p:nvPr/>
        </p:nvSpPr>
        <p:spPr>
          <a:xfrm>
            <a:off x="3610124" y="516761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843A948B-6037-4887-7E93-D4186FD44E62}"/>
              </a:ext>
            </a:extLst>
          </p:cNvPr>
          <p:cNvSpPr/>
          <p:nvPr/>
        </p:nvSpPr>
        <p:spPr>
          <a:xfrm>
            <a:off x="5381923" y="57295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68B14A52-F1F3-1849-2B72-1F9DF473E849}"/>
              </a:ext>
            </a:extLst>
          </p:cNvPr>
          <p:cNvSpPr/>
          <p:nvPr/>
        </p:nvSpPr>
        <p:spPr>
          <a:xfrm>
            <a:off x="5610523" y="516761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9482917C-C5F3-32EE-D264-040C9490F2F0}"/>
              </a:ext>
            </a:extLst>
          </p:cNvPr>
          <p:cNvSpPr/>
          <p:nvPr/>
        </p:nvSpPr>
        <p:spPr>
          <a:xfrm>
            <a:off x="7382321" y="57295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83CF30CB-29A4-92FB-E9D9-79FF06A4889B}"/>
              </a:ext>
            </a:extLst>
          </p:cNvPr>
          <p:cNvSpPr/>
          <p:nvPr/>
        </p:nvSpPr>
        <p:spPr>
          <a:xfrm>
            <a:off x="7610921" y="516761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DBE8B21B-5629-9771-A25D-51350C7E09B8}"/>
              </a:ext>
            </a:extLst>
          </p:cNvPr>
          <p:cNvSpPr/>
          <p:nvPr/>
        </p:nvSpPr>
        <p:spPr>
          <a:xfrm>
            <a:off x="1047750" y="5953423"/>
            <a:ext cx="8585019" cy="13525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5000"/>
              </a:lnSpc>
              <a:buNone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Prolific adults. Within every cell, accuracy is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equated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across the head and wing strategies — only their </a:t>
            </a:r>
            <a:r>
              <a:rPr lang="en-US" sz="2400" i="1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frequency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differs.</a:t>
            </a:r>
            <a:endParaRPr lang="en-US" sz="2400" dirty="0"/>
          </a:p>
        </p:txBody>
      </p:sp>
      <p:pic>
        <p:nvPicPr>
          <p:cNvPr id="36" name="Image 0">
            <a:extLst>
              <a:ext uri="{FF2B5EF4-FFF2-40B4-BE49-F238E27FC236}">
                <a16:creationId xmlns:a16="http://schemas.microsoft.com/office/drawing/2014/main" id="{FBBE46EB-D2CD-0FEF-6AAA-4DFE50DBCF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92320" y="2561724"/>
            <a:ext cx="7247930" cy="4840445"/>
          </a:xfrm>
          <a:prstGeom prst="rect">
            <a:avLst/>
          </a:prstGeom>
        </p:spPr>
      </p:pic>
      <p:sp>
        <p:nvSpPr>
          <p:cNvPr id="37" name="Shape 34">
            <a:extLst>
              <a:ext uri="{FF2B5EF4-FFF2-40B4-BE49-F238E27FC236}">
                <a16:creationId xmlns:a16="http://schemas.microsoft.com/office/drawing/2014/main" id="{C20D2CA5-90F6-4676-DFD8-69E93D208D67}"/>
              </a:ext>
            </a:extLst>
          </p:cNvPr>
          <p:cNvSpPr/>
          <p:nvPr/>
        </p:nvSpPr>
        <p:spPr>
          <a:xfrm>
            <a:off x="1047750" y="7754094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Text 35">
            <a:extLst>
              <a:ext uri="{FF2B5EF4-FFF2-40B4-BE49-F238E27FC236}">
                <a16:creationId xmlns:a16="http://schemas.microsoft.com/office/drawing/2014/main" id="{B8ACD776-284A-5BB7-EBA9-E84840C15A8E}"/>
              </a:ext>
            </a:extLst>
          </p:cNvPr>
          <p:cNvSpPr/>
          <p:nvPr/>
        </p:nvSpPr>
        <p:spPr>
          <a:xfrm>
            <a:off x="1047750" y="8125569"/>
            <a:ext cx="198120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62500" lnSpcReduction="20000"/>
          </a:bodyPr>
          <a:lstStyle/>
          <a:p>
            <a:pPr>
              <a:lnSpc>
                <a:spcPct val="140000"/>
              </a:lnSpc>
            </a:pPr>
            <a:r>
              <a:rPr lang="en-US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CONTINGENCY-BASED</a:t>
            </a:r>
            <a:endParaRPr lang="en-US" sz="1800" dirty="0"/>
          </a:p>
        </p:txBody>
      </p:sp>
      <p:sp>
        <p:nvSpPr>
          <p:cNvPr id="39" name="Text 36">
            <a:extLst>
              <a:ext uri="{FF2B5EF4-FFF2-40B4-BE49-F238E27FC236}">
                <a16:creationId xmlns:a16="http://schemas.microsoft.com/office/drawing/2014/main" id="{F9B2EBC7-CBAF-56CC-93B2-75947C8FBEE8}"/>
              </a:ext>
            </a:extLst>
          </p:cNvPr>
          <p:cNvSpPr/>
          <p:nvPr/>
        </p:nvSpPr>
        <p:spPr>
          <a:xfrm>
            <a:off x="3219450" y="8068419"/>
            <a:ext cx="14441424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The frequent strategy was rated more efficacious — but the effect </a:t>
            </a:r>
            <a:r>
              <a:rPr lang="en-US" sz="3000" b="1" dirty="0">
                <a:solidFill>
                  <a:srgbClr val="B95429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did</a:t>
            </a:r>
            <a:r>
              <a:rPr lang="en-US" sz="3000" b="1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 depend on accuracy </a:t>
            </a: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. With bias present when accuracy is high, </a:t>
            </a:r>
            <a:r>
              <a:rPr lang="en-US" sz="3000" dirty="0">
                <a:solidFill>
                  <a:srgbClr val="B95429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but not low.</a:t>
            </a:r>
            <a:endParaRPr lang="en-US" sz="3000" dirty="0">
              <a:solidFill>
                <a:srgbClr val="B95429"/>
              </a:solidFill>
            </a:endParaRPr>
          </a:p>
        </p:txBody>
      </p:sp>
      <p:sp>
        <p:nvSpPr>
          <p:cNvPr id="40" name="Text 37">
            <a:extLst>
              <a:ext uri="{FF2B5EF4-FFF2-40B4-BE49-F238E27FC236}">
                <a16:creationId xmlns:a16="http://schemas.microsoft.com/office/drawing/2014/main" id="{48FADFE5-4800-ACCF-3757-0B8FA0358D7D}"/>
              </a:ext>
            </a:extLst>
          </p:cNvPr>
          <p:cNvSpPr/>
          <p:nvPr/>
        </p:nvSpPr>
        <p:spPr>
          <a:xfrm>
            <a:off x="1047750" y="9677400"/>
            <a:ext cx="332349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1 · N = 720</a:t>
            </a:r>
            <a:endParaRPr lang="en-US" sz="1500" dirty="0"/>
          </a:p>
        </p:txBody>
      </p:sp>
      <p:sp>
        <p:nvSpPr>
          <p:cNvPr id="41" name="Text 38">
            <a:extLst>
              <a:ext uri="{FF2B5EF4-FFF2-40B4-BE49-F238E27FC236}">
                <a16:creationId xmlns:a16="http://schemas.microsoft.com/office/drawing/2014/main" id="{C045CD14-3E72-A5CE-D1E5-5E94FDA17816}"/>
              </a:ext>
            </a:extLst>
          </p:cNvPr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08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687855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F4AED-CAAE-DA7F-1B77-422BE20F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C91C00B-8123-C726-C0C2-7A3F33D59662}"/>
              </a:ext>
            </a:extLst>
          </p:cNvPr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1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DOES FREQUENCY BIAS EFFICACY BELIEFS? N = 720</a:t>
            </a:r>
            <a:endParaRPr lang="en-US" sz="18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760D843-62CD-9D0B-FE78-2ECA4C0C7279}"/>
              </a:ext>
            </a:extLst>
          </p:cNvPr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Fully between-subjects, 3 × 3 design</a:t>
            </a:r>
            <a:endParaRPr lang="en-US" sz="54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4D20B80-314F-6ADA-B447-D74B36894EF6}"/>
              </a:ext>
            </a:extLst>
          </p:cNvPr>
          <p:cNvSpPr/>
          <p:nvPr/>
        </p:nvSpPr>
        <p:spPr>
          <a:xfrm>
            <a:off x="1047750" y="3372148"/>
            <a:ext cx="2333774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2B6E77DF-699E-E067-CA71-7674CFDB957F}"/>
              </a:ext>
            </a:extLst>
          </p:cNvPr>
          <p:cNvSpPr/>
          <p:nvPr/>
        </p:nvSpPr>
        <p:spPr>
          <a:xfrm>
            <a:off x="3381524" y="3372148"/>
            <a:ext cx="2000399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47ADE9C-1DD4-3E2E-0E83-30E0F42BCA16}"/>
              </a:ext>
            </a:extLst>
          </p:cNvPr>
          <p:cNvSpPr/>
          <p:nvPr/>
        </p:nvSpPr>
        <p:spPr>
          <a:xfrm>
            <a:off x="3610124" y="2905423"/>
            <a:ext cx="1619399" cy="2952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8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75% ACC.</a:t>
            </a:r>
            <a:endParaRPr lang="en-US" sz="15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B9C27957-ACC2-FE84-9256-549C792983D1}"/>
              </a:ext>
            </a:extLst>
          </p:cNvPr>
          <p:cNvSpPr/>
          <p:nvPr/>
        </p:nvSpPr>
        <p:spPr>
          <a:xfrm>
            <a:off x="5381923" y="3372148"/>
            <a:ext cx="2000399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6F319DF7-14B2-3B3A-5FB4-F4F0901EEC8D}"/>
              </a:ext>
            </a:extLst>
          </p:cNvPr>
          <p:cNvSpPr/>
          <p:nvPr/>
        </p:nvSpPr>
        <p:spPr>
          <a:xfrm>
            <a:off x="5610523" y="2905423"/>
            <a:ext cx="1619399" cy="2952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8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50% ACC.</a:t>
            </a:r>
            <a:endParaRPr lang="en-US" sz="15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45D58EF4-1FB3-77EB-42AA-133762D01B81}"/>
              </a:ext>
            </a:extLst>
          </p:cNvPr>
          <p:cNvSpPr/>
          <p:nvPr/>
        </p:nvSpPr>
        <p:spPr>
          <a:xfrm>
            <a:off x="7382321" y="3372148"/>
            <a:ext cx="2000399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63796CCF-A7D1-3682-3976-88A7FDEE701C}"/>
              </a:ext>
            </a:extLst>
          </p:cNvPr>
          <p:cNvSpPr/>
          <p:nvPr/>
        </p:nvSpPr>
        <p:spPr>
          <a:xfrm>
            <a:off x="7610921" y="2905423"/>
            <a:ext cx="1619399" cy="2952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8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25% ACC.</a:t>
            </a:r>
            <a:endParaRPr lang="en-US" sz="15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98BCE635-1EAD-880B-3D91-CB2700B29F18}"/>
              </a:ext>
            </a:extLst>
          </p:cNvPr>
          <p:cNvSpPr/>
          <p:nvPr/>
        </p:nvSpPr>
        <p:spPr>
          <a:xfrm>
            <a:off x="1047750" y="4167485"/>
            <a:ext cx="2333774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8DBD78C5-7D89-1DC6-0FF2-F3A631B998FE}"/>
              </a:ext>
            </a:extLst>
          </p:cNvPr>
          <p:cNvSpPr/>
          <p:nvPr/>
        </p:nvSpPr>
        <p:spPr>
          <a:xfrm>
            <a:off x="1276350" y="3600748"/>
            <a:ext cx="1952774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202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Head frequent</a:t>
            </a:r>
            <a:endParaRPr lang="en-US" sz="2025" dirty="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93F9A5D6-E3FE-0B24-42ED-CA77C0F65C4C}"/>
              </a:ext>
            </a:extLst>
          </p:cNvPr>
          <p:cNvSpPr/>
          <p:nvPr/>
        </p:nvSpPr>
        <p:spPr>
          <a:xfrm>
            <a:off x="3381524" y="41674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B1FA70C8-FBC4-DC89-AD4F-A5BA1265F95A}"/>
              </a:ext>
            </a:extLst>
          </p:cNvPr>
          <p:cNvSpPr/>
          <p:nvPr/>
        </p:nvSpPr>
        <p:spPr>
          <a:xfrm>
            <a:off x="3610124" y="3600748"/>
            <a:ext cx="1619399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7D2A99FB-3C46-EB25-3022-68BE0FFB876D}"/>
              </a:ext>
            </a:extLst>
          </p:cNvPr>
          <p:cNvSpPr/>
          <p:nvPr/>
        </p:nvSpPr>
        <p:spPr>
          <a:xfrm>
            <a:off x="5381923" y="41674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3DBA5D67-0BD6-7C3E-E5E1-4D5A28AAB6EB}"/>
              </a:ext>
            </a:extLst>
          </p:cNvPr>
          <p:cNvSpPr/>
          <p:nvPr/>
        </p:nvSpPr>
        <p:spPr>
          <a:xfrm>
            <a:off x="5610523" y="3600748"/>
            <a:ext cx="1619399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2E221ADD-F9D0-050D-5044-EFAC2E84F745}"/>
              </a:ext>
            </a:extLst>
          </p:cNvPr>
          <p:cNvSpPr/>
          <p:nvPr/>
        </p:nvSpPr>
        <p:spPr>
          <a:xfrm>
            <a:off x="7382321" y="41674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B92B3BEB-95D3-861D-343E-4053CF9B92FC}"/>
              </a:ext>
            </a:extLst>
          </p:cNvPr>
          <p:cNvSpPr/>
          <p:nvPr/>
        </p:nvSpPr>
        <p:spPr>
          <a:xfrm>
            <a:off x="7610921" y="3600748"/>
            <a:ext cx="1619399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84D21477-334A-F5CD-72F5-59CA2C8F82FC}"/>
              </a:ext>
            </a:extLst>
          </p:cNvPr>
          <p:cNvSpPr/>
          <p:nvPr/>
        </p:nvSpPr>
        <p:spPr>
          <a:xfrm>
            <a:off x="1047750" y="4948535"/>
            <a:ext cx="2333774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9A48D019-37A3-6FF5-36C2-DD08DAFEB627}"/>
              </a:ext>
            </a:extLst>
          </p:cNvPr>
          <p:cNvSpPr/>
          <p:nvPr/>
        </p:nvSpPr>
        <p:spPr>
          <a:xfrm>
            <a:off x="1276350" y="4386560"/>
            <a:ext cx="1952774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202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Even (50/50)</a:t>
            </a:r>
            <a:endParaRPr lang="en-US" sz="2025" dirty="0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D7050140-9ABE-43F9-A539-6905B2FBCD8E}"/>
              </a:ext>
            </a:extLst>
          </p:cNvPr>
          <p:cNvSpPr/>
          <p:nvPr/>
        </p:nvSpPr>
        <p:spPr>
          <a:xfrm>
            <a:off x="3381524" y="494853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97E85EB5-E47A-CA13-3066-1A84B0B88A5B}"/>
              </a:ext>
            </a:extLst>
          </p:cNvPr>
          <p:cNvSpPr/>
          <p:nvPr/>
        </p:nvSpPr>
        <p:spPr>
          <a:xfrm>
            <a:off x="3610124" y="438656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4E3E548C-DE60-E07D-E795-BCDAEF45E5A0}"/>
              </a:ext>
            </a:extLst>
          </p:cNvPr>
          <p:cNvSpPr/>
          <p:nvPr/>
        </p:nvSpPr>
        <p:spPr>
          <a:xfrm>
            <a:off x="5381923" y="494853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23FB3170-3687-F629-DD64-F2407EF14093}"/>
              </a:ext>
            </a:extLst>
          </p:cNvPr>
          <p:cNvSpPr/>
          <p:nvPr/>
        </p:nvSpPr>
        <p:spPr>
          <a:xfrm>
            <a:off x="5610523" y="438656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25" name="Shape 23">
            <a:extLst>
              <a:ext uri="{FF2B5EF4-FFF2-40B4-BE49-F238E27FC236}">
                <a16:creationId xmlns:a16="http://schemas.microsoft.com/office/drawing/2014/main" id="{9950679E-99D7-94E9-8645-4CF8B11169DD}"/>
              </a:ext>
            </a:extLst>
          </p:cNvPr>
          <p:cNvSpPr/>
          <p:nvPr/>
        </p:nvSpPr>
        <p:spPr>
          <a:xfrm>
            <a:off x="7382321" y="494853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C0066197-3AFE-5433-CF32-B092AEF860AA}"/>
              </a:ext>
            </a:extLst>
          </p:cNvPr>
          <p:cNvSpPr/>
          <p:nvPr/>
        </p:nvSpPr>
        <p:spPr>
          <a:xfrm>
            <a:off x="7610921" y="438656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E34FC3FE-301A-7463-B65E-C5662BDA2BA9}"/>
              </a:ext>
            </a:extLst>
          </p:cNvPr>
          <p:cNvSpPr/>
          <p:nvPr/>
        </p:nvSpPr>
        <p:spPr>
          <a:xfrm>
            <a:off x="1047750" y="5729585"/>
            <a:ext cx="2333774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5B13A8B7-C999-6839-CE4F-0779517C4DE0}"/>
              </a:ext>
            </a:extLst>
          </p:cNvPr>
          <p:cNvSpPr/>
          <p:nvPr/>
        </p:nvSpPr>
        <p:spPr>
          <a:xfrm>
            <a:off x="1276350" y="5167610"/>
            <a:ext cx="1952774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202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Wing frequent</a:t>
            </a:r>
            <a:endParaRPr lang="en-US" sz="2025" dirty="0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FE900CD7-81BE-5FA9-183D-E6D96E10BE75}"/>
              </a:ext>
            </a:extLst>
          </p:cNvPr>
          <p:cNvSpPr/>
          <p:nvPr/>
        </p:nvSpPr>
        <p:spPr>
          <a:xfrm>
            <a:off x="3381524" y="57295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B5F097C7-65D5-E8E5-935B-963F436E0656}"/>
              </a:ext>
            </a:extLst>
          </p:cNvPr>
          <p:cNvSpPr/>
          <p:nvPr/>
        </p:nvSpPr>
        <p:spPr>
          <a:xfrm>
            <a:off x="3610124" y="516761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C9F553E2-48D9-45C2-B916-D62BC8816BD0}"/>
              </a:ext>
            </a:extLst>
          </p:cNvPr>
          <p:cNvSpPr/>
          <p:nvPr/>
        </p:nvSpPr>
        <p:spPr>
          <a:xfrm>
            <a:off x="5381923" y="57295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0D9B599B-AE86-3A46-B1D6-8C016561C1D0}"/>
              </a:ext>
            </a:extLst>
          </p:cNvPr>
          <p:cNvSpPr/>
          <p:nvPr/>
        </p:nvSpPr>
        <p:spPr>
          <a:xfrm>
            <a:off x="5610523" y="516761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D6A95B62-75DF-BFAE-2662-FDEEF9B48E91}"/>
              </a:ext>
            </a:extLst>
          </p:cNvPr>
          <p:cNvSpPr/>
          <p:nvPr/>
        </p:nvSpPr>
        <p:spPr>
          <a:xfrm>
            <a:off x="7382321" y="57295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2476135C-CE17-C3C2-6C7B-CAA317F24D4D}"/>
              </a:ext>
            </a:extLst>
          </p:cNvPr>
          <p:cNvSpPr/>
          <p:nvPr/>
        </p:nvSpPr>
        <p:spPr>
          <a:xfrm>
            <a:off x="7610921" y="516761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2AADFB06-A475-AEA2-975E-449F31EEC970}"/>
              </a:ext>
            </a:extLst>
          </p:cNvPr>
          <p:cNvSpPr/>
          <p:nvPr/>
        </p:nvSpPr>
        <p:spPr>
          <a:xfrm>
            <a:off x="1047750" y="5953423"/>
            <a:ext cx="8585019" cy="13525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5000"/>
              </a:lnSpc>
              <a:buNone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Prolific adults. Within every cell, accuracy is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equated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across the head and wing strategies — only their </a:t>
            </a:r>
            <a:r>
              <a:rPr lang="en-US" sz="2400" i="1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frequency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differs.</a:t>
            </a:r>
            <a:endParaRPr lang="en-US" sz="2400" dirty="0"/>
          </a:p>
        </p:txBody>
      </p:sp>
      <p:sp>
        <p:nvSpPr>
          <p:cNvPr id="40" name="Text 37">
            <a:extLst>
              <a:ext uri="{FF2B5EF4-FFF2-40B4-BE49-F238E27FC236}">
                <a16:creationId xmlns:a16="http://schemas.microsoft.com/office/drawing/2014/main" id="{A9C44B5E-4D70-4B81-AFC7-83F52ED5B394}"/>
              </a:ext>
            </a:extLst>
          </p:cNvPr>
          <p:cNvSpPr/>
          <p:nvPr/>
        </p:nvSpPr>
        <p:spPr>
          <a:xfrm>
            <a:off x="1047750" y="9677400"/>
            <a:ext cx="332349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1 · N = 720</a:t>
            </a:r>
            <a:endParaRPr lang="en-US" sz="1500" dirty="0"/>
          </a:p>
        </p:txBody>
      </p:sp>
      <p:sp>
        <p:nvSpPr>
          <p:cNvPr id="41" name="Text 38">
            <a:extLst>
              <a:ext uri="{FF2B5EF4-FFF2-40B4-BE49-F238E27FC236}">
                <a16:creationId xmlns:a16="http://schemas.microsoft.com/office/drawing/2014/main" id="{4084B540-BA04-2B96-E8F6-288739450A7F}"/>
              </a:ext>
            </a:extLst>
          </p:cNvPr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08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52949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821DA-15C7-4D5B-A259-33E08DD3F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FFA2506-4B35-91C9-B972-73BD431AEC74}"/>
              </a:ext>
            </a:extLst>
          </p:cNvPr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1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DOES FREQUENCY BIAS EFFICACY BELIEFS? </a:t>
            </a:r>
            <a:endParaRPr lang="en-US" sz="18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3B23DE26-2957-B4D9-7763-995A74CAF5ED}"/>
              </a:ext>
            </a:extLst>
          </p:cNvPr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 frequency bias at 75% and 50% accuracy, but not 25%</a:t>
            </a:r>
            <a:endParaRPr lang="en-US" sz="5400" dirty="0"/>
          </a:p>
        </p:txBody>
      </p:sp>
      <p:sp>
        <p:nvSpPr>
          <p:cNvPr id="37" name="Shape 34">
            <a:extLst>
              <a:ext uri="{FF2B5EF4-FFF2-40B4-BE49-F238E27FC236}">
                <a16:creationId xmlns:a16="http://schemas.microsoft.com/office/drawing/2014/main" id="{0FF7BCD3-3FF7-3E07-6C99-69266CCE0A23}"/>
              </a:ext>
            </a:extLst>
          </p:cNvPr>
          <p:cNvSpPr/>
          <p:nvPr/>
        </p:nvSpPr>
        <p:spPr>
          <a:xfrm>
            <a:off x="1047750" y="7754094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Text 35">
            <a:extLst>
              <a:ext uri="{FF2B5EF4-FFF2-40B4-BE49-F238E27FC236}">
                <a16:creationId xmlns:a16="http://schemas.microsoft.com/office/drawing/2014/main" id="{AA90A362-E31B-E648-BAF0-42401341510F}"/>
              </a:ext>
            </a:extLst>
          </p:cNvPr>
          <p:cNvSpPr/>
          <p:nvPr/>
        </p:nvSpPr>
        <p:spPr>
          <a:xfrm>
            <a:off x="1047750" y="8125569"/>
            <a:ext cx="198120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62500" lnSpcReduction="20000"/>
          </a:bodyPr>
          <a:lstStyle/>
          <a:p>
            <a:pPr>
              <a:lnSpc>
                <a:spcPct val="140000"/>
              </a:lnSpc>
            </a:pPr>
            <a:r>
              <a:rPr lang="en-US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CONTINGENCY-BASED</a:t>
            </a:r>
            <a:endParaRPr lang="en-US" sz="1800" dirty="0"/>
          </a:p>
        </p:txBody>
      </p:sp>
      <p:sp>
        <p:nvSpPr>
          <p:cNvPr id="39" name="Text 36">
            <a:extLst>
              <a:ext uri="{FF2B5EF4-FFF2-40B4-BE49-F238E27FC236}">
                <a16:creationId xmlns:a16="http://schemas.microsoft.com/office/drawing/2014/main" id="{24FB19E3-A282-3C44-9549-FD0CE78DB7E2}"/>
              </a:ext>
            </a:extLst>
          </p:cNvPr>
          <p:cNvSpPr/>
          <p:nvPr/>
        </p:nvSpPr>
        <p:spPr>
          <a:xfrm>
            <a:off x="3219450" y="8068419"/>
            <a:ext cx="14441424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The frequent strategy was rated more efficacious — but the effect </a:t>
            </a:r>
            <a:r>
              <a:rPr lang="en-US" sz="3000" b="1" dirty="0">
                <a:solidFill>
                  <a:srgbClr val="B95429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did</a:t>
            </a:r>
            <a:r>
              <a:rPr lang="en-US" sz="3000" b="1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 depend on accuracy </a:t>
            </a: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. With bias present when accuracy is high, </a:t>
            </a:r>
            <a:r>
              <a:rPr lang="en-US" sz="3000" dirty="0">
                <a:solidFill>
                  <a:srgbClr val="B95429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but not low.</a:t>
            </a:r>
            <a:endParaRPr lang="en-US" sz="3000" dirty="0">
              <a:solidFill>
                <a:srgbClr val="B95429"/>
              </a:solidFill>
            </a:endParaRPr>
          </a:p>
        </p:txBody>
      </p:sp>
      <p:sp>
        <p:nvSpPr>
          <p:cNvPr id="40" name="Text 37">
            <a:extLst>
              <a:ext uri="{FF2B5EF4-FFF2-40B4-BE49-F238E27FC236}">
                <a16:creationId xmlns:a16="http://schemas.microsoft.com/office/drawing/2014/main" id="{59CF2AE9-6CA9-5682-5EDC-AECF9D1A0D89}"/>
              </a:ext>
            </a:extLst>
          </p:cNvPr>
          <p:cNvSpPr/>
          <p:nvPr/>
        </p:nvSpPr>
        <p:spPr>
          <a:xfrm>
            <a:off x="1047750" y="9677400"/>
            <a:ext cx="332349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1 </a:t>
            </a:r>
            <a:endParaRPr lang="en-US" sz="1500" dirty="0"/>
          </a:p>
        </p:txBody>
      </p:sp>
      <p:sp>
        <p:nvSpPr>
          <p:cNvPr id="41" name="Text 38">
            <a:extLst>
              <a:ext uri="{FF2B5EF4-FFF2-40B4-BE49-F238E27FC236}">
                <a16:creationId xmlns:a16="http://schemas.microsoft.com/office/drawing/2014/main" id="{C1EE4DC3-137E-FEC3-FFF8-902FCC188513}"/>
              </a:ext>
            </a:extLst>
          </p:cNvPr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08</a:t>
            </a:r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BA687-3825-6C3A-840F-AB71A8C5D2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89221" y="2422889"/>
            <a:ext cx="14309558" cy="487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74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8E55E-53E1-0E73-A4D6-490E8EFEE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31C54BF-12FA-025B-7D44-3B9427630FBD}"/>
              </a:ext>
            </a:extLst>
          </p:cNvPr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2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FREQUENCY VS GENUINE EFFICACY N = 240</a:t>
            </a:r>
            <a:endParaRPr lang="en-US" sz="18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02E34BC-A1E2-F72E-308B-575CB3338EA9}"/>
              </a:ext>
            </a:extLst>
          </p:cNvPr>
          <p:cNvSpPr/>
          <p:nvPr/>
        </p:nvSpPr>
        <p:spPr>
          <a:xfrm>
            <a:off x="1047750" y="1533525"/>
            <a:ext cx="16678275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Does frequency still bias when one strategy really is better?</a:t>
            </a:r>
            <a:endParaRPr lang="en-US" sz="54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F6F2C0FB-46B3-7DC7-4217-F618E6F372D1}"/>
              </a:ext>
            </a:extLst>
          </p:cNvPr>
          <p:cNvSpPr/>
          <p:nvPr/>
        </p:nvSpPr>
        <p:spPr>
          <a:xfrm>
            <a:off x="1047750" y="3343275"/>
            <a:ext cx="15716250" cy="4762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10000"/>
          </a:bodyPr>
          <a:lstStyle/>
          <a:p>
            <a:pPr marL="0" indent="0" algn="l">
              <a:lnSpc>
                <a:spcPct val="145000"/>
              </a:lnSpc>
              <a:buNone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strategy delivers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75%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accuracy, the other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50%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with frequency manipulated independently.</a:t>
            </a:r>
            <a:endParaRPr lang="en-US" sz="24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A51FBB14-CDF0-E88B-05D7-6DB370152CEA}"/>
              </a:ext>
            </a:extLst>
          </p:cNvPr>
          <p:cNvSpPr/>
          <p:nvPr/>
        </p:nvSpPr>
        <p:spPr>
          <a:xfrm>
            <a:off x="1047750" y="4029075"/>
            <a:ext cx="7791450" cy="262890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E0C0C87-5BC7-4C91-851F-1B67BF7DB4E1}"/>
              </a:ext>
            </a:extLst>
          </p:cNvPr>
          <p:cNvSpPr/>
          <p:nvPr/>
        </p:nvSpPr>
        <p:spPr>
          <a:xfrm>
            <a:off x="1438275" y="4381500"/>
            <a:ext cx="771144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FINDING 1 — REAL EFFICACY IS TRACKED</a:t>
            </a:r>
            <a:endParaRPr lang="en-US" sz="15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13E50F2C-85E9-9107-9CAE-F6072FB8A8D9}"/>
              </a:ext>
            </a:extLst>
          </p:cNvPr>
          <p:cNvSpPr/>
          <p:nvPr/>
        </p:nvSpPr>
        <p:spPr>
          <a:xfrm>
            <a:off x="1438275" y="4781550"/>
            <a:ext cx="7711440" cy="3810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47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Sensitive to true performance</a:t>
            </a:r>
            <a:endParaRPr lang="en-US" sz="2475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FBCADFFD-5578-D544-D207-EBC40DA6C0AB}"/>
              </a:ext>
            </a:extLst>
          </p:cNvPr>
          <p:cNvSpPr/>
          <p:nvPr/>
        </p:nvSpPr>
        <p:spPr>
          <a:xfrm>
            <a:off x="1438275" y="5257800"/>
            <a:ext cx="7220712" cy="7239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the </a:t>
            </a:r>
            <a:r>
              <a:rPr lang="en-US" sz="1950" i="1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 </a:t>
            </a: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-frequency condition, participants allocated more points to the objectively better (75% accurate) strategy.</a:t>
            </a:r>
            <a:endParaRPr lang="en-US" sz="195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36084F8D-A910-6D46-8DC0-4117F145191A}"/>
              </a:ext>
            </a:extLst>
          </p:cNvPr>
          <p:cNvSpPr/>
          <p:nvPr/>
        </p:nvSpPr>
        <p:spPr>
          <a:xfrm>
            <a:off x="1047750" y="9677400"/>
            <a:ext cx="332349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2 · N = 240</a:t>
            </a:r>
            <a:endParaRPr lang="en-US" sz="15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AFC29CB5-E039-A237-C7CF-BDB8BBE8A06E}"/>
              </a:ext>
            </a:extLst>
          </p:cNvPr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09</a:t>
            </a:r>
            <a:endParaRPr lang="en-US" sz="15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6CB2A8-A601-37A6-5A2D-02062A0F3FB1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9604146" y="4029075"/>
            <a:ext cx="7747458" cy="506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34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1FF6B8-D20D-0E33-B1CE-1495C2C6B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7C5596A-EC24-2C8F-CABA-24467F6B5083}"/>
              </a:ext>
            </a:extLst>
          </p:cNvPr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2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FREQUENCY VS GENUINE EFFICACY N = 240</a:t>
            </a:r>
            <a:endParaRPr lang="en-US" sz="18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8BC127A-94BF-F0E3-F44A-864E4BADE3A0}"/>
              </a:ext>
            </a:extLst>
          </p:cNvPr>
          <p:cNvSpPr/>
          <p:nvPr/>
        </p:nvSpPr>
        <p:spPr>
          <a:xfrm>
            <a:off x="1047750" y="1533525"/>
            <a:ext cx="16678275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Does frequency still bias when one strategy really is better?</a:t>
            </a:r>
            <a:endParaRPr lang="en-US" sz="54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711B67A-6F12-C8C4-67F1-D313DE282618}"/>
              </a:ext>
            </a:extLst>
          </p:cNvPr>
          <p:cNvSpPr/>
          <p:nvPr/>
        </p:nvSpPr>
        <p:spPr>
          <a:xfrm>
            <a:off x="1047750" y="3343275"/>
            <a:ext cx="15716250" cy="4762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10000"/>
          </a:bodyPr>
          <a:lstStyle/>
          <a:p>
            <a:pPr marL="0" indent="0" algn="l">
              <a:lnSpc>
                <a:spcPct val="145000"/>
              </a:lnSpc>
              <a:buNone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strategy delivers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75%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accuracy, the other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50%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with frequency manipulated independently.</a:t>
            </a:r>
            <a:endParaRPr lang="en-US" sz="24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F63847D-1636-0FF7-60E7-881FBC1588CC}"/>
              </a:ext>
            </a:extLst>
          </p:cNvPr>
          <p:cNvSpPr/>
          <p:nvPr/>
        </p:nvSpPr>
        <p:spPr>
          <a:xfrm>
            <a:off x="1047750" y="4029075"/>
            <a:ext cx="7791450" cy="262890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CBC4EB8-43CF-FC56-13CC-2A494BF3368D}"/>
              </a:ext>
            </a:extLst>
          </p:cNvPr>
          <p:cNvSpPr/>
          <p:nvPr/>
        </p:nvSpPr>
        <p:spPr>
          <a:xfrm>
            <a:off x="1438275" y="4381500"/>
            <a:ext cx="771144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FINDING 2 — BUT FREQUENCY BIAS PERSISTS</a:t>
            </a:r>
            <a:endParaRPr lang="en-US" sz="15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DDB1EA9E-37B9-FD4D-AB6B-629D9D37617C}"/>
              </a:ext>
            </a:extLst>
          </p:cNvPr>
          <p:cNvSpPr/>
          <p:nvPr/>
        </p:nvSpPr>
        <p:spPr>
          <a:xfrm>
            <a:off x="1438275" y="4781550"/>
            <a:ext cx="7711440" cy="3810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7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Frequency still biases</a:t>
            </a:r>
            <a:endParaRPr lang="en-US" sz="2475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0AEA982-F7B4-6271-0F23-A8B0C29402E0}"/>
              </a:ext>
            </a:extLst>
          </p:cNvPr>
          <p:cNvSpPr/>
          <p:nvPr/>
        </p:nvSpPr>
        <p:spPr>
          <a:xfrm>
            <a:off x="1438275" y="5257800"/>
            <a:ext cx="7220712" cy="7239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Participants still rate the more frequently encountered strategy as more effective than the less frequent strategy</a:t>
            </a:r>
            <a:endParaRPr lang="en-US" sz="195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4F7A68B6-35DB-782D-4558-78257A5D9174}"/>
              </a:ext>
            </a:extLst>
          </p:cNvPr>
          <p:cNvSpPr/>
          <p:nvPr/>
        </p:nvSpPr>
        <p:spPr>
          <a:xfrm>
            <a:off x="1047750" y="9677400"/>
            <a:ext cx="332349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2 · N = 240</a:t>
            </a:r>
            <a:endParaRPr lang="en-US" sz="15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41EDCA90-64B3-88B4-08E0-0059694F2AD2}"/>
              </a:ext>
            </a:extLst>
          </p:cNvPr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09</a:t>
            </a:r>
            <a:endParaRPr lang="en-US" sz="15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845018-0784-793B-F990-F60BC9CDC7FD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9604146" y="4029075"/>
            <a:ext cx="7747458" cy="506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7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9"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2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FREQUENCY VS GENUINE EFFICACY N = 240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1047750" y="1533525"/>
            <a:ext cx="16678275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Does frequency still bias when one strategy really is better?</a:t>
            </a:r>
            <a:endParaRPr lang="en-US" sz="5400" dirty="0"/>
          </a:p>
        </p:txBody>
      </p:sp>
      <p:sp>
        <p:nvSpPr>
          <p:cNvPr id="4" name="Text 2"/>
          <p:cNvSpPr/>
          <p:nvPr/>
        </p:nvSpPr>
        <p:spPr>
          <a:xfrm>
            <a:off x="1047750" y="3343275"/>
            <a:ext cx="15716250" cy="4762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10000"/>
          </a:bodyPr>
          <a:lstStyle/>
          <a:p>
            <a:pPr marL="0" indent="0" algn="l">
              <a:lnSpc>
                <a:spcPct val="145000"/>
              </a:lnSpc>
              <a:buNone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strategy delivers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75%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accuracy, the other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50%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with frequency manipulated independently.</a:t>
            </a:r>
            <a:endParaRPr lang="en-US" sz="2400" dirty="0"/>
          </a:p>
        </p:txBody>
      </p:sp>
      <p:sp>
        <p:nvSpPr>
          <p:cNvPr id="5" name="Shape 3"/>
          <p:cNvSpPr/>
          <p:nvPr/>
        </p:nvSpPr>
        <p:spPr>
          <a:xfrm>
            <a:off x="1047750" y="4029075"/>
            <a:ext cx="7791450" cy="262890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438275" y="4381500"/>
            <a:ext cx="771144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FINDING 1 — REAL SIGNAL IS TRACKED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1438275" y="4781550"/>
            <a:ext cx="7711440" cy="3810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47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Sensitive to true performance</a:t>
            </a:r>
            <a:endParaRPr lang="en-US" sz="2475" dirty="0"/>
          </a:p>
        </p:txBody>
      </p:sp>
      <p:sp>
        <p:nvSpPr>
          <p:cNvPr id="8" name="Text 6"/>
          <p:cNvSpPr/>
          <p:nvPr/>
        </p:nvSpPr>
        <p:spPr>
          <a:xfrm>
            <a:off x="1438275" y="5257800"/>
            <a:ext cx="7220712" cy="7239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the </a:t>
            </a:r>
            <a:r>
              <a:rPr lang="en-US" sz="1950" i="1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 </a:t>
            </a: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-frequency condition, participants allocated more points to the objectively better (75%) strategy.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9448800" y="4029075"/>
            <a:ext cx="7791450" cy="2628900"/>
          </a:xfrm>
          <a:prstGeom prst="rect">
            <a:avLst/>
          </a:prstGeom>
          <a:solidFill>
            <a:srgbClr val="FBF7ED"/>
          </a:solidFill>
          <a:ln w="19050">
            <a:solidFill>
              <a:srgbClr val="B854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48850" y="4391025"/>
            <a:ext cx="7690485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FINDING 2 — BUT FREQUENCY BIAS PERSISTS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9848850" y="4791075"/>
            <a:ext cx="7690485" cy="3810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47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Frequency still biases</a:t>
            </a:r>
            <a:endParaRPr lang="en-US" sz="2475" dirty="0"/>
          </a:p>
        </p:txBody>
      </p:sp>
      <p:sp>
        <p:nvSpPr>
          <p:cNvPr id="12" name="Text 10"/>
          <p:cNvSpPr/>
          <p:nvPr/>
        </p:nvSpPr>
        <p:spPr>
          <a:xfrm>
            <a:off x="9848850" y="5267325"/>
            <a:ext cx="7201091" cy="1066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Participants still rate the more frequently encountered strategy as more effective than the less frequent strategy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1047750" y="6962775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1047750" y="7334250"/>
            <a:ext cx="198120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288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KEY POINT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3219450" y="7277100"/>
            <a:ext cx="14441424" cy="9906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The two influences are </a:t>
            </a:r>
            <a:r>
              <a:rPr lang="en-US" sz="3000" b="1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additive </a:t>
            </a: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— a non-significant interaction. Frequency biases beliefs </a:t>
            </a:r>
            <a:r>
              <a:rPr lang="en-US" sz="3000" i="1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even when there is real efficacy to track.</a:t>
            </a:r>
            <a:endParaRPr lang="en-US" sz="3000" dirty="0"/>
          </a:p>
        </p:txBody>
      </p:sp>
      <p:sp>
        <p:nvSpPr>
          <p:cNvPr id="16" name="Text 14"/>
          <p:cNvSpPr/>
          <p:nvPr/>
        </p:nvSpPr>
        <p:spPr>
          <a:xfrm>
            <a:off x="1047750" y="9677400"/>
            <a:ext cx="332349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2 · N = 240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09</a:t>
            </a:r>
            <a:endParaRPr lang="en-US" sz="1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17FB38-9C2F-CC6B-BB21-1A8AA4EAB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33AE584-3D3D-4E50-F300-31BBD0B46B37}"/>
              </a:ext>
            </a:extLst>
          </p:cNvPr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3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DO BIASED BELIEFS CHANGE BEHAVIOUR? N = 240</a:t>
            </a:r>
            <a:endParaRPr lang="en-US" sz="18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1D6855F-3B0C-2C0B-4AB1-ECB9D3A0AA8E}"/>
              </a:ext>
            </a:extLst>
          </p:cNvPr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From belief to choice</a:t>
            </a:r>
            <a:endParaRPr lang="en-US" sz="5400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6883B420-98E4-176D-A01F-8DECD1B806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750" y="3065413"/>
            <a:ext cx="8678317" cy="3013174"/>
          </a:xfrm>
          <a:prstGeom prst="rect">
            <a:avLst/>
          </a:prstGeom>
        </p:spPr>
      </p:pic>
      <p:sp>
        <p:nvSpPr>
          <p:cNvPr id="9" name="Shape 6">
            <a:extLst>
              <a:ext uri="{FF2B5EF4-FFF2-40B4-BE49-F238E27FC236}">
                <a16:creationId xmlns:a16="http://schemas.microsoft.com/office/drawing/2014/main" id="{B32E9E02-CC75-5303-7948-F6092601F692}"/>
              </a:ext>
            </a:extLst>
          </p:cNvPr>
          <p:cNvSpPr/>
          <p:nvPr/>
        </p:nvSpPr>
        <p:spPr>
          <a:xfrm>
            <a:off x="1047750" y="6705600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ED3A019E-695F-F003-609C-17EB11B9176B}"/>
              </a:ext>
            </a:extLst>
          </p:cNvPr>
          <p:cNvSpPr/>
          <p:nvPr/>
        </p:nvSpPr>
        <p:spPr>
          <a:xfrm>
            <a:off x="1047750" y="7077075"/>
            <a:ext cx="1981200" cy="6667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288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RESULT</a:t>
            </a:r>
            <a:endParaRPr lang="en-US" sz="18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8A26585E-DC8E-347C-DEE6-D20813E29162}"/>
              </a:ext>
            </a:extLst>
          </p:cNvPr>
          <p:cNvSpPr/>
          <p:nvPr/>
        </p:nvSpPr>
        <p:spPr>
          <a:xfrm>
            <a:off x="3219450" y="7019925"/>
            <a:ext cx="14441424" cy="17335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>
              <a:lnSpc>
                <a:spcPct val="145000"/>
              </a:lnSpc>
            </a:pPr>
            <a:r>
              <a:rPr lang="en-US" sz="32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Participants chose the previously </a:t>
            </a:r>
            <a:r>
              <a:rPr lang="en-US" sz="32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frequent </a:t>
            </a:r>
            <a:r>
              <a:rPr lang="en-US" sz="32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strategy significantly more often. These are not simply measurement artefacts — frequency affects subsequent action.</a:t>
            </a:r>
          </a:p>
          <a:p>
            <a:pPr>
              <a:lnSpc>
                <a:spcPct val="145000"/>
              </a:lnSpc>
            </a:pPr>
            <a:endParaRPr lang="en-US" sz="32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FB591827-7390-5909-1168-AAAA5CE1E57B}"/>
              </a:ext>
            </a:extLst>
          </p:cNvPr>
          <p:cNvSpPr/>
          <p:nvPr/>
        </p:nvSpPr>
        <p:spPr>
          <a:xfrm>
            <a:off x="1047750" y="9677400"/>
            <a:ext cx="332349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3 · N = 240</a:t>
            </a:r>
            <a:endParaRPr lang="en-US" sz="15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08BEA425-4503-7AA0-5B53-63227AC728E7}"/>
              </a:ext>
            </a:extLst>
          </p:cNvPr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10</a:t>
            </a:r>
            <a:endParaRPr lang="en-US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6C87F-BADF-0679-ED20-D08DD4AAB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2265" y="1415058"/>
            <a:ext cx="5404185" cy="520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01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324" normalizeH="0" baseline="0" noProof="0" dirty="0">
                <a:ln>
                  <a:noFill/>
                </a:ln>
                <a:solidFill>
                  <a:srgbClr val="B8542A"/>
                </a:solidFill>
                <a:effectLst/>
                <a:uLnTx/>
                <a:uFillTx/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CONTRIBUTION </a:t>
            </a:r>
            <a:r>
              <a:rPr kumimoji="0" lang="en-US" sz="1800" b="0" i="0" u="none" strike="noStrike" kern="0" cap="none" spc="324" normalizeH="0" baseline="0" noProof="0" dirty="0">
                <a:ln>
                  <a:noFill/>
                </a:ln>
                <a:solidFill>
                  <a:srgbClr val="6B6354"/>
                </a:solidFill>
                <a:effectLst/>
                <a:uLnTx/>
                <a:uFillTx/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kumimoji="0" lang="en-US" sz="1800" b="0" i="0" u="none" strike="noStrike" kern="0" cap="none" spc="324" normalizeH="0" baseline="0" noProof="0" dirty="0">
                <a:ln>
                  <a:noFill/>
                </a:ln>
                <a:solidFill>
                  <a:srgbClr val="B8542A"/>
                </a:solidFill>
                <a:effectLst/>
                <a:uLnTx/>
                <a:uFillTx/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WHAT KIND OF CUE IS FREQUENCY?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-65" normalizeH="0" baseline="0" noProof="0" dirty="0">
                <a:ln>
                  <a:noFill/>
                </a:ln>
                <a:solidFill>
                  <a:srgbClr val="1F1B15"/>
                </a:solidFill>
                <a:effectLst/>
                <a:uLnTx/>
                <a:uFillTx/>
                <a:latin typeface="Fraunces" pitchFamily="34" charset="0"/>
                <a:ea typeface="Fraunces" pitchFamily="34" charset="-122"/>
                <a:cs typeface="Fraunces" pitchFamily="34" charset="-120"/>
              </a:rPr>
              <a:t>A distributional account of strategy belief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047750" y="2781300"/>
            <a:ext cx="7791450" cy="262890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1438275" y="3133725"/>
            <a:ext cx="771144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210" normalizeH="0" baseline="0" noProof="0" dirty="0">
                <a:ln>
                  <a:noFill/>
                </a:ln>
                <a:solidFill>
                  <a:srgbClr val="B8542A"/>
                </a:solidFill>
                <a:effectLst/>
                <a:uLnTx/>
                <a:uFillTx/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EXISTING CUE-UTILISATION ACCOUNTS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1438275" y="3533775"/>
            <a:ext cx="7711440" cy="3810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0" i="0" u="none" strike="noStrike" kern="1200" cap="none" spc="0" normalizeH="0" baseline="0" noProof="0" dirty="0">
                <a:ln>
                  <a:noFill/>
                </a:ln>
                <a:solidFill>
                  <a:srgbClr val="1F1B15"/>
                </a:solidFill>
                <a:effectLst/>
                <a:uLnTx/>
                <a:uFillTx/>
                <a:latin typeface="Fraunces" pitchFamily="34" charset="0"/>
                <a:ea typeface="Fraunces" pitchFamily="34" charset="-122"/>
                <a:cs typeface="Fraunces" pitchFamily="34" charset="-120"/>
              </a:rPr>
              <a:t>Local, item-level cues</a:t>
            </a:r>
            <a:endParaRPr kumimoji="0" lang="en-US" sz="24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1438275" y="4010025"/>
            <a:ext cx="7220712" cy="7239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3A342A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Fluency, ease of retrieval, familiarity — tied to an </a:t>
            </a:r>
            <a:r>
              <a:rPr kumimoji="0" lang="en-US" sz="1950" b="0" i="1" u="none" strike="noStrike" kern="1200" cap="none" spc="0" normalizeH="0" baseline="0" noProof="0" dirty="0">
                <a:ln>
                  <a:noFill/>
                </a:ln>
                <a:solidFill>
                  <a:srgbClr val="3A342A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individual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3A342A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judgment in the moment.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9448800" y="2781300"/>
            <a:ext cx="7791450" cy="2628900"/>
          </a:xfrm>
          <a:prstGeom prst="rect">
            <a:avLst/>
          </a:prstGeom>
          <a:solidFill>
            <a:srgbClr val="FBF7ED"/>
          </a:solidFill>
          <a:ln w="19050">
            <a:solidFill>
              <a:srgbClr val="B8542A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9848850" y="3143250"/>
            <a:ext cx="7690485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210" normalizeH="0" baseline="0" noProof="0" dirty="0">
                <a:ln>
                  <a:noFill/>
                </a:ln>
                <a:solidFill>
                  <a:srgbClr val="B8542A"/>
                </a:solidFill>
                <a:effectLst/>
                <a:uLnTx/>
                <a:uFillTx/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FREQUENCY AS A DISTRIBUTIONAL CUE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848850" y="3543300"/>
            <a:ext cx="7690485" cy="3810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0" i="0" u="none" strike="noStrike" kern="1200" cap="none" spc="0" normalizeH="0" baseline="0" noProof="0" dirty="0">
                <a:ln>
                  <a:noFill/>
                </a:ln>
                <a:solidFill>
                  <a:srgbClr val="1F1B15"/>
                </a:solidFill>
                <a:effectLst/>
                <a:uLnTx/>
                <a:uFillTx/>
                <a:latin typeface="Fraunces" pitchFamily="34" charset="0"/>
                <a:ea typeface="Fraunces" pitchFamily="34" charset="-122"/>
                <a:cs typeface="Fraunces" pitchFamily="34" charset="-120"/>
              </a:rPr>
              <a:t>A global, higher-order cue</a:t>
            </a:r>
            <a:endParaRPr kumimoji="0" lang="en-US" sz="24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48850" y="4019550"/>
            <a:ext cx="7201091" cy="1066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3A342A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Derived from the cumulative structure of experience across </a:t>
            </a:r>
            <a:r>
              <a:rPr kumimoji="0" lang="en-US" sz="1950" b="0" i="1" u="none" strike="noStrike" kern="1200" cap="none" spc="0" normalizeH="0" baseline="0" noProof="0" dirty="0">
                <a:ln>
                  <a:noFill/>
                </a:ln>
                <a:solidFill>
                  <a:srgbClr val="3A342A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many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3A342A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episodes: how often does success co-occur with this strategy?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1047750" y="5715000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47750" y="6086475"/>
            <a:ext cx="2056358" cy="9810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288" normalizeH="0" baseline="0" noProof="0" dirty="0">
                <a:ln>
                  <a:noFill/>
                </a:ln>
                <a:solidFill>
                  <a:srgbClr val="B8542A"/>
                </a:solidFill>
                <a:effectLst/>
                <a:uLnTx/>
                <a:uFillTx/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EXTENSION TO N&amp;N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294608" y="6029325"/>
            <a:ext cx="14364011" cy="9906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1B15"/>
                </a:solidFill>
                <a:effectLst/>
                <a:uLnTx/>
                <a:uFillTx/>
                <a:latin typeface="Fraunces" pitchFamily="34" charset="0"/>
                <a:ea typeface="Fraunces" pitchFamily="34" charset="-122"/>
                <a:cs typeface="Fraunces" pitchFamily="34" charset="-120"/>
              </a:rPr>
              <a:t>Specifies one way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1F1B15"/>
                </a:solidFill>
                <a:effectLst/>
                <a:uLnTx/>
                <a:uFillTx/>
                <a:latin typeface="Fraunces" pitchFamily="34" charset="0"/>
                <a:ea typeface="Fraunces" pitchFamily="34" charset="-122"/>
                <a:cs typeface="Fraunces" pitchFamily="34" charset="-120"/>
              </a:rPr>
              <a:t>the meta level acquires its beliefs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1B15"/>
                </a:solidFill>
                <a:effectLst/>
                <a:uLnTx/>
                <a:uFillTx/>
                <a:latin typeface="Fraunces" pitchFamily="34" charset="0"/>
                <a:ea typeface="Fraunces" pitchFamily="34" charset="-122"/>
                <a:cs typeface="Fraunces" pitchFamily="34" charset="-120"/>
              </a:rPr>
              <a:t>— not just from local fluency, but from the distribution of success over a strategy's history.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47750" y="9677400"/>
            <a:ext cx="4891028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120" normalizeH="0" baseline="0" noProof="0" dirty="0">
                <a:ln>
                  <a:noFill/>
                </a:ln>
                <a:solidFill>
                  <a:srgbClr val="6B6354"/>
                </a:solidFill>
                <a:effectLst/>
                <a:uLnTx/>
                <a:uFillTx/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CONTRIBUTION · DISTRIBUTIONAL CUE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120" normalizeH="0" baseline="0" noProof="0" dirty="0">
                <a:ln>
                  <a:noFill/>
                </a:ln>
                <a:solidFill>
                  <a:srgbClr val="6B6354"/>
                </a:solidFill>
                <a:effectLst/>
                <a:uLnTx/>
                <a:uFillTx/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11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12"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25C96EA5-A882-9807-C3A9-9775B71E0D9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BE2D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DAA990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A FEEDBACK LOOP?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B95429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 self-sustaining cycle</a:t>
            </a:r>
            <a:endParaRPr lang="en-US" sz="5400" dirty="0">
              <a:solidFill>
                <a:srgbClr val="B95429"/>
              </a:solidFill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0" y="2758966"/>
            <a:ext cx="11239500" cy="539025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47750" y="9677400"/>
            <a:ext cx="289604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F5EFE4">
                    <a:alpha val="50000"/>
                  </a:srgbClr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WHY BELIEFS PERSIST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F5EFE4">
                    <a:alpha val="50000"/>
                  </a:srgbClr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12</a:t>
            </a:r>
            <a:endParaRPr lang="en-US" sz="1500" dirty="0"/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70579C81-D74E-B888-9139-58F4B4DAE6F8}"/>
              </a:ext>
            </a:extLst>
          </p:cNvPr>
          <p:cNvSpPr/>
          <p:nvPr/>
        </p:nvSpPr>
        <p:spPr>
          <a:xfrm>
            <a:off x="7062953" y="4367047"/>
            <a:ext cx="3578772" cy="1954925"/>
          </a:xfrm>
          <a:prstGeom prst="rect">
            <a:avLst/>
          </a:prstGeom>
          <a:solidFill>
            <a:srgbClr val="EBE2D2"/>
          </a:solidFill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D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CONCLUSIONS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What to take away</a:t>
            </a:r>
            <a:endParaRPr lang="en-US" sz="5400" dirty="0"/>
          </a:p>
        </p:txBody>
      </p:sp>
      <p:sp>
        <p:nvSpPr>
          <p:cNvPr id="4" name="Text 2"/>
          <p:cNvSpPr/>
          <p:nvPr/>
        </p:nvSpPr>
        <p:spPr>
          <a:xfrm>
            <a:off x="1047750" y="2743201"/>
            <a:ext cx="15944850" cy="4963519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342900" indent="-342900" algn="l">
              <a:lnSpc>
                <a:spcPct val="140000"/>
              </a:lnSpc>
              <a:buClr>
                <a:srgbClr val="B95429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Strategy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frequency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 an underappreciated source of bias in metacognitive belief formation.</a:t>
            </a:r>
          </a:p>
          <a:p>
            <a:pPr marL="342900" indent="-342900" algn="l">
              <a:lnSpc>
                <a:spcPct val="140000"/>
              </a:lnSpc>
              <a:buClr>
                <a:srgbClr val="B95429"/>
              </a:buClr>
              <a:buSzPct val="150000"/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3A342A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ct val="140000"/>
              </a:lnSpc>
              <a:buClr>
                <a:srgbClr val="B95429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Metacognitive beliefs about what works are shaped not only by objective outcomes, but by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evidence is distributed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across experience.</a:t>
            </a:r>
          </a:p>
          <a:p>
            <a:pPr marL="342900" indent="-342900">
              <a:lnSpc>
                <a:spcPct val="140000"/>
              </a:lnSpc>
              <a:buClr>
                <a:srgbClr val="B95429"/>
              </a:buClr>
              <a:buSzPct val="150000"/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3A342A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ct val="140000"/>
              </a:lnSpc>
              <a:buClr>
                <a:srgbClr val="B95429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Biased beliefs translate into biased choice — creating the conditions for self-perpetuating cycles.</a:t>
            </a:r>
          </a:p>
          <a:p>
            <a:pPr marL="342900" indent="-342900">
              <a:lnSpc>
                <a:spcPct val="140000"/>
              </a:lnSpc>
              <a:buClr>
                <a:srgbClr val="B95429"/>
              </a:buClr>
              <a:buSzPct val="150000"/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3A342A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ct val="140000"/>
              </a:lnSpc>
              <a:buClr>
                <a:srgbClr val="B95429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Causal-learning frameworks as a bridge to how stable strategy beliefs form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resist correction.</a:t>
            </a:r>
            <a:endParaRPr lang="en-US" sz="2400" dirty="0"/>
          </a:p>
          <a:p>
            <a:pPr marL="342900" indent="-342900">
              <a:lnSpc>
                <a:spcPct val="140000"/>
              </a:lnSpc>
              <a:buClr>
                <a:srgbClr val="B95429"/>
              </a:buClr>
              <a:buSzPct val="150000"/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342900" indent="-342900">
              <a:lnSpc>
                <a:spcPct val="140000"/>
              </a:lnSpc>
              <a:buClr>
                <a:srgbClr val="B95429"/>
              </a:buClr>
              <a:buSzPct val="150000"/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342900" indent="-342900" algn="l">
              <a:lnSpc>
                <a:spcPct val="140000"/>
              </a:lnSpc>
              <a:buClr>
                <a:srgbClr val="B95429"/>
              </a:buClr>
              <a:buSzPct val="150000"/>
              <a:buFont typeface="Courier New" panose="02070309020205020404" pitchFamily="49" charset="0"/>
              <a:buChar char="o"/>
            </a:pPr>
            <a:endParaRPr lang="en-US" sz="2400" dirty="0"/>
          </a:p>
        </p:txBody>
      </p:sp>
      <p:sp>
        <p:nvSpPr>
          <p:cNvPr id="8" name="Shape 6"/>
          <p:cNvSpPr/>
          <p:nvPr/>
        </p:nvSpPr>
        <p:spPr>
          <a:xfrm>
            <a:off x="1047750" y="8068670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047750" y="8440145"/>
            <a:ext cx="198120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288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THANKS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3219450" y="8382995"/>
            <a:ext cx="13428390" cy="5143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10000"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3000" dirty="0"/>
              <a:t>Hilary Don, Evan Livesey, &amp; David Shanks</a:t>
            </a:r>
          </a:p>
        </p:txBody>
      </p:sp>
      <p:sp>
        <p:nvSpPr>
          <p:cNvPr id="11" name="Text 9"/>
          <p:cNvSpPr/>
          <p:nvPr/>
        </p:nvSpPr>
        <p:spPr>
          <a:xfrm>
            <a:off x="1047750" y="9677400"/>
            <a:ext cx="5318477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STRATEGY FREQUENCY BIASES · EPC 2026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13</a:t>
            </a:r>
            <a:endParaRPr lang="en-US" sz="1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F27810-7CA4-D4F6-A629-2E99A21C9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0" y="8296275"/>
            <a:ext cx="25146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6042"/>
            <a:ext cx="18288000" cy="10287000"/>
          </a:xfrm>
          <a:prstGeom prst="rect">
            <a:avLst/>
          </a:prstGeom>
          <a:solidFill>
            <a:srgbClr val="EBE2D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47750" y="3152775"/>
            <a:ext cx="3922841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CENTRAL QUESTION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1047750" y="3886200"/>
            <a:ext cx="15108555" cy="21812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4800" kern="0" spc="-48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Why do learners hold strong efficacy beliefs in cognitive strategies that are </a:t>
            </a:r>
            <a:r>
              <a:rPr lang="en-US" sz="4800" kern="0" spc="-48" dirty="0">
                <a:solidFill>
                  <a:srgbClr val="B8542A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demonstrably ineffective, </a:t>
            </a:r>
            <a:r>
              <a:rPr lang="en-US" sz="4800" kern="0" spc="-48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and why do those beliefs persist?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1047750" y="6524625"/>
            <a:ext cx="12753975" cy="7620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60000"/>
              </a:lnSpc>
              <a:buNone/>
            </a:pP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047750" y="9677400"/>
            <a:ext cx="189855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02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3"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INTRODUCTION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NELSON &amp; NARENS (1990)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Metacognition is monitoring and control</a:t>
            </a:r>
            <a:endParaRPr lang="en-US" sz="5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750" y="2781300"/>
            <a:ext cx="7545586" cy="52238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317236" y="3831134"/>
            <a:ext cx="8160704" cy="9144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5000"/>
              </a:lnSpc>
              <a:buNone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meta level holds a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model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 the object level — </a:t>
            </a:r>
            <a:r>
              <a:rPr lang="en-US" sz="2400" i="1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monitoring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from below and </a:t>
            </a:r>
            <a:r>
              <a:rPr lang="en-US" sz="2400" i="1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controlling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from above.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9317236" y="4916984"/>
            <a:ext cx="8160704" cy="9144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/>
          </a:bodyPr>
          <a:lstStyle/>
          <a:p>
            <a:pPr marL="0" indent="0" algn="l">
              <a:lnSpc>
                <a:spcPct val="145000"/>
              </a:lnSpc>
              <a:buNone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Metacognitive beliefs form via this system. Are they </a:t>
            </a:r>
            <a:r>
              <a:rPr lang="en-US" sz="2400" dirty="0">
                <a:solidFill>
                  <a:srgbClr val="B9542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causal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beliefs?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9317236" y="6002834"/>
            <a:ext cx="8160704" cy="9906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10000"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2850" kern="0" spc="-14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"Does deploying </a:t>
            </a:r>
            <a:r>
              <a:rPr lang="en-US" sz="2850" kern="0" spc="-14" dirty="0">
                <a:solidFill>
                  <a:srgbClr val="B8542A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this action </a:t>
            </a:r>
            <a:r>
              <a:rPr lang="en-US" sz="2850" kern="0" spc="-14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tend to produce successful outcomes?"</a:t>
            </a:r>
            <a:endParaRPr lang="en-US" sz="2850" dirty="0"/>
          </a:p>
        </p:txBody>
      </p:sp>
      <p:sp>
        <p:nvSpPr>
          <p:cNvPr id="8" name="Text 5"/>
          <p:cNvSpPr/>
          <p:nvPr/>
        </p:nvSpPr>
        <p:spPr>
          <a:xfrm>
            <a:off x="1047750" y="9677400"/>
            <a:ext cx="332349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N&amp;N FRAMEWORK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03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REFRAMING METACOGNITION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Metacognitive beliefs </a:t>
            </a:r>
            <a:r>
              <a:rPr lang="en-US" sz="5400" i="1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are (often) </a:t>
            </a: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causal beliefs</a:t>
            </a:r>
            <a:endParaRPr lang="en-US" sz="5400" dirty="0"/>
          </a:p>
        </p:txBody>
      </p:sp>
      <p:sp>
        <p:nvSpPr>
          <p:cNvPr id="4" name="Shape 2"/>
          <p:cNvSpPr/>
          <p:nvPr/>
        </p:nvSpPr>
        <p:spPr>
          <a:xfrm>
            <a:off x="1047750" y="2819400"/>
            <a:ext cx="5219700" cy="194310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438275" y="3171825"/>
            <a:ext cx="4882515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CANDIDATE CAUSE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1438275" y="3571875"/>
            <a:ext cx="4882515" cy="4095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7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Strategy use</a:t>
            </a:r>
            <a:endParaRPr lang="en-US" sz="2700" dirty="0"/>
          </a:p>
        </p:txBody>
      </p:sp>
      <p:sp>
        <p:nvSpPr>
          <p:cNvPr id="7" name="Text 5"/>
          <p:cNvSpPr/>
          <p:nvPr/>
        </p:nvSpPr>
        <p:spPr>
          <a:xfrm>
            <a:off x="1438275" y="4076700"/>
            <a:ext cx="4882515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e.g. re-reading a passage before a test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6534150" y="2819400"/>
            <a:ext cx="5219700" cy="194310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6924675" y="3171825"/>
            <a:ext cx="4882515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OUTCOME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6924675" y="3571875"/>
            <a:ext cx="4882515" cy="4095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7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Successful learning</a:t>
            </a:r>
            <a:endParaRPr lang="en-US" sz="2700" dirty="0"/>
          </a:p>
        </p:txBody>
      </p:sp>
      <p:sp>
        <p:nvSpPr>
          <p:cNvPr id="11" name="Text 9"/>
          <p:cNvSpPr/>
          <p:nvPr/>
        </p:nvSpPr>
        <p:spPr>
          <a:xfrm>
            <a:off x="6924675" y="4076700"/>
            <a:ext cx="4882515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correct answer, a felt sense of mastery</a:t>
            </a:r>
            <a:endParaRPr lang="en-US" sz="1800" dirty="0"/>
          </a:p>
        </p:txBody>
      </p:sp>
      <p:sp>
        <p:nvSpPr>
          <p:cNvPr id="12" name="Shape 10"/>
          <p:cNvSpPr/>
          <p:nvPr/>
        </p:nvSpPr>
        <p:spPr>
          <a:xfrm>
            <a:off x="12020550" y="2819400"/>
            <a:ext cx="5219700" cy="1943100"/>
          </a:xfrm>
          <a:prstGeom prst="rect">
            <a:avLst/>
          </a:prstGeom>
          <a:solidFill>
            <a:srgbClr val="FBF7ED"/>
          </a:solidFill>
          <a:ln w="19050">
            <a:solidFill>
              <a:srgbClr val="B854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2420600" y="3181350"/>
            <a:ext cx="486156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CAUSAL BELIEF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12420600" y="3581400"/>
            <a:ext cx="4861560" cy="4095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7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"This strategy works"</a:t>
            </a:r>
            <a:endParaRPr lang="en-US" sz="2700" dirty="0"/>
          </a:p>
        </p:txBody>
      </p:sp>
      <p:sp>
        <p:nvSpPr>
          <p:cNvPr id="15" name="Text 13"/>
          <p:cNvSpPr/>
          <p:nvPr/>
        </p:nvSpPr>
        <p:spPr>
          <a:xfrm>
            <a:off x="12420600" y="4086225"/>
            <a:ext cx="486156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durable impression of causal strength</a:t>
            </a:r>
            <a:endParaRPr lang="en-US" sz="1800" dirty="0"/>
          </a:p>
        </p:txBody>
      </p:sp>
      <p:sp>
        <p:nvSpPr>
          <p:cNvPr id="16" name="Shape 14"/>
          <p:cNvSpPr/>
          <p:nvPr/>
        </p:nvSpPr>
        <p:spPr>
          <a:xfrm>
            <a:off x="1047750" y="5067300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1047750" y="5438775"/>
            <a:ext cx="1981200" cy="6667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288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Why?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3219450" y="5381625"/>
            <a:ext cx="14441424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Causal-learning research already explains how such beliefs form across repeated pairings and how they are </a:t>
            </a:r>
            <a:r>
              <a:rPr lang="en-US" sz="3000" i="1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systematically biased</a:t>
            </a: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. We can import those predictions directly.</a:t>
            </a:r>
            <a:endParaRPr lang="en-US" sz="3000" dirty="0"/>
          </a:p>
        </p:txBody>
      </p:sp>
      <p:sp>
        <p:nvSpPr>
          <p:cNvPr id="19" name="Text 17"/>
          <p:cNvSpPr/>
          <p:nvPr/>
        </p:nvSpPr>
        <p:spPr>
          <a:xfrm>
            <a:off x="1047750" y="9677400"/>
            <a:ext cx="4463415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METACOGNITIVE BELIEFS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04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A ROBUST FINDING IN CONTINGENCY LEARNING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Frequency effects in Causal Learning</a:t>
            </a:r>
            <a:endParaRPr lang="en-US" sz="5400" dirty="0"/>
          </a:p>
        </p:txBody>
      </p:sp>
      <p:sp>
        <p:nvSpPr>
          <p:cNvPr id="4" name="Text 2"/>
          <p:cNvSpPr/>
          <p:nvPr/>
        </p:nvSpPr>
        <p:spPr>
          <a:xfrm>
            <a:off x="1047750" y="3439716"/>
            <a:ext cx="7224238" cy="20193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3000" kern="0" spc="-1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Causal strength is over-estimated for </a:t>
            </a:r>
            <a:r>
              <a:rPr lang="en-US" sz="3000" kern="0" spc="-15" dirty="0">
                <a:solidFill>
                  <a:srgbClr val="B8542A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frequently occurring </a:t>
            </a:r>
            <a:r>
              <a:rPr lang="en-US" sz="3000" kern="0" spc="-1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candidate causes — independent of their true contingency with the outcome.</a:t>
            </a:r>
            <a:endParaRPr lang="en-US" sz="3000" dirty="0"/>
          </a:p>
        </p:txBody>
      </p:sp>
      <p:sp>
        <p:nvSpPr>
          <p:cNvPr id="5" name="Text 3"/>
          <p:cNvSpPr/>
          <p:nvPr/>
        </p:nvSpPr>
        <p:spPr>
          <a:xfrm>
            <a:off x="1047750" y="5630466"/>
            <a:ext cx="7224238" cy="17907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5000"/>
              </a:lnSpc>
              <a:buNone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frequent cause produces more cue–outcome co-occurrences, inflating the apparent evidence base — even when the cause is completely inert.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1047750" y="8346430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47750" y="8717905"/>
            <a:ext cx="1981200" cy="6667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288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APPLIED TO STUDY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3219450" y="8660755"/>
            <a:ext cx="14441424" cy="9906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 strategy used often coincides with more successes </a:t>
            </a:r>
            <a:r>
              <a:rPr lang="en-US" sz="3000" i="1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simply because it generates more pairings </a:t>
            </a: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— regardless of whether it caused them.</a:t>
            </a:r>
            <a:endParaRPr lang="en-US" sz="3000" dirty="0"/>
          </a:p>
        </p:txBody>
      </p:sp>
      <p:sp>
        <p:nvSpPr>
          <p:cNvPr id="10" name="Text 7"/>
          <p:cNvSpPr/>
          <p:nvPr/>
        </p:nvSpPr>
        <p:spPr>
          <a:xfrm>
            <a:off x="1047750" y="9677400"/>
            <a:ext cx="4178558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FREQUENCY EFFECTS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05</a:t>
            </a:r>
            <a:endParaRPr lang="en-US" sz="1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6A0566-797F-9186-9B01-F33B11CFD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988" y="2020564"/>
            <a:ext cx="9949510" cy="59258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METHOD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THE BEETLE PARADIGM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 task where strategy efficacy is fully controlled</a:t>
            </a:r>
            <a:endParaRPr lang="en-US" sz="5400" dirty="0"/>
          </a:p>
        </p:txBody>
      </p:sp>
      <p:sp>
        <p:nvSpPr>
          <p:cNvPr id="4" name="Shape 2"/>
          <p:cNvSpPr/>
          <p:nvPr/>
        </p:nvSpPr>
        <p:spPr>
          <a:xfrm>
            <a:off x="1047750" y="2781300"/>
            <a:ext cx="7962900" cy="179070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438275" y="3133725"/>
            <a:ext cx="7900035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COVER STORY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1438275" y="3533775"/>
            <a:ext cx="7397306" cy="7239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agricultural crisis: classify beetles as </a:t>
            </a:r>
            <a:r>
              <a:rPr lang="en-US" sz="195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Native </a:t>
            </a: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vs </a:t>
            </a:r>
            <a:r>
              <a:rPr lang="en-US" sz="195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Pest </a:t>
            </a: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fluorescent neural patterns under the microscope.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1047750" y="4838700"/>
            <a:ext cx="7962900" cy="213360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438275" y="5191125"/>
            <a:ext cx="7900035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PREDETERMINED FEEDBACK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1438275" y="5591175"/>
            <a:ext cx="7397306" cy="7239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Correct / incorrect is assigned in advance. Accuracy rates (75 / 50 / 25%) are controlled independently of responses.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1047750" y="9677400"/>
            <a:ext cx="360851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METHOD · BEETLE PARADIGM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07</a:t>
            </a:r>
            <a:endParaRPr lang="en-US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80B53D-6458-2CB8-5402-C83683F21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316" y="3133725"/>
            <a:ext cx="7772400" cy="42930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D753C1-1D1E-5761-A926-6650027E6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8124D33-B44E-065C-FB85-8BEE811FB38A}"/>
              </a:ext>
            </a:extLst>
          </p:cNvPr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METHOD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THE BEETLE PARADIGM</a:t>
            </a:r>
            <a:endParaRPr lang="en-US" sz="18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DEE6B52-C4D1-B1F4-DD6E-0764C6485BC4}"/>
              </a:ext>
            </a:extLst>
          </p:cNvPr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 task where strategy efficacy is fully controlled</a:t>
            </a:r>
            <a:endParaRPr lang="en-US" sz="54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E343EC4E-DD1D-53BF-F987-376E44D34D44}"/>
              </a:ext>
            </a:extLst>
          </p:cNvPr>
          <p:cNvSpPr/>
          <p:nvPr/>
        </p:nvSpPr>
        <p:spPr>
          <a:xfrm>
            <a:off x="9277350" y="2781300"/>
            <a:ext cx="7962900" cy="179070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40C033B-C5C6-B271-527F-1F07F499E21F}"/>
              </a:ext>
            </a:extLst>
          </p:cNvPr>
          <p:cNvSpPr/>
          <p:nvPr/>
        </p:nvSpPr>
        <p:spPr>
          <a:xfrm>
            <a:off x="9667875" y="3133725"/>
            <a:ext cx="7900035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IMPOSSIBLE CATEGORY STRUCTURE</a:t>
            </a:r>
            <a:endParaRPr lang="en-US" sz="15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74058BD2-FD1F-4D60-2476-3900F199D664}"/>
              </a:ext>
            </a:extLst>
          </p:cNvPr>
          <p:cNvSpPr/>
          <p:nvPr/>
        </p:nvSpPr>
        <p:spPr>
          <a:xfrm>
            <a:off x="9667875" y="3533775"/>
            <a:ext cx="7397306" cy="7239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feature is diagnostic — values are fixed across categories with 5% jitter. </a:t>
            </a:r>
            <a:r>
              <a:rPr lang="en-US" sz="195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strategy can truly work.</a:t>
            </a:r>
            <a:endParaRPr lang="en-US" sz="1950" dirty="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7A08F94F-CF57-77FE-2386-C7314EFBE8A9}"/>
              </a:ext>
            </a:extLst>
          </p:cNvPr>
          <p:cNvSpPr/>
          <p:nvPr/>
        </p:nvSpPr>
        <p:spPr>
          <a:xfrm>
            <a:off x="9277350" y="4838700"/>
            <a:ext cx="7962900" cy="2133600"/>
          </a:xfrm>
          <a:prstGeom prst="rect">
            <a:avLst/>
          </a:prstGeom>
          <a:solidFill>
            <a:srgbClr val="FBF7ED"/>
          </a:solidFill>
          <a:ln w="9525">
            <a:solidFill>
              <a:srgbClr val="B854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9CBA856D-E634-4CC2-BBAA-DB828D32CBBC}"/>
              </a:ext>
            </a:extLst>
          </p:cNvPr>
          <p:cNvSpPr/>
          <p:nvPr/>
        </p:nvSpPr>
        <p:spPr>
          <a:xfrm>
            <a:off x="9667875" y="5191125"/>
            <a:ext cx="7900035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ORTHOGONAL MANIPULATION</a:t>
            </a:r>
            <a:endParaRPr lang="en-US" sz="15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0873AEB4-A988-61C6-6509-AF91D516AA06}"/>
              </a:ext>
            </a:extLst>
          </p:cNvPr>
          <p:cNvSpPr/>
          <p:nvPr/>
        </p:nvSpPr>
        <p:spPr>
          <a:xfrm>
            <a:off x="9667875" y="5591175"/>
            <a:ext cx="7397306" cy="1066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Strategy frequency (head / wing inspection) and feedback accuracy varied </a:t>
            </a:r>
            <a:r>
              <a:rPr lang="en-US" sz="195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independently </a:t>
            </a: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frequency via a 75:25 split across 100 trials.</a:t>
            </a:r>
            <a:endParaRPr lang="en-US" sz="1950" dirty="0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D41A5A27-CEDF-14A3-48EE-66F2B2B20B6E}"/>
              </a:ext>
            </a:extLst>
          </p:cNvPr>
          <p:cNvSpPr/>
          <p:nvPr/>
        </p:nvSpPr>
        <p:spPr>
          <a:xfrm>
            <a:off x="1047750" y="7277100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90A1F48E-7553-5007-4535-66F7DFD93CC0}"/>
              </a:ext>
            </a:extLst>
          </p:cNvPr>
          <p:cNvSpPr/>
          <p:nvPr/>
        </p:nvSpPr>
        <p:spPr>
          <a:xfrm>
            <a:off x="1047750" y="7648575"/>
            <a:ext cx="198120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288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Efficacy Beliefs</a:t>
            </a:r>
            <a:endParaRPr lang="en-US" sz="18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BB1CFADE-0FD9-3989-A06C-0284EB0FC282}"/>
              </a:ext>
            </a:extLst>
          </p:cNvPr>
          <p:cNvSpPr/>
          <p:nvPr/>
        </p:nvSpPr>
        <p:spPr>
          <a:xfrm>
            <a:off x="3219450" y="7591425"/>
            <a:ext cx="14441424" cy="9906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Because real efficacy is held at zero, any belief that one strategy "works better" is, by construction, a </a:t>
            </a:r>
            <a:r>
              <a:rPr lang="en-US" sz="3000" i="1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bias</a:t>
            </a: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.</a:t>
            </a:r>
            <a:endParaRPr lang="en-US" sz="3000" dirty="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9CAAD165-929C-20FC-716B-C39111BC44B3}"/>
              </a:ext>
            </a:extLst>
          </p:cNvPr>
          <p:cNvSpPr/>
          <p:nvPr/>
        </p:nvSpPr>
        <p:spPr>
          <a:xfrm>
            <a:off x="1047750" y="9677400"/>
            <a:ext cx="360851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METHOD · BEETLE PARADIGM</a:t>
            </a:r>
            <a:endParaRPr lang="en-US" sz="150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7D0A602E-7587-915F-23A7-C18FA14034E2}"/>
              </a:ext>
            </a:extLst>
          </p:cNvPr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07</a:t>
            </a:r>
            <a:endParaRPr lang="en-US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CD8AE-A560-BE39-204F-29328607A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396" y="2438401"/>
            <a:ext cx="5737739" cy="48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4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6"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COMPETING ACCOUNTS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WHAT IS THE FREQUENCY CUE DOING?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Two testable predictions</a:t>
            </a:r>
            <a:endParaRPr lang="en-US" sz="5400" dirty="0"/>
          </a:p>
        </p:txBody>
      </p:sp>
      <p:sp>
        <p:nvSpPr>
          <p:cNvPr id="4" name="Shape 2"/>
          <p:cNvSpPr/>
          <p:nvPr/>
        </p:nvSpPr>
        <p:spPr>
          <a:xfrm>
            <a:off x="1047750" y="2819400"/>
            <a:ext cx="7791450" cy="276225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438275" y="3171825"/>
            <a:ext cx="771144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CONTINGENCY-BASED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1438275" y="3571875"/>
            <a:ext cx="7220712" cy="7429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55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Frequency inflates the count of strategy–success co-occurrences</a:t>
            </a:r>
            <a:endParaRPr lang="en-US" sz="2550" dirty="0"/>
          </a:p>
        </p:txBody>
      </p:sp>
      <p:sp>
        <p:nvSpPr>
          <p:cNvPr id="7" name="Text 5"/>
          <p:cNvSpPr/>
          <p:nvPr/>
        </p:nvSpPr>
        <p:spPr>
          <a:xfrm>
            <a:off x="1438275" y="4467225"/>
            <a:ext cx="7220712" cy="8001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55000"/>
              </a:lnSpc>
              <a:buNone/>
            </a:pPr>
            <a:r>
              <a:rPr lang="en-US" sz="195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Prediction: </a:t>
            </a: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effect should depend on outcome valence — strongest at 75% accuracy, absent below chance.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9448800" y="2819400"/>
            <a:ext cx="7791450" cy="2762250"/>
          </a:xfrm>
          <a:prstGeom prst="rect">
            <a:avLst/>
          </a:prstGeom>
          <a:solidFill>
            <a:srgbClr val="FBF7ED"/>
          </a:solidFill>
          <a:ln w="9525">
            <a:solidFill>
              <a:srgbClr val="D8CD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9839325" y="3171825"/>
            <a:ext cx="771144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FAMILIARITY-BASED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839325" y="3571875"/>
            <a:ext cx="7220712" cy="7429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55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Repeated use makes a strategy </a:t>
            </a:r>
            <a:r>
              <a:rPr lang="en-US" sz="2550" i="1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feel </a:t>
            </a:r>
            <a:r>
              <a:rPr lang="en-US" sz="255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trustworthy, regardless of outcomes</a:t>
            </a:r>
            <a:endParaRPr lang="en-US" sz="2550" dirty="0"/>
          </a:p>
        </p:txBody>
      </p:sp>
      <p:sp>
        <p:nvSpPr>
          <p:cNvPr id="11" name="Text 9"/>
          <p:cNvSpPr/>
          <p:nvPr/>
        </p:nvSpPr>
        <p:spPr>
          <a:xfrm>
            <a:off x="9839325" y="4467225"/>
            <a:ext cx="7220712" cy="8001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55000"/>
              </a:lnSpc>
              <a:buNone/>
            </a:pPr>
            <a:r>
              <a:rPr lang="en-US" sz="195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Prediction: </a:t>
            </a:r>
            <a:r>
              <a:rPr lang="en-US" sz="195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effect should persist across every accuracy condition.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1047750" y="5886450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47750" y="6257925"/>
            <a:ext cx="2288381" cy="6667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288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1 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3526631" y="6200775"/>
            <a:ext cx="14125027" cy="9906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Manipulating feedback accuracy (75 / 50 / 25%) pits these predictions against each other directly.</a:t>
            </a:r>
            <a:endParaRPr lang="en-US" sz="3000" dirty="0"/>
          </a:p>
        </p:txBody>
      </p:sp>
      <p:sp>
        <p:nvSpPr>
          <p:cNvPr id="15" name="Text 13"/>
          <p:cNvSpPr/>
          <p:nvPr/>
        </p:nvSpPr>
        <p:spPr>
          <a:xfrm>
            <a:off x="1047750" y="9677400"/>
            <a:ext cx="2753618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PREDICTIONS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06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5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A80EBC-440F-5EC9-3733-DE526354B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0D7EC49-DC9C-2249-4F5D-743B89DF30C1}"/>
              </a:ext>
            </a:extLst>
          </p:cNvPr>
          <p:cNvSpPr/>
          <p:nvPr/>
        </p:nvSpPr>
        <p:spPr>
          <a:xfrm>
            <a:off x="1047750" y="952500"/>
            <a:ext cx="1781175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1 </a:t>
            </a:r>
            <a:r>
              <a:rPr lang="en-US" sz="1800" kern="0" spc="324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/ </a:t>
            </a:r>
            <a:r>
              <a:rPr lang="en-US" sz="1800" kern="0" spc="324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DOES FREQUENCY BIAS EFFICACY BELIEFS? N = 720</a:t>
            </a:r>
            <a:endParaRPr lang="en-US" sz="18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868A6CD-CE3C-D1E1-FD69-B650AB264783}"/>
              </a:ext>
            </a:extLst>
          </p:cNvPr>
          <p:cNvSpPr/>
          <p:nvPr/>
        </p:nvSpPr>
        <p:spPr>
          <a:xfrm>
            <a:off x="1047750" y="1533525"/>
            <a:ext cx="17811750" cy="7524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5400" kern="0" spc="-6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Fully between-subjects, 3 × 3 design</a:t>
            </a:r>
            <a:endParaRPr lang="en-US" sz="54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05321C85-10EC-0F17-B5EF-C4BA2B4FB1EE}"/>
              </a:ext>
            </a:extLst>
          </p:cNvPr>
          <p:cNvSpPr/>
          <p:nvPr/>
        </p:nvSpPr>
        <p:spPr>
          <a:xfrm>
            <a:off x="1047750" y="3372148"/>
            <a:ext cx="2333774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B5E6386F-D095-091B-A60A-6D0D3F9B600C}"/>
              </a:ext>
            </a:extLst>
          </p:cNvPr>
          <p:cNvSpPr/>
          <p:nvPr/>
        </p:nvSpPr>
        <p:spPr>
          <a:xfrm>
            <a:off x="3381524" y="3372148"/>
            <a:ext cx="2000399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0512EE2C-5F2C-FAC7-2DEC-4FC2ABD26AAE}"/>
              </a:ext>
            </a:extLst>
          </p:cNvPr>
          <p:cNvSpPr/>
          <p:nvPr/>
        </p:nvSpPr>
        <p:spPr>
          <a:xfrm>
            <a:off x="3610124" y="2905423"/>
            <a:ext cx="1619399" cy="2952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8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75% ACC.</a:t>
            </a:r>
            <a:endParaRPr lang="en-US" sz="15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63C3BB86-C695-FAD4-B272-E0E5F02D68D4}"/>
              </a:ext>
            </a:extLst>
          </p:cNvPr>
          <p:cNvSpPr/>
          <p:nvPr/>
        </p:nvSpPr>
        <p:spPr>
          <a:xfrm>
            <a:off x="5381923" y="3372148"/>
            <a:ext cx="2000399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9234292A-759F-687B-2FCB-081B0E6E5A0E}"/>
              </a:ext>
            </a:extLst>
          </p:cNvPr>
          <p:cNvSpPr/>
          <p:nvPr/>
        </p:nvSpPr>
        <p:spPr>
          <a:xfrm>
            <a:off x="5610523" y="2905423"/>
            <a:ext cx="1619399" cy="2952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8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50% ACC.</a:t>
            </a:r>
            <a:endParaRPr lang="en-US" sz="15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8D83EFA5-07B9-D175-6DD5-8C55FD03377B}"/>
              </a:ext>
            </a:extLst>
          </p:cNvPr>
          <p:cNvSpPr/>
          <p:nvPr/>
        </p:nvSpPr>
        <p:spPr>
          <a:xfrm>
            <a:off x="7382321" y="3372148"/>
            <a:ext cx="2000399" cy="19050"/>
          </a:xfrm>
          <a:prstGeom prst="rect">
            <a:avLst/>
          </a:prstGeom>
          <a:solidFill>
            <a:srgbClr val="1F1B1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021A8168-7BF8-5D60-D40C-567066BCA6FF}"/>
              </a:ext>
            </a:extLst>
          </p:cNvPr>
          <p:cNvSpPr/>
          <p:nvPr/>
        </p:nvSpPr>
        <p:spPr>
          <a:xfrm>
            <a:off x="7610921" y="2905423"/>
            <a:ext cx="1619399" cy="2952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8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25% ACC.</a:t>
            </a:r>
            <a:endParaRPr lang="en-US" sz="15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4430CC41-9E97-9D99-561C-4AF86DE7F8E6}"/>
              </a:ext>
            </a:extLst>
          </p:cNvPr>
          <p:cNvSpPr/>
          <p:nvPr/>
        </p:nvSpPr>
        <p:spPr>
          <a:xfrm>
            <a:off x="1047750" y="4167485"/>
            <a:ext cx="2333774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295A0A99-10C0-2E35-6CEB-8CD7FD0E4BF5}"/>
              </a:ext>
            </a:extLst>
          </p:cNvPr>
          <p:cNvSpPr/>
          <p:nvPr/>
        </p:nvSpPr>
        <p:spPr>
          <a:xfrm>
            <a:off x="1276350" y="3600748"/>
            <a:ext cx="1952774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202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Head frequent</a:t>
            </a:r>
            <a:endParaRPr lang="en-US" sz="2025" dirty="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ECF85620-FEF0-EAB1-5E2E-E1D7EF13B47A}"/>
              </a:ext>
            </a:extLst>
          </p:cNvPr>
          <p:cNvSpPr/>
          <p:nvPr/>
        </p:nvSpPr>
        <p:spPr>
          <a:xfrm>
            <a:off x="3381524" y="41674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51558A20-31B8-DDE8-08AC-265CB72C5F22}"/>
              </a:ext>
            </a:extLst>
          </p:cNvPr>
          <p:cNvSpPr/>
          <p:nvPr/>
        </p:nvSpPr>
        <p:spPr>
          <a:xfrm>
            <a:off x="3610124" y="3600748"/>
            <a:ext cx="1619399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340F3694-C6C4-F0FE-DDA3-70C1EC20E356}"/>
              </a:ext>
            </a:extLst>
          </p:cNvPr>
          <p:cNvSpPr/>
          <p:nvPr/>
        </p:nvSpPr>
        <p:spPr>
          <a:xfrm>
            <a:off x="5381923" y="41674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C492A5B9-247C-9B4B-7967-39B9D149B40E}"/>
              </a:ext>
            </a:extLst>
          </p:cNvPr>
          <p:cNvSpPr/>
          <p:nvPr/>
        </p:nvSpPr>
        <p:spPr>
          <a:xfrm>
            <a:off x="5610523" y="3600748"/>
            <a:ext cx="1619399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8EB418FA-2E64-679E-6490-9A1A3E037CE2}"/>
              </a:ext>
            </a:extLst>
          </p:cNvPr>
          <p:cNvSpPr/>
          <p:nvPr/>
        </p:nvSpPr>
        <p:spPr>
          <a:xfrm>
            <a:off x="7382321" y="41674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B2694948-0C56-F574-3AA5-A394E3C07329}"/>
              </a:ext>
            </a:extLst>
          </p:cNvPr>
          <p:cNvSpPr/>
          <p:nvPr/>
        </p:nvSpPr>
        <p:spPr>
          <a:xfrm>
            <a:off x="7610921" y="3600748"/>
            <a:ext cx="1619399" cy="39528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49AD1F96-07C2-E93F-963B-0D2BE11EE1BD}"/>
              </a:ext>
            </a:extLst>
          </p:cNvPr>
          <p:cNvSpPr/>
          <p:nvPr/>
        </p:nvSpPr>
        <p:spPr>
          <a:xfrm>
            <a:off x="1047750" y="4948535"/>
            <a:ext cx="2333774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8C632042-A7A4-2FC8-E0EC-9B465187A64A}"/>
              </a:ext>
            </a:extLst>
          </p:cNvPr>
          <p:cNvSpPr/>
          <p:nvPr/>
        </p:nvSpPr>
        <p:spPr>
          <a:xfrm>
            <a:off x="1276350" y="4386560"/>
            <a:ext cx="1952774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202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Even (50/50)</a:t>
            </a:r>
            <a:endParaRPr lang="en-US" sz="2025" dirty="0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77588625-3F77-F2D9-99DB-0ABCB952A853}"/>
              </a:ext>
            </a:extLst>
          </p:cNvPr>
          <p:cNvSpPr/>
          <p:nvPr/>
        </p:nvSpPr>
        <p:spPr>
          <a:xfrm>
            <a:off x="3381524" y="494853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EB890E15-0DD6-9DFE-C0C3-53B2722BE1D4}"/>
              </a:ext>
            </a:extLst>
          </p:cNvPr>
          <p:cNvSpPr/>
          <p:nvPr/>
        </p:nvSpPr>
        <p:spPr>
          <a:xfrm>
            <a:off x="3610124" y="438656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3F06CA9B-7651-255B-E981-EE826308E79F}"/>
              </a:ext>
            </a:extLst>
          </p:cNvPr>
          <p:cNvSpPr/>
          <p:nvPr/>
        </p:nvSpPr>
        <p:spPr>
          <a:xfrm>
            <a:off x="5381923" y="494853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D55C5F99-DB84-D7DE-1100-564050D5CA62}"/>
              </a:ext>
            </a:extLst>
          </p:cNvPr>
          <p:cNvSpPr/>
          <p:nvPr/>
        </p:nvSpPr>
        <p:spPr>
          <a:xfrm>
            <a:off x="5610523" y="438656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25" name="Shape 23">
            <a:extLst>
              <a:ext uri="{FF2B5EF4-FFF2-40B4-BE49-F238E27FC236}">
                <a16:creationId xmlns:a16="http://schemas.microsoft.com/office/drawing/2014/main" id="{F7319D3D-898D-0527-3EA6-9BC67FBBD04C}"/>
              </a:ext>
            </a:extLst>
          </p:cNvPr>
          <p:cNvSpPr/>
          <p:nvPr/>
        </p:nvSpPr>
        <p:spPr>
          <a:xfrm>
            <a:off x="7382321" y="494853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E9F330C9-5614-59F4-BE21-689786F61652}"/>
              </a:ext>
            </a:extLst>
          </p:cNvPr>
          <p:cNvSpPr/>
          <p:nvPr/>
        </p:nvSpPr>
        <p:spPr>
          <a:xfrm>
            <a:off x="7610921" y="438656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786C2510-BBF0-98B2-B19C-3CB899FCBFD2}"/>
              </a:ext>
            </a:extLst>
          </p:cNvPr>
          <p:cNvSpPr/>
          <p:nvPr/>
        </p:nvSpPr>
        <p:spPr>
          <a:xfrm>
            <a:off x="1047750" y="5729585"/>
            <a:ext cx="2333774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6D48DA1F-6223-0D2F-7474-E3215B091AF5}"/>
              </a:ext>
            </a:extLst>
          </p:cNvPr>
          <p:cNvSpPr/>
          <p:nvPr/>
        </p:nvSpPr>
        <p:spPr>
          <a:xfrm>
            <a:off x="1276350" y="5167610"/>
            <a:ext cx="1952774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2025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Wing frequent</a:t>
            </a:r>
            <a:endParaRPr lang="en-US" sz="2025" dirty="0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851CA864-AF25-D659-F96F-98A997BCD0EA}"/>
              </a:ext>
            </a:extLst>
          </p:cNvPr>
          <p:cNvSpPr/>
          <p:nvPr/>
        </p:nvSpPr>
        <p:spPr>
          <a:xfrm>
            <a:off x="3381524" y="57295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1A4322A9-9AAE-4524-B0FF-542E69F08953}"/>
              </a:ext>
            </a:extLst>
          </p:cNvPr>
          <p:cNvSpPr/>
          <p:nvPr/>
        </p:nvSpPr>
        <p:spPr>
          <a:xfrm>
            <a:off x="3610124" y="516761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58EDD5B2-4B61-4D11-DEB2-3977F2B3D9EB}"/>
              </a:ext>
            </a:extLst>
          </p:cNvPr>
          <p:cNvSpPr/>
          <p:nvPr/>
        </p:nvSpPr>
        <p:spPr>
          <a:xfrm>
            <a:off x="5381923" y="57295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94F9A693-5118-741A-5AB0-DEE917E71F1B}"/>
              </a:ext>
            </a:extLst>
          </p:cNvPr>
          <p:cNvSpPr/>
          <p:nvPr/>
        </p:nvSpPr>
        <p:spPr>
          <a:xfrm>
            <a:off x="5610523" y="516761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39E2E39B-EC85-57B8-0208-5EA613FCBD74}"/>
              </a:ext>
            </a:extLst>
          </p:cNvPr>
          <p:cNvSpPr/>
          <p:nvPr/>
        </p:nvSpPr>
        <p:spPr>
          <a:xfrm>
            <a:off x="7382321" y="5729585"/>
            <a:ext cx="2000399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22A22488-BC4D-769F-7EEB-5663DA2E7B7D}"/>
              </a:ext>
            </a:extLst>
          </p:cNvPr>
          <p:cNvSpPr/>
          <p:nvPr/>
        </p:nvSpPr>
        <p:spPr>
          <a:xfrm>
            <a:off x="7610921" y="5167610"/>
            <a:ext cx="1619399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725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 = 80</a:t>
            </a:r>
            <a:endParaRPr lang="en-US" sz="1725" dirty="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4CCBC94C-1148-F663-ECEB-73D18C005728}"/>
              </a:ext>
            </a:extLst>
          </p:cNvPr>
          <p:cNvSpPr/>
          <p:nvPr/>
        </p:nvSpPr>
        <p:spPr>
          <a:xfrm>
            <a:off x="1047750" y="5953423"/>
            <a:ext cx="8585019" cy="13525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5000"/>
              </a:lnSpc>
              <a:buNone/>
            </a:pP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Prolific adults. Within every cell, accuracy is </a:t>
            </a:r>
            <a:r>
              <a:rPr lang="en-US" sz="2400" b="1" dirty="0">
                <a:solidFill>
                  <a:srgbClr val="1F1B1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equated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across the head and wing strategies — only their </a:t>
            </a:r>
            <a:r>
              <a:rPr lang="en-US" sz="2400" i="1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frequency </a:t>
            </a:r>
            <a:r>
              <a:rPr lang="en-US" sz="2400" dirty="0">
                <a:solidFill>
                  <a:srgbClr val="3A34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differs.</a:t>
            </a:r>
            <a:endParaRPr lang="en-US" sz="2400" dirty="0"/>
          </a:p>
        </p:txBody>
      </p:sp>
      <p:pic>
        <p:nvPicPr>
          <p:cNvPr id="36" name="Image 0" descr="preencoded.png">
            <a:extLst>
              <a:ext uri="{FF2B5EF4-FFF2-40B4-BE49-F238E27FC236}">
                <a16:creationId xmlns:a16="http://schemas.microsoft.com/office/drawing/2014/main" id="{8426E789-944E-F9DE-285A-234327113A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320" y="2514600"/>
            <a:ext cx="7247930" cy="4934694"/>
          </a:xfrm>
          <a:prstGeom prst="rect">
            <a:avLst/>
          </a:prstGeom>
        </p:spPr>
      </p:pic>
      <p:sp>
        <p:nvSpPr>
          <p:cNvPr id="37" name="Shape 34">
            <a:extLst>
              <a:ext uri="{FF2B5EF4-FFF2-40B4-BE49-F238E27FC236}">
                <a16:creationId xmlns:a16="http://schemas.microsoft.com/office/drawing/2014/main" id="{B2F7B6F7-6880-8FAB-7394-51A2663E2CF8}"/>
              </a:ext>
            </a:extLst>
          </p:cNvPr>
          <p:cNvSpPr/>
          <p:nvPr/>
        </p:nvSpPr>
        <p:spPr>
          <a:xfrm>
            <a:off x="1047750" y="7754094"/>
            <a:ext cx="16192500" cy="9525"/>
          </a:xfrm>
          <a:prstGeom prst="rect">
            <a:avLst/>
          </a:prstGeom>
          <a:solidFill>
            <a:srgbClr val="D8CD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Text 35">
            <a:extLst>
              <a:ext uri="{FF2B5EF4-FFF2-40B4-BE49-F238E27FC236}">
                <a16:creationId xmlns:a16="http://schemas.microsoft.com/office/drawing/2014/main" id="{672A355E-C10F-0131-9287-75288EE10653}"/>
              </a:ext>
            </a:extLst>
          </p:cNvPr>
          <p:cNvSpPr/>
          <p:nvPr/>
        </p:nvSpPr>
        <p:spPr>
          <a:xfrm>
            <a:off x="1047750" y="8125569"/>
            <a:ext cx="1981200" cy="3524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en-US" kern="0" spc="210" dirty="0">
                <a:solidFill>
                  <a:srgbClr val="B8542A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FAMILIARITY-BASED</a:t>
            </a:r>
            <a:endParaRPr lang="en-US" sz="1800" dirty="0"/>
          </a:p>
        </p:txBody>
      </p:sp>
      <p:sp>
        <p:nvSpPr>
          <p:cNvPr id="39" name="Text 36">
            <a:extLst>
              <a:ext uri="{FF2B5EF4-FFF2-40B4-BE49-F238E27FC236}">
                <a16:creationId xmlns:a16="http://schemas.microsoft.com/office/drawing/2014/main" id="{997BBED4-BE32-6C68-CF95-3A25B9301706}"/>
              </a:ext>
            </a:extLst>
          </p:cNvPr>
          <p:cNvSpPr/>
          <p:nvPr/>
        </p:nvSpPr>
        <p:spPr>
          <a:xfrm>
            <a:off x="3219450" y="8068419"/>
            <a:ext cx="14441424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The frequent strategy was rated more efficacious — and the effect </a:t>
            </a:r>
            <a:r>
              <a:rPr lang="en-US" sz="3000" b="1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did not depend on accuracy </a:t>
            </a:r>
            <a:r>
              <a:rPr lang="en-US" sz="3000" dirty="0">
                <a:solidFill>
                  <a:srgbClr val="1F1B15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. A robust, valence-invariant frequency bias. </a:t>
            </a:r>
            <a:endParaRPr lang="en-US" sz="3000" dirty="0"/>
          </a:p>
        </p:txBody>
      </p:sp>
      <p:sp>
        <p:nvSpPr>
          <p:cNvPr id="40" name="Text 37">
            <a:extLst>
              <a:ext uri="{FF2B5EF4-FFF2-40B4-BE49-F238E27FC236}">
                <a16:creationId xmlns:a16="http://schemas.microsoft.com/office/drawing/2014/main" id="{373E3310-6C24-2BE8-040E-854F7917BDBB}"/>
              </a:ext>
            </a:extLst>
          </p:cNvPr>
          <p:cNvSpPr/>
          <p:nvPr/>
        </p:nvSpPr>
        <p:spPr>
          <a:xfrm>
            <a:off x="1047750" y="9677400"/>
            <a:ext cx="3323496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EXPERIMENT 1 · N = 720</a:t>
            </a:r>
            <a:endParaRPr lang="en-US" sz="1500" dirty="0"/>
          </a:p>
        </p:txBody>
      </p:sp>
      <p:sp>
        <p:nvSpPr>
          <p:cNvPr id="41" name="Text 38">
            <a:extLst>
              <a:ext uri="{FF2B5EF4-FFF2-40B4-BE49-F238E27FC236}">
                <a16:creationId xmlns:a16="http://schemas.microsoft.com/office/drawing/2014/main" id="{88D0D776-A5A2-4035-15DD-593F17749AE8}"/>
              </a:ext>
            </a:extLst>
          </p:cNvPr>
          <p:cNvSpPr/>
          <p:nvPr/>
        </p:nvSpPr>
        <p:spPr>
          <a:xfrm>
            <a:off x="16981140" y="9677400"/>
            <a:ext cx="335310" cy="3048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kern="0" spc="120" dirty="0">
                <a:solidFill>
                  <a:srgbClr val="6B6354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08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858231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1457</Words>
  <Application>Microsoft Macintosh PowerPoint</Application>
  <PresentationFormat>Custom</PresentationFormat>
  <Paragraphs>224</Paragraphs>
  <Slides>19</Slides>
  <Notes>19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Arial</vt:lpstr>
      <vt:lpstr>Calibri</vt:lpstr>
      <vt:lpstr>Courier New</vt:lpstr>
      <vt:lpstr>Fraunces</vt:lpstr>
      <vt:lpstr>Inter</vt:lpstr>
      <vt:lpstr>JetBrains Mono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Kit</cp:lastModifiedBy>
  <cp:revision>45</cp:revision>
  <dcterms:created xsi:type="dcterms:W3CDTF">2026-07-01T22:07:49Z</dcterms:created>
  <dcterms:modified xsi:type="dcterms:W3CDTF">2026-07-02T21:30:34Z</dcterms:modified>
</cp:coreProperties>
</file>