
<file path=[Content_Types].xml><?xml version="1.0" encoding="utf-8"?>
<Types xmlns="http://schemas.openxmlformats.org/package/2006/content-types">
  <Default Extension="emf" ContentType="image/x-emf"/>
  <Default Extension="gif" ContentType="image/gif"/>
  <Default Extension="jpeg" ContentType="image/jpeg"/>
  <Default Extension="jpg" ContentType="image/jpeg"/>
  <Default Extension="png" ContentType="image/png"/>
  <Default Extension="rels" ContentType="application/vnd.openxmlformats-package.relationships+xml"/>
  <Default Extension="tiff" ContentType="image/tiff"/>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header3.xml" ContentType="application/vnd.openxmlformats-officedocument.wordprocessingml.header+xml"/>
  <Override PartName="/word/footer1.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70B84B19" w14:textId="559BE427" w:rsidR="001E7983" w:rsidRDefault="00204872" w:rsidP="00E920E8">
      <w:pPr>
        <w:pStyle w:val="Title"/>
      </w:pPr>
      <w:r>
        <w:t>Study Measures</w:t>
      </w:r>
    </w:p>
    <w:p w14:paraId="36ECBD67" w14:textId="77777777" w:rsidR="00204872" w:rsidRPr="00204872" w:rsidRDefault="00204872" w:rsidP="00204872"/>
    <w:p w14:paraId="0588FAC4" w14:textId="77777777" w:rsidR="001E7983" w:rsidRPr="002A433D" w:rsidRDefault="001E7983" w:rsidP="007C4997"/>
    <w:p w14:paraId="7308EBA5" w14:textId="77777777" w:rsidR="001E7983" w:rsidRPr="002A433D" w:rsidRDefault="001E7983" w:rsidP="007C4997"/>
    <w:sdt>
      <w:sdtPr>
        <w:rPr>
          <w:rFonts w:eastAsiaTheme="minorEastAsia" w:cs="Arial"/>
          <w:b w:val="0"/>
          <w:bCs w:val="0"/>
          <w:iCs w:val="0"/>
          <w:sz w:val="24"/>
          <w:szCs w:val="20"/>
        </w:rPr>
        <w:id w:val="-790208088"/>
        <w:docPartObj>
          <w:docPartGallery w:val="Table of Contents"/>
          <w:docPartUnique/>
        </w:docPartObj>
      </w:sdtPr>
      <w:sdtEndPr>
        <w:rPr>
          <w:rFonts w:eastAsia="Times New Roman" w:cs="Times New Roman"/>
          <w:noProof/>
          <w:szCs w:val="24"/>
        </w:rPr>
      </w:sdtEndPr>
      <w:sdtContent>
        <w:p w14:paraId="67C6EFE6" w14:textId="53813661" w:rsidR="002020DA" w:rsidRPr="002A433D" w:rsidRDefault="002020DA">
          <w:pPr>
            <w:pStyle w:val="TOCHeading"/>
            <w:rPr>
              <w:rFonts w:cs="Arial"/>
            </w:rPr>
          </w:pPr>
          <w:r w:rsidRPr="002A433D">
            <w:rPr>
              <w:rFonts w:cs="Arial"/>
            </w:rPr>
            <w:t>Table of Contents</w:t>
          </w:r>
        </w:p>
        <w:p w14:paraId="5FC98146" w14:textId="444BE981" w:rsidR="009548C7" w:rsidRDefault="002020DA">
          <w:pPr>
            <w:pStyle w:val="TOC1"/>
            <w:rPr>
              <w:rFonts w:eastAsiaTheme="minorEastAsia" w:cstheme="minorBidi"/>
              <w:b w:val="0"/>
              <w:noProof/>
              <w:kern w:val="2"/>
              <w14:ligatures w14:val="standardContextual"/>
            </w:rPr>
          </w:pPr>
          <w:r w:rsidRPr="002A433D">
            <w:rPr>
              <w:rFonts w:ascii="Arial" w:hAnsi="Arial"/>
            </w:rPr>
            <w:fldChar w:fldCharType="begin"/>
          </w:r>
          <w:r w:rsidRPr="002A433D">
            <w:rPr>
              <w:rFonts w:ascii="Arial" w:hAnsi="Arial"/>
            </w:rPr>
            <w:instrText xml:space="preserve"> TOC \o "1-3" \h \z \u </w:instrText>
          </w:r>
          <w:r w:rsidRPr="002A433D">
            <w:rPr>
              <w:rFonts w:ascii="Arial" w:hAnsi="Arial"/>
            </w:rPr>
            <w:fldChar w:fldCharType="separate"/>
          </w:r>
          <w:hyperlink w:anchor="_Toc227827205" w:history="1">
            <w:r w:rsidR="009548C7" w:rsidRPr="00F82D6E">
              <w:rPr>
                <w:rStyle w:val="Hyperlink"/>
                <w:rFonts w:cs="Arial"/>
                <w:noProof/>
              </w:rPr>
              <w:t>1</w:t>
            </w:r>
            <w:r w:rsidR="009548C7">
              <w:rPr>
                <w:rFonts w:eastAsiaTheme="minorEastAsia" w:cstheme="minorBidi"/>
                <w:b w:val="0"/>
                <w:noProof/>
                <w:kern w:val="2"/>
                <w14:ligatures w14:val="standardContextual"/>
              </w:rPr>
              <w:tab/>
            </w:r>
            <w:r w:rsidR="009548C7" w:rsidRPr="00F82D6E">
              <w:rPr>
                <w:rStyle w:val="Hyperlink"/>
                <w:rFonts w:cs="Arial"/>
                <w:noProof/>
              </w:rPr>
              <w:t>Cognitive Measures</w:t>
            </w:r>
            <w:r w:rsidR="009548C7">
              <w:rPr>
                <w:noProof/>
                <w:webHidden/>
              </w:rPr>
              <w:tab/>
            </w:r>
            <w:r w:rsidR="009548C7">
              <w:rPr>
                <w:noProof/>
                <w:webHidden/>
              </w:rPr>
              <w:fldChar w:fldCharType="begin"/>
            </w:r>
            <w:r w:rsidR="009548C7">
              <w:rPr>
                <w:noProof/>
                <w:webHidden/>
              </w:rPr>
              <w:instrText xml:space="preserve"> PAGEREF _Toc227827205 \h </w:instrText>
            </w:r>
            <w:r w:rsidR="009548C7">
              <w:rPr>
                <w:noProof/>
                <w:webHidden/>
              </w:rPr>
            </w:r>
            <w:r w:rsidR="009548C7">
              <w:rPr>
                <w:noProof/>
                <w:webHidden/>
              </w:rPr>
              <w:fldChar w:fldCharType="separate"/>
            </w:r>
            <w:r w:rsidR="009548C7">
              <w:rPr>
                <w:noProof/>
                <w:webHidden/>
              </w:rPr>
              <w:t>3</w:t>
            </w:r>
            <w:r w:rsidR="009548C7">
              <w:rPr>
                <w:noProof/>
                <w:webHidden/>
              </w:rPr>
              <w:fldChar w:fldCharType="end"/>
            </w:r>
          </w:hyperlink>
        </w:p>
        <w:p w14:paraId="50714C05" w14:textId="3DB5F8CA" w:rsidR="009548C7" w:rsidRDefault="009548C7">
          <w:pPr>
            <w:pStyle w:val="TOC2"/>
            <w:tabs>
              <w:tab w:val="left" w:pos="800"/>
              <w:tab w:val="right" w:leader="dot" w:pos="9962"/>
            </w:tabs>
            <w:rPr>
              <w:rFonts w:eastAsiaTheme="minorEastAsia" w:cstheme="minorBidi"/>
              <w:b w:val="0"/>
              <w:noProof/>
              <w:kern w:val="2"/>
              <w:sz w:val="24"/>
              <w:szCs w:val="24"/>
              <w14:ligatures w14:val="standardContextual"/>
            </w:rPr>
          </w:pPr>
          <w:hyperlink w:anchor="_Toc227827206" w:history="1">
            <w:r w:rsidRPr="00F82D6E">
              <w:rPr>
                <w:rStyle w:val="Hyperlink"/>
                <w:noProof/>
              </w:rPr>
              <w:t>1.1</w:t>
            </w:r>
            <w:r>
              <w:rPr>
                <w:rFonts w:eastAsiaTheme="minorEastAsia" w:cstheme="minorBidi"/>
                <w:b w:val="0"/>
                <w:noProof/>
                <w:kern w:val="2"/>
                <w:sz w:val="24"/>
                <w:szCs w:val="24"/>
                <w14:ligatures w14:val="standardContextual"/>
              </w:rPr>
              <w:tab/>
            </w:r>
            <w:r w:rsidRPr="00F82D6E">
              <w:rPr>
                <w:rStyle w:val="Hyperlink"/>
                <w:noProof/>
              </w:rPr>
              <w:t>N-Back task</w:t>
            </w:r>
            <w:r>
              <w:rPr>
                <w:noProof/>
                <w:webHidden/>
              </w:rPr>
              <w:tab/>
            </w:r>
            <w:r>
              <w:rPr>
                <w:noProof/>
                <w:webHidden/>
              </w:rPr>
              <w:fldChar w:fldCharType="begin"/>
            </w:r>
            <w:r>
              <w:rPr>
                <w:noProof/>
                <w:webHidden/>
              </w:rPr>
              <w:instrText xml:space="preserve"> PAGEREF _Toc227827206 \h </w:instrText>
            </w:r>
            <w:r>
              <w:rPr>
                <w:noProof/>
                <w:webHidden/>
              </w:rPr>
            </w:r>
            <w:r>
              <w:rPr>
                <w:noProof/>
                <w:webHidden/>
              </w:rPr>
              <w:fldChar w:fldCharType="separate"/>
            </w:r>
            <w:r>
              <w:rPr>
                <w:noProof/>
                <w:webHidden/>
              </w:rPr>
              <w:t>3</w:t>
            </w:r>
            <w:r>
              <w:rPr>
                <w:noProof/>
                <w:webHidden/>
              </w:rPr>
              <w:fldChar w:fldCharType="end"/>
            </w:r>
          </w:hyperlink>
        </w:p>
        <w:p w14:paraId="257E43BE" w14:textId="31DEB393" w:rsidR="009548C7" w:rsidRDefault="009548C7">
          <w:pPr>
            <w:pStyle w:val="TOC2"/>
            <w:tabs>
              <w:tab w:val="left" w:pos="800"/>
              <w:tab w:val="right" w:leader="dot" w:pos="9962"/>
            </w:tabs>
            <w:rPr>
              <w:rFonts w:eastAsiaTheme="minorEastAsia" w:cstheme="minorBidi"/>
              <w:b w:val="0"/>
              <w:noProof/>
              <w:kern w:val="2"/>
              <w:sz w:val="24"/>
              <w:szCs w:val="24"/>
              <w14:ligatures w14:val="standardContextual"/>
            </w:rPr>
          </w:pPr>
          <w:hyperlink w:anchor="_Toc227827207" w:history="1">
            <w:r w:rsidRPr="00F82D6E">
              <w:rPr>
                <w:rStyle w:val="Hyperlink"/>
                <w:noProof/>
              </w:rPr>
              <w:t>1.2</w:t>
            </w:r>
            <w:r>
              <w:rPr>
                <w:rFonts w:eastAsiaTheme="minorEastAsia" w:cstheme="minorBidi"/>
                <w:b w:val="0"/>
                <w:noProof/>
                <w:kern w:val="2"/>
                <w:sz w:val="24"/>
                <w:szCs w:val="24"/>
                <w14:ligatures w14:val="standardContextual"/>
              </w:rPr>
              <w:tab/>
            </w:r>
            <w:r w:rsidRPr="00F82D6E">
              <w:rPr>
                <w:rStyle w:val="Hyperlink"/>
                <w:noProof/>
              </w:rPr>
              <w:t>Simple Span</w:t>
            </w:r>
            <w:r>
              <w:rPr>
                <w:noProof/>
                <w:webHidden/>
              </w:rPr>
              <w:tab/>
            </w:r>
            <w:r>
              <w:rPr>
                <w:noProof/>
                <w:webHidden/>
              </w:rPr>
              <w:fldChar w:fldCharType="begin"/>
            </w:r>
            <w:r>
              <w:rPr>
                <w:noProof/>
                <w:webHidden/>
              </w:rPr>
              <w:instrText xml:space="preserve"> PAGEREF _Toc227827207 \h </w:instrText>
            </w:r>
            <w:r>
              <w:rPr>
                <w:noProof/>
                <w:webHidden/>
              </w:rPr>
            </w:r>
            <w:r>
              <w:rPr>
                <w:noProof/>
                <w:webHidden/>
              </w:rPr>
              <w:fldChar w:fldCharType="separate"/>
            </w:r>
            <w:r>
              <w:rPr>
                <w:noProof/>
                <w:webHidden/>
              </w:rPr>
              <w:t>3</w:t>
            </w:r>
            <w:r>
              <w:rPr>
                <w:noProof/>
                <w:webHidden/>
              </w:rPr>
              <w:fldChar w:fldCharType="end"/>
            </w:r>
          </w:hyperlink>
        </w:p>
        <w:p w14:paraId="77F9A763" w14:textId="3FBF8B83" w:rsidR="009548C7" w:rsidRDefault="009548C7">
          <w:pPr>
            <w:pStyle w:val="TOC2"/>
            <w:tabs>
              <w:tab w:val="left" w:pos="800"/>
              <w:tab w:val="right" w:leader="dot" w:pos="9962"/>
            </w:tabs>
            <w:rPr>
              <w:rFonts w:eastAsiaTheme="minorEastAsia" w:cstheme="minorBidi"/>
              <w:b w:val="0"/>
              <w:noProof/>
              <w:kern w:val="2"/>
              <w:sz w:val="24"/>
              <w:szCs w:val="24"/>
              <w14:ligatures w14:val="standardContextual"/>
            </w:rPr>
          </w:pPr>
          <w:hyperlink w:anchor="_Toc227827208" w:history="1">
            <w:r w:rsidRPr="00F82D6E">
              <w:rPr>
                <w:rStyle w:val="Hyperlink"/>
                <w:noProof/>
              </w:rPr>
              <w:t>1.3</w:t>
            </w:r>
            <w:r>
              <w:rPr>
                <w:rFonts w:eastAsiaTheme="minorEastAsia" w:cstheme="minorBidi"/>
                <w:b w:val="0"/>
                <w:noProof/>
                <w:kern w:val="2"/>
                <w:sz w:val="24"/>
                <w:szCs w:val="24"/>
                <w14:ligatures w14:val="standardContextual"/>
              </w:rPr>
              <w:tab/>
            </w:r>
            <w:r w:rsidRPr="00F82D6E">
              <w:rPr>
                <w:rStyle w:val="Hyperlink"/>
                <w:noProof/>
              </w:rPr>
              <w:t>Symmetry Span Task</w:t>
            </w:r>
            <w:r>
              <w:rPr>
                <w:noProof/>
                <w:webHidden/>
              </w:rPr>
              <w:tab/>
            </w:r>
            <w:r>
              <w:rPr>
                <w:noProof/>
                <w:webHidden/>
              </w:rPr>
              <w:fldChar w:fldCharType="begin"/>
            </w:r>
            <w:r>
              <w:rPr>
                <w:noProof/>
                <w:webHidden/>
              </w:rPr>
              <w:instrText xml:space="preserve"> PAGEREF _Toc227827208 \h </w:instrText>
            </w:r>
            <w:r>
              <w:rPr>
                <w:noProof/>
                <w:webHidden/>
              </w:rPr>
            </w:r>
            <w:r>
              <w:rPr>
                <w:noProof/>
                <w:webHidden/>
              </w:rPr>
              <w:fldChar w:fldCharType="separate"/>
            </w:r>
            <w:r>
              <w:rPr>
                <w:noProof/>
                <w:webHidden/>
              </w:rPr>
              <w:t>3</w:t>
            </w:r>
            <w:r>
              <w:rPr>
                <w:noProof/>
                <w:webHidden/>
              </w:rPr>
              <w:fldChar w:fldCharType="end"/>
            </w:r>
          </w:hyperlink>
        </w:p>
        <w:p w14:paraId="3F97793A" w14:textId="7223F72B" w:rsidR="009548C7" w:rsidRDefault="009548C7">
          <w:pPr>
            <w:pStyle w:val="TOC2"/>
            <w:tabs>
              <w:tab w:val="left" w:pos="800"/>
              <w:tab w:val="right" w:leader="dot" w:pos="9962"/>
            </w:tabs>
            <w:rPr>
              <w:rFonts w:eastAsiaTheme="minorEastAsia" w:cstheme="minorBidi"/>
              <w:b w:val="0"/>
              <w:noProof/>
              <w:kern w:val="2"/>
              <w:sz w:val="24"/>
              <w:szCs w:val="24"/>
              <w14:ligatures w14:val="standardContextual"/>
            </w:rPr>
          </w:pPr>
          <w:hyperlink w:anchor="_Toc227827209" w:history="1">
            <w:r w:rsidRPr="00F82D6E">
              <w:rPr>
                <w:rStyle w:val="Hyperlink"/>
                <w:noProof/>
              </w:rPr>
              <w:t>1.4</w:t>
            </w:r>
            <w:r>
              <w:rPr>
                <w:rFonts w:eastAsiaTheme="minorEastAsia" w:cstheme="minorBidi"/>
                <w:b w:val="0"/>
                <w:noProof/>
                <w:kern w:val="2"/>
                <w:sz w:val="24"/>
                <w:szCs w:val="24"/>
                <w14:ligatures w14:val="standardContextual"/>
              </w:rPr>
              <w:tab/>
            </w:r>
            <w:r w:rsidRPr="00F82D6E">
              <w:rPr>
                <w:rStyle w:val="Hyperlink"/>
                <w:noProof/>
              </w:rPr>
              <w:t>Figure Exchange Task</w:t>
            </w:r>
            <w:r>
              <w:rPr>
                <w:noProof/>
                <w:webHidden/>
              </w:rPr>
              <w:tab/>
            </w:r>
            <w:r>
              <w:rPr>
                <w:noProof/>
                <w:webHidden/>
              </w:rPr>
              <w:fldChar w:fldCharType="begin"/>
            </w:r>
            <w:r>
              <w:rPr>
                <w:noProof/>
                <w:webHidden/>
              </w:rPr>
              <w:instrText xml:space="preserve"> PAGEREF _Toc227827209 \h </w:instrText>
            </w:r>
            <w:r>
              <w:rPr>
                <w:noProof/>
                <w:webHidden/>
              </w:rPr>
            </w:r>
            <w:r>
              <w:rPr>
                <w:noProof/>
                <w:webHidden/>
              </w:rPr>
              <w:fldChar w:fldCharType="separate"/>
            </w:r>
            <w:r>
              <w:rPr>
                <w:noProof/>
                <w:webHidden/>
              </w:rPr>
              <w:t>3</w:t>
            </w:r>
            <w:r>
              <w:rPr>
                <w:noProof/>
                <w:webHidden/>
              </w:rPr>
              <w:fldChar w:fldCharType="end"/>
            </w:r>
          </w:hyperlink>
        </w:p>
        <w:p w14:paraId="31126E14" w14:textId="45F40AEC" w:rsidR="009548C7" w:rsidRDefault="009548C7">
          <w:pPr>
            <w:pStyle w:val="TOC2"/>
            <w:tabs>
              <w:tab w:val="left" w:pos="800"/>
              <w:tab w:val="right" w:leader="dot" w:pos="9962"/>
            </w:tabs>
            <w:rPr>
              <w:rFonts w:eastAsiaTheme="minorEastAsia" w:cstheme="minorBidi"/>
              <w:b w:val="0"/>
              <w:noProof/>
              <w:kern w:val="2"/>
              <w:sz w:val="24"/>
              <w:szCs w:val="24"/>
              <w14:ligatures w14:val="standardContextual"/>
            </w:rPr>
          </w:pPr>
          <w:hyperlink w:anchor="_Toc227827210" w:history="1">
            <w:r w:rsidRPr="00F82D6E">
              <w:rPr>
                <w:rStyle w:val="Hyperlink"/>
                <w:noProof/>
              </w:rPr>
              <w:t>1.5</w:t>
            </w:r>
            <w:r>
              <w:rPr>
                <w:rFonts w:eastAsiaTheme="minorEastAsia" w:cstheme="minorBidi"/>
                <w:b w:val="0"/>
                <w:noProof/>
                <w:kern w:val="2"/>
                <w:sz w:val="24"/>
                <w:szCs w:val="24"/>
                <w14:ligatures w14:val="standardContextual"/>
              </w:rPr>
              <w:tab/>
            </w:r>
            <w:r w:rsidRPr="00F82D6E">
              <w:rPr>
                <w:rStyle w:val="Hyperlink"/>
                <w:noProof/>
              </w:rPr>
              <w:t>AXCPT Task</w:t>
            </w:r>
            <w:r>
              <w:rPr>
                <w:noProof/>
                <w:webHidden/>
              </w:rPr>
              <w:tab/>
            </w:r>
            <w:r>
              <w:rPr>
                <w:noProof/>
                <w:webHidden/>
              </w:rPr>
              <w:fldChar w:fldCharType="begin"/>
            </w:r>
            <w:r>
              <w:rPr>
                <w:noProof/>
                <w:webHidden/>
              </w:rPr>
              <w:instrText xml:space="preserve"> PAGEREF _Toc227827210 \h </w:instrText>
            </w:r>
            <w:r>
              <w:rPr>
                <w:noProof/>
                <w:webHidden/>
              </w:rPr>
            </w:r>
            <w:r>
              <w:rPr>
                <w:noProof/>
                <w:webHidden/>
              </w:rPr>
              <w:fldChar w:fldCharType="separate"/>
            </w:r>
            <w:r>
              <w:rPr>
                <w:noProof/>
                <w:webHidden/>
              </w:rPr>
              <w:t>3</w:t>
            </w:r>
            <w:r>
              <w:rPr>
                <w:noProof/>
                <w:webHidden/>
              </w:rPr>
              <w:fldChar w:fldCharType="end"/>
            </w:r>
          </w:hyperlink>
        </w:p>
        <w:p w14:paraId="2B15BE19" w14:textId="2F0E6DC3" w:rsidR="009548C7" w:rsidRDefault="009548C7">
          <w:pPr>
            <w:pStyle w:val="TOC2"/>
            <w:tabs>
              <w:tab w:val="left" w:pos="800"/>
              <w:tab w:val="right" w:leader="dot" w:pos="9962"/>
            </w:tabs>
            <w:rPr>
              <w:rFonts w:eastAsiaTheme="minorEastAsia" w:cstheme="minorBidi"/>
              <w:b w:val="0"/>
              <w:noProof/>
              <w:kern w:val="2"/>
              <w:sz w:val="24"/>
              <w:szCs w:val="24"/>
              <w14:ligatures w14:val="standardContextual"/>
            </w:rPr>
          </w:pPr>
          <w:hyperlink w:anchor="_Toc227827211" w:history="1">
            <w:r w:rsidRPr="00F82D6E">
              <w:rPr>
                <w:rStyle w:val="Hyperlink"/>
                <w:noProof/>
              </w:rPr>
              <w:t>1.6</w:t>
            </w:r>
            <w:r>
              <w:rPr>
                <w:rFonts w:eastAsiaTheme="minorEastAsia" w:cstheme="minorBidi"/>
                <w:b w:val="0"/>
                <w:noProof/>
                <w:kern w:val="2"/>
                <w:sz w:val="24"/>
                <w:szCs w:val="24"/>
                <w14:ligatures w14:val="standardContextual"/>
              </w:rPr>
              <w:tab/>
            </w:r>
            <w:r w:rsidRPr="00F82D6E">
              <w:rPr>
                <w:rStyle w:val="Hyperlink"/>
                <w:noProof/>
              </w:rPr>
              <w:t>Raven’s Progressive Matrices</w:t>
            </w:r>
            <w:r>
              <w:rPr>
                <w:noProof/>
                <w:webHidden/>
              </w:rPr>
              <w:tab/>
            </w:r>
            <w:r>
              <w:rPr>
                <w:noProof/>
                <w:webHidden/>
              </w:rPr>
              <w:fldChar w:fldCharType="begin"/>
            </w:r>
            <w:r>
              <w:rPr>
                <w:noProof/>
                <w:webHidden/>
              </w:rPr>
              <w:instrText xml:space="preserve"> PAGEREF _Toc227827211 \h </w:instrText>
            </w:r>
            <w:r>
              <w:rPr>
                <w:noProof/>
                <w:webHidden/>
              </w:rPr>
            </w:r>
            <w:r>
              <w:rPr>
                <w:noProof/>
                <w:webHidden/>
              </w:rPr>
              <w:fldChar w:fldCharType="separate"/>
            </w:r>
            <w:r>
              <w:rPr>
                <w:noProof/>
                <w:webHidden/>
              </w:rPr>
              <w:t>3</w:t>
            </w:r>
            <w:r>
              <w:rPr>
                <w:noProof/>
                <w:webHidden/>
              </w:rPr>
              <w:fldChar w:fldCharType="end"/>
            </w:r>
          </w:hyperlink>
        </w:p>
        <w:p w14:paraId="7C2A8DD6" w14:textId="1FEB91CC" w:rsidR="009548C7" w:rsidRDefault="009548C7">
          <w:pPr>
            <w:pStyle w:val="TOC2"/>
            <w:tabs>
              <w:tab w:val="left" w:pos="800"/>
              <w:tab w:val="right" w:leader="dot" w:pos="9962"/>
            </w:tabs>
            <w:rPr>
              <w:rFonts w:eastAsiaTheme="minorEastAsia" w:cstheme="minorBidi"/>
              <w:b w:val="0"/>
              <w:noProof/>
              <w:kern w:val="2"/>
              <w:sz w:val="24"/>
              <w:szCs w:val="24"/>
              <w14:ligatures w14:val="standardContextual"/>
            </w:rPr>
          </w:pPr>
          <w:hyperlink w:anchor="_Toc227827212" w:history="1">
            <w:r w:rsidRPr="00F82D6E">
              <w:rPr>
                <w:rStyle w:val="Hyperlink"/>
                <w:noProof/>
              </w:rPr>
              <w:t>1.7</w:t>
            </w:r>
            <w:r>
              <w:rPr>
                <w:rFonts w:eastAsiaTheme="minorEastAsia" w:cstheme="minorBidi"/>
                <w:b w:val="0"/>
                <w:noProof/>
                <w:kern w:val="2"/>
                <w:sz w:val="24"/>
                <w:szCs w:val="24"/>
                <w14:ligatures w14:val="standardContextual"/>
              </w:rPr>
              <w:tab/>
            </w:r>
            <w:r w:rsidRPr="00F82D6E">
              <w:rPr>
                <w:rStyle w:val="Hyperlink"/>
                <w:noProof/>
              </w:rPr>
              <w:t>Letter Compare</w:t>
            </w:r>
            <w:r>
              <w:rPr>
                <w:noProof/>
                <w:webHidden/>
              </w:rPr>
              <w:tab/>
            </w:r>
            <w:r>
              <w:rPr>
                <w:noProof/>
                <w:webHidden/>
              </w:rPr>
              <w:fldChar w:fldCharType="begin"/>
            </w:r>
            <w:r>
              <w:rPr>
                <w:noProof/>
                <w:webHidden/>
              </w:rPr>
              <w:instrText xml:space="preserve"> PAGEREF _Toc227827212 \h </w:instrText>
            </w:r>
            <w:r>
              <w:rPr>
                <w:noProof/>
                <w:webHidden/>
              </w:rPr>
            </w:r>
            <w:r>
              <w:rPr>
                <w:noProof/>
                <w:webHidden/>
              </w:rPr>
              <w:fldChar w:fldCharType="separate"/>
            </w:r>
            <w:r>
              <w:rPr>
                <w:noProof/>
                <w:webHidden/>
              </w:rPr>
              <w:t>3</w:t>
            </w:r>
            <w:r>
              <w:rPr>
                <w:noProof/>
                <w:webHidden/>
              </w:rPr>
              <w:fldChar w:fldCharType="end"/>
            </w:r>
          </w:hyperlink>
        </w:p>
        <w:p w14:paraId="079032E5" w14:textId="0FD04E05" w:rsidR="009548C7" w:rsidRDefault="009548C7">
          <w:pPr>
            <w:pStyle w:val="TOC2"/>
            <w:tabs>
              <w:tab w:val="left" w:pos="800"/>
              <w:tab w:val="right" w:leader="dot" w:pos="9962"/>
            </w:tabs>
            <w:rPr>
              <w:rFonts w:eastAsiaTheme="minorEastAsia" w:cstheme="minorBidi"/>
              <w:b w:val="0"/>
              <w:noProof/>
              <w:kern w:val="2"/>
              <w:sz w:val="24"/>
              <w:szCs w:val="24"/>
              <w14:ligatures w14:val="standardContextual"/>
            </w:rPr>
          </w:pPr>
          <w:hyperlink w:anchor="_Toc227827213" w:history="1">
            <w:r w:rsidRPr="00F82D6E">
              <w:rPr>
                <w:rStyle w:val="Hyperlink"/>
                <w:noProof/>
              </w:rPr>
              <w:t>1.8</w:t>
            </w:r>
            <w:r>
              <w:rPr>
                <w:rFonts w:eastAsiaTheme="minorEastAsia" w:cstheme="minorBidi"/>
                <w:b w:val="0"/>
                <w:noProof/>
                <w:kern w:val="2"/>
                <w:sz w:val="24"/>
                <w:szCs w:val="24"/>
                <w14:ligatures w14:val="standardContextual"/>
              </w:rPr>
              <w:tab/>
            </w:r>
            <w:r w:rsidRPr="00F82D6E">
              <w:rPr>
                <w:rStyle w:val="Hyperlink"/>
                <w:noProof/>
              </w:rPr>
              <w:t>Choice Reaction Time</w:t>
            </w:r>
            <w:r>
              <w:rPr>
                <w:noProof/>
                <w:webHidden/>
              </w:rPr>
              <w:tab/>
            </w:r>
            <w:r>
              <w:rPr>
                <w:noProof/>
                <w:webHidden/>
              </w:rPr>
              <w:fldChar w:fldCharType="begin"/>
            </w:r>
            <w:r>
              <w:rPr>
                <w:noProof/>
                <w:webHidden/>
              </w:rPr>
              <w:instrText xml:space="preserve"> PAGEREF _Toc227827213 \h </w:instrText>
            </w:r>
            <w:r>
              <w:rPr>
                <w:noProof/>
                <w:webHidden/>
              </w:rPr>
            </w:r>
            <w:r>
              <w:rPr>
                <w:noProof/>
                <w:webHidden/>
              </w:rPr>
              <w:fldChar w:fldCharType="separate"/>
            </w:r>
            <w:r>
              <w:rPr>
                <w:noProof/>
                <w:webHidden/>
              </w:rPr>
              <w:t>3</w:t>
            </w:r>
            <w:r>
              <w:rPr>
                <w:noProof/>
                <w:webHidden/>
              </w:rPr>
              <w:fldChar w:fldCharType="end"/>
            </w:r>
          </w:hyperlink>
        </w:p>
        <w:p w14:paraId="41FD411A" w14:textId="5574E54E" w:rsidR="009548C7" w:rsidRDefault="009548C7">
          <w:pPr>
            <w:pStyle w:val="TOC2"/>
            <w:tabs>
              <w:tab w:val="left" w:pos="800"/>
              <w:tab w:val="right" w:leader="dot" w:pos="9962"/>
            </w:tabs>
            <w:rPr>
              <w:rFonts w:eastAsiaTheme="minorEastAsia" w:cstheme="minorBidi"/>
              <w:b w:val="0"/>
              <w:noProof/>
              <w:kern w:val="2"/>
              <w:sz w:val="24"/>
              <w:szCs w:val="24"/>
              <w14:ligatures w14:val="standardContextual"/>
            </w:rPr>
          </w:pPr>
          <w:hyperlink w:anchor="_Toc227827214" w:history="1">
            <w:r w:rsidRPr="00F82D6E">
              <w:rPr>
                <w:rStyle w:val="Hyperlink"/>
                <w:noProof/>
              </w:rPr>
              <w:t>1.9</w:t>
            </w:r>
            <w:r>
              <w:rPr>
                <w:rFonts w:eastAsiaTheme="minorEastAsia" w:cstheme="minorBidi"/>
                <w:b w:val="0"/>
                <w:noProof/>
                <w:kern w:val="2"/>
                <w:sz w:val="24"/>
                <w:szCs w:val="24"/>
                <w14:ligatures w14:val="standardContextual"/>
              </w:rPr>
              <w:tab/>
            </w:r>
            <w:r w:rsidRPr="00F82D6E">
              <w:rPr>
                <w:rStyle w:val="Hyperlink"/>
                <w:noProof/>
              </w:rPr>
              <w:t>Letter/Number Series</w:t>
            </w:r>
            <w:r>
              <w:rPr>
                <w:noProof/>
                <w:webHidden/>
              </w:rPr>
              <w:tab/>
            </w:r>
            <w:r>
              <w:rPr>
                <w:noProof/>
                <w:webHidden/>
              </w:rPr>
              <w:fldChar w:fldCharType="begin"/>
            </w:r>
            <w:r>
              <w:rPr>
                <w:noProof/>
                <w:webHidden/>
              </w:rPr>
              <w:instrText xml:space="preserve"> PAGEREF _Toc227827214 \h </w:instrText>
            </w:r>
            <w:r>
              <w:rPr>
                <w:noProof/>
                <w:webHidden/>
              </w:rPr>
            </w:r>
            <w:r>
              <w:rPr>
                <w:noProof/>
                <w:webHidden/>
              </w:rPr>
              <w:fldChar w:fldCharType="separate"/>
            </w:r>
            <w:r>
              <w:rPr>
                <w:noProof/>
                <w:webHidden/>
              </w:rPr>
              <w:t>4</w:t>
            </w:r>
            <w:r>
              <w:rPr>
                <w:noProof/>
                <w:webHidden/>
              </w:rPr>
              <w:fldChar w:fldCharType="end"/>
            </w:r>
          </w:hyperlink>
        </w:p>
        <w:p w14:paraId="2BB747FB" w14:textId="577528FA" w:rsidR="009548C7" w:rsidRDefault="009548C7">
          <w:pPr>
            <w:pStyle w:val="TOC2"/>
            <w:tabs>
              <w:tab w:val="left" w:pos="1000"/>
              <w:tab w:val="right" w:leader="dot" w:pos="9962"/>
            </w:tabs>
            <w:rPr>
              <w:rFonts w:eastAsiaTheme="minorEastAsia" w:cstheme="minorBidi"/>
              <w:b w:val="0"/>
              <w:noProof/>
              <w:kern w:val="2"/>
              <w:sz w:val="24"/>
              <w:szCs w:val="24"/>
              <w14:ligatures w14:val="standardContextual"/>
            </w:rPr>
          </w:pPr>
          <w:hyperlink w:anchor="_Toc227827215" w:history="1">
            <w:r w:rsidRPr="00F82D6E">
              <w:rPr>
                <w:rStyle w:val="Hyperlink"/>
                <w:noProof/>
              </w:rPr>
              <w:t>1.10</w:t>
            </w:r>
            <w:r>
              <w:rPr>
                <w:rFonts w:eastAsiaTheme="minorEastAsia" w:cstheme="minorBidi"/>
                <w:b w:val="0"/>
                <w:noProof/>
                <w:kern w:val="2"/>
                <w:sz w:val="24"/>
                <w:szCs w:val="24"/>
                <w14:ligatures w14:val="standardContextual"/>
              </w:rPr>
              <w:tab/>
            </w:r>
            <w:r w:rsidRPr="00F82D6E">
              <w:rPr>
                <w:rStyle w:val="Hyperlink"/>
                <w:noProof/>
              </w:rPr>
              <w:t>Synonyms</w:t>
            </w:r>
            <w:r>
              <w:rPr>
                <w:noProof/>
                <w:webHidden/>
              </w:rPr>
              <w:tab/>
            </w:r>
            <w:r>
              <w:rPr>
                <w:noProof/>
                <w:webHidden/>
              </w:rPr>
              <w:fldChar w:fldCharType="begin"/>
            </w:r>
            <w:r>
              <w:rPr>
                <w:noProof/>
                <w:webHidden/>
              </w:rPr>
              <w:instrText xml:space="preserve"> PAGEREF _Toc227827215 \h </w:instrText>
            </w:r>
            <w:r>
              <w:rPr>
                <w:noProof/>
                <w:webHidden/>
              </w:rPr>
            </w:r>
            <w:r>
              <w:rPr>
                <w:noProof/>
                <w:webHidden/>
              </w:rPr>
              <w:fldChar w:fldCharType="separate"/>
            </w:r>
            <w:r>
              <w:rPr>
                <w:noProof/>
                <w:webHidden/>
              </w:rPr>
              <w:t>4</w:t>
            </w:r>
            <w:r>
              <w:rPr>
                <w:noProof/>
                <w:webHidden/>
              </w:rPr>
              <w:fldChar w:fldCharType="end"/>
            </w:r>
          </w:hyperlink>
        </w:p>
        <w:p w14:paraId="3151313D" w14:textId="774FF754" w:rsidR="009548C7" w:rsidRDefault="009548C7">
          <w:pPr>
            <w:pStyle w:val="TOC2"/>
            <w:tabs>
              <w:tab w:val="left" w:pos="1000"/>
              <w:tab w:val="right" w:leader="dot" w:pos="9962"/>
            </w:tabs>
            <w:rPr>
              <w:rFonts w:eastAsiaTheme="minorEastAsia" w:cstheme="minorBidi"/>
              <w:b w:val="0"/>
              <w:noProof/>
              <w:kern w:val="2"/>
              <w:sz w:val="24"/>
              <w:szCs w:val="24"/>
              <w14:ligatures w14:val="standardContextual"/>
            </w:rPr>
          </w:pPr>
          <w:hyperlink w:anchor="_Toc227827216" w:history="1">
            <w:r w:rsidRPr="00F82D6E">
              <w:rPr>
                <w:rStyle w:val="Hyperlink"/>
                <w:noProof/>
              </w:rPr>
              <w:t>1.11</w:t>
            </w:r>
            <w:r>
              <w:rPr>
                <w:rFonts w:eastAsiaTheme="minorEastAsia" w:cstheme="minorBidi"/>
                <w:b w:val="0"/>
                <w:noProof/>
                <w:kern w:val="2"/>
                <w:sz w:val="24"/>
                <w:szCs w:val="24"/>
                <w14:ligatures w14:val="standardContextual"/>
              </w:rPr>
              <w:tab/>
            </w:r>
            <w:r w:rsidRPr="00F82D6E">
              <w:rPr>
                <w:rStyle w:val="Hyperlink"/>
                <w:noProof/>
              </w:rPr>
              <w:t>Counter Task</w:t>
            </w:r>
            <w:r>
              <w:rPr>
                <w:noProof/>
                <w:webHidden/>
              </w:rPr>
              <w:tab/>
            </w:r>
            <w:r>
              <w:rPr>
                <w:noProof/>
                <w:webHidden/>
              </w:rPr>
              <w:fldChar w:fldCharType="begin"/>
            </w:r>
            <w:r>
              <w:rPr>
                <w:noProof/>
                <w:webHidden/>
              </w:rPr>
              <w:instrText xml:space="preserve"> PAGEREF _Toc227827216 \h </w:instrText>
            </w:r>
            <w:r>
              <w:rPr>
                <w:noProof/>
                <w:webHidden/>
              </w:rPr>
            </w:r>
            <w:r>
              <w:rPr>
                <w:noProof/>
                <w:webHidden/>
              </w:rPr>
              <w:fldChar w:fldCharType="separate"/>
            </w:r>
            <w:r>
              <w:rPr>
                <w:noProof/>
                <w:webHidden/>
              </w:rPr>
              <w:t>4</w:t>
            </w:r>
            <w:r>
              <w:rPr>
                <w:noProof/>
                <w:webHidden/>
              </w:rPr>
              <w:fldChar w:fldCharType="end"/>
            </w:r>
          </w:hyperlink>
        </w:p>
        <w:p w14:paraId="12DACED3" w14:textId="3CF07337" w:rsidR="009548C7" w:rsidRDefault="009548C7">
          <w:pPr>
            <w:pStyle w:val="TOC2"/>
            <w:tabs>
              <w:tab w:val="left" w:pos="1000"/>
              <w:tab w:val="right" w:leader="dot" w:pos="9962"/>
            </w:tabs>
            <w:rPr>
              <w:rFonts w:eastAsiaTheme="minorEastAsia" w:cstheme="minorBidi"/>
              <w:b w:val="0"/>
              <w:noProof/>
              <w:kern w:val="2"/>
              <w:sz w:val="24"/>
              <w:szCs w:val="24"/>
              <w14:ligatures w14:val="standardContextual"/>
            </w:rPr>
          </w:pPr>
          <w:hyperlink w:anchor="_Toc227827217" w:history="1">
            <w:r w:rsidRPr="00F82D6E">
              <w:rPr>
                <w:rStyle w:val="Hyperlink"/>
                <w:noProof/>
              </w:rPr>
              <w:t>1.12</w:t>
            </w:r>
            <w:r>
              <w:rPr>
                <w:rFonts w:eastAsiaTheme="minorEastAsia" w:cstheme="minorBidi"/>
                <w:b w:val="0"/>
                <w:noProof/>
                <w:kern w:val="2"/>
                <w:sz w:val="24"/>
                <w:szCs w:val="24"/>
                <w14:ligatures w14:val="standardContextual"/>
              </w:rPr>
              <w:tab/>
            </w:r>
            <w:r w:rsidRPr="00F82D6E">
              <w:rPr>
                <w:rStyle w:val="Hyperlink"/>
                <w:noProof/>
              </w:rPr>
              <w:t>Inductive Reasoning</w:t>
            </w:r>
            <w:r>
              <w:rPr>
                <w:noProof/>
                <w:webHidden/>
              </w:rPr>
              <w:tab/>
            </w:r>
            <w:r>
              <w:rPr>
                <w:noProof/>
                <w:webHidden/>
              </w:rPr>
              <w:fldChar w:fldCharType="begin"/>
            </w:r>
            <w:r>
              <w:rPr>
                <w:noProof/>
                <w:webHidden/>
              </w:rPr>
              <w:instrText xml:space="preserve"> PAGEREF _Toc227827217 \h </w:instrText>
            </w:r>
            <w:r>
              <w:rPr>
                <w:noProof/>
                <w:webHidden/>
              </w:rPr>
            </w:r>
            <w:r>
              <w:rPr>
                <w:noProof/>
                <w:webHidden/>
              </w:rPr>
              <w:fldChar w:fldCharType="separate"/>
            </w:r>
            <w:r>
              <w:rPr>
                <w:noProof/>
                <w:webHidden/>
              </w:rPr>
              <w:t>4</w:t>
            </w:r>
            <w:r>
              <w:rPr>
                <w:noProof/>
                <w:webHidden/>
              </w:rPr>
              <w:fldChar w:fldCharType="end"/>
            </w:r>
          </w:hyperlink>
        </w:p>
        <w:p w14:paraId="6F3D2A13" w14:textId="3E83895E" w:rsidR="009548C7" w:rsidRDefault="009548C7">
          <w:pPr>
            <w:pStyle w:val="TOC2"/>
            <w:tabs>
              <w:tab w:val="left" w:pos="1000"/>
              <w:tab w:val="right" w:leader="dot" w:pos="9962"/>
            </w:tabs>
            <w:rPr>
              <w:rFonts w:eastAsiaTheme="minorEastAsia" w:cstheme="minorBidi"/>
              <w:b w:val="0"/>
              <w:noProof/>
              <w:kern w:val="2"/>
              <w:sz w:val="24"/>
              <w:szCs w:val="24"/>
              <w14:ligatures w14:val="standardContextual"/>
            </w:rPr>
          </w:pPr>
          <w:hyperlink w:anchor="_Toc227827218" w:history="1">
            <w:r w:rsidRPr="00F82D6E">
              <w:rPr>
                <w:rStyle w:val="Hyperlink"/>
                <w:noProof/>
              </w:rPr>
              <w:t>1.13</w:t>
            </w:r>
            <w:r>
              <w:rPr>
                <w:rFonts w:eastAsiaTheme="minorEastAsia" w:cstheme="minorBidi"/>
                <w:b w:val="0"/>
                <w:noProof/>
                <w:kern w:val="2"/>
                <w:sz w:val="24"/>
                <w:szCs w:val="24"/>
                <w14:ligatures w14:val="standardContextual"/>
              </w:rPr>
              <w:tab/>
            </w:r>
            <w:r w:rsidRPr="00F82D6E">
              <w:rPr>
                <w:rStyle w:val="Hyperlink"/>
                <w:noProof/>
              </w:rPr>
              <w:t>Relational monitoring</w:t>
            </w:r>
            <w:r>
              <w:rPr>
                <w:noProof/>
                <w:webHidden/>
              </w:rPr>
              <w:tab/>
            </w:r>
            <w:r>
              <w:rPr>
                <w:noProof/>
                <w:webHidden/>
              </w:rPr>
              <w:fldChar w:fldCharType="begin"/>
            </w:r>
            <w:r>
              <w:rPr>
                <w:noProof/>
                <w:webHidden/>
              </w:rPr>
              <w:instrText xml:space="preserve"> PAGEREF _Toc227827218 \h </w:instrText>
            </w:r>
            <w:r>
              <w:rPr>
                <w:noProof/>
                <w:webHidden/>
              </w:rPr>
            </w:r>
            <w:r>
              <w:rPr>
                <w:noProof/>
                <w:webHidden/>
              </w:rPr>
              <w:fldChar w:fldCharType="separate"/>
            </w:r>
            <w:r>
              <w:rPr>
                <w:noProof/>
                <w:webHidden/>
              </w:rPr>
              <w:t>4</w:t>
            </w:r>
            <w:r>
              <w:rPr>
                <w:noProof/>
                <w:webHidden/>
              </w:rPr>
              <w:fldChar w:fldCharType="end"/>
            </w:r>
          </w:hyperlink>
        </w:p>
        <w:p w14:paraId="1884084D" w14:textId="59127FEA" w:rsidR="009548C7" w:rsidRDefault="009548C7">
          <w:pPr>
            <w:pStyle w:val="TOC2"/>
            <w:tabs>
              <w:tab w:val="left" w:pos="1000"/>
              <w:tab w:val="right" w:leader="dot" w:pos="9962"/>
            </w:tabs>
            <w:rPr>
              <w:rFonts w:eastAsiaTheme="minorEastAsia" w:cstheme="minorBidi"/>
              <w:b w:val="0"/>
              <w:noProof/>
              <w:kern w:val="2"/>
              <w:sz w:val="24"/>
              <w:szCs w:val="24"/>
              <w14:ligatures w14:val="standardContextual"/>
            </w:rPr>
          </w:pPr>
          <w:hyperlink w:anchor="_Toc227827219" w:history="1">
            <w:r w:rsidRPr="00F82D6E">
              <w:rPr>
                <w:rStyle w:val="Hyperlink"/>
                <w:noProof/>
              </w:rPr>
              <w:t>1.14</w:t>
            </w:r>
            <w:r>
              <w:rPr>
                <w:rFonts w:eastAsiaTheme="minorEastAsia" w:cstheme="minorBidi"/>
                <w:b w:val="0"/>
                <w:noProof/>
                <w:kern w:val="2"/>
                <w:sz w:val="24"/>
                <w:szCs w:val="24"/>
                <w14:ligatures w14:val="standardContextual"/>
              </w:rPr>
              <w:tab/>
            </w:r>
            <w:r w:rsidRPr="00F82D6E">
              <w:rPr>
                <w:rStyle w:val="Hyperlink"/>
                <w:noProof/>
              </w:rPr>
              <w:t>Task switching</w:t>
            </w:r>
            <w:r>
              <w:rPr>
                <w:noProof/>
                <w:webHidden/>
              </w:rPr>
              <w:tab/>
            </w:r>
            <w:r>
              <w:rPr>
                <w:noProof/>
                <w:webHidden/>
              </w:rPr>
              <w:fldChar w:fldCharType="begin"/>
            </w:r>
            <w:r>
              <w:rPr>
                <w:noProof/>
                <w:webHidden/>
              </w:rPr>
              <w:instrText xml:space="preserve"> PAGEREF _Toc227827219 \h </w:instrText>
            </w:r>
            <w:r>
              <w:rPr>
                <w:noProof/>
                <w:webHidden/>
              </w:rPr>
            </w:r>
            <w:r>
              <w:rPr>
                <w:noProof/>
                <w:webHidden/>
              </w:rPr>
              <w:fldChar w:fldCharType="separate"/>
            </w:r>
            <w:r>
              <w:rPr>
                <w:noProof/>
                <w:webHidden/>
              </w:rPr>
              <w:t>5</w:t>
            </w:r>
            <w:r>
              <w:rPr>
                <w:noProof/>
                <w:webHidden/>
              </w:rPr>
              <w:fldChar w:fldCharType="end"/>
            </w:r>
          </w:hyperlink>
        </w:p>
        <w:p w14:paraId="1C3F2CF2" w14:textId="6FB419D9" w:rsidR="009548C7" w:rsidRDefault="009548C7">
          <w:pPr>
            <w:pStyle w:val="TOC2"/>
            <w:tabs>
              <w:tab w:val="left" w:pos="1000"/>
              <w:tab w:val="right" w:leader="dot" w:pos="9962"/>
            </w:tabs>
            <w:rPr>
              <w:rFonts w:eastAsiaTheme="minorEastAsia" w:cstheme="minorBidi"/>
              <w:b w:val="0"/>
              <w:noProof/>
              <w:kern w:val="2"/>
              <w:sz w:val="24"/>
              <w:szCs w:val="24"/>
              <w14:ligatures w14:val="standardContextual"/>
            </w:rPr>
          </w:pPr>
          <w:hyperlink w:anchor="_Toc227827220" w:history="1">
            <w:r w:rsidRPr="00F82D6E">
              <w:rPr>
                <w:rStyle w:val="Hyperlink"/>
                <w:noProof/>
              </w:rPr>
              <w:t>1.15</w:t>
            </w:r>
            <w:r>
              <w:rPr>
                <w:rFonts w:eastAsiaTheme="minorEastAsia" w:cstheme="minorBidi"/>
                <w:b w:val="0"/>
                <w:noProof/>
                <w:kern w:val="2"/>
                <w:sz w:val="24"/>
                <w:szCs w:val="24"/>
                <w14:ligatures w14:val="standardContextual"/>
              </w:rPr>
              <w:tab/>
            </w:r>
            <w:r w:rsidRPr="00F82D6E">
              <w:rPr>
                <w:rStyle w:val="Hyperlink"/>
                <w:noProof/>
              </w:rPr>
              <w:t>Change detection</w:t>
            </w:r>
            <w:r>
              <w:rPr>
                <w:noProof/>
                <w:webHidden/>
              </w:rPr>
              <w:tab/>
            </w:r>
            <w:r>
              <w:rPr>
                <w:noProof/>
                <w:webHidden/>
              </w:rPr>
              <w:fldChar w:fldCharType="begin"/>
            </w:r>
            <w:r>
              <w:rPr>
                <w:noProof/>
                <w:webHidden/>
              </w:rPr>
              <w:instrText xml:space="preserve"> PAGEREF _Toc227827220 \h </w:instrText>
            </w:r>
            <w:r>
              <w:rPr>
                <w:noProof/>
                <w:webHidden/>
              </w:rPr>
            </w:r>
            <w:r>
              <w:rPr>
                <w:noProof/>
                <w:webHidden/>
              </w:rPr>
              <w:fldChar w:fldCharType="separate"/>
            </w:r>
            <w:r>
              <w:rPr>
                <w:noProof/>
                <w:webHidden/>
              </w:rPr>
              <w:t>5</w:t>
            </w:r>
            <w:r>
              <w:rPr>
                <w:noProof/>
                <w:webHidden/>
              </w:rPr>
              <w:fldChar w:fldCharType="end"/>
            </w:r>
          </w:hyperlink>
        </w:p>
        <w:p w14:paraId="3EABF184" w14:textId="0BCAF8B2" w:rsidR="009548C7" w:rsidRDefault="009548C7">
          <w:pPr>
            <w:pStyle w:val="TOC2"/>
            <w:tabs>
              <w:tab w:val="left" w:pos="1000"/>
              <w:tab w:val="right" w:leader="dot" w:pos="9962"/>
            </w:tabs>
            <w:rPr>
              <w:rFonts w:eastAsiaTheme="minorEastAsia" w:cstheme="minorBidi"/>
              <w:b w:val="0"/>
              <w:noProof/>
              <w:kern w:val="2"/>
              <w:sz w:val="24"/>
              <w:szCs w:val="24"/>
              <w14:ligatures w14:val="standardContextual"/>
            </w:rPr>
          </w:pPr>
          <w:hyperlink w:anchor="_Toc227827221" w:history="1">
            <w:r w:rsidRPr="00F82D6E">
              <w:rPr>
                <w:rStyle w:val="Hyperlink"/>
                <w:noProof/>
              </w:rPr>
              <w:t>1.16</w:t>
            </w:r>
            <w:r>
              <w:rPr>
                <w:rFonts w:eastAsiaTheme="minorEastAsia" w:cstheme="minorBidi"/>
                <w:b w:val="0"/>
                <w:noProof/>
                <w:kern w:val="2"/>
                <w:sz w:val="24"/>
                <w:szCs w:val="24"/>
                <w14:ligatures w14:val="standardContextual"/>
              </w:rPr>
              <w:tab/>
            </w:r>
            <w:r w:rsidRPr="00F82D6E">
              <w:rPr>
                <w:rStyle w:val="Hyperlink"/>
                <w:noProof/>
              </w:rPr>
              <w:t>Latin Square</w:t>
            </w:r>
            <w:r>
              <w:rPr>
                <w:noProof/>
                <w:webHidden/>
              </w:rPr>
              <w:tab/>
            </w:r>
            <w:r>
              <w:rPr>
                <w:noProof/>
                <w:webHidden/>
              </w:rPr>
              <w:fldChar w:fldCharType="begin"/>
            </w:r>
            <w:r>
              <w:rPr>
                <w:noProof/>
                <w:webHidden/>
              </w:rPr>
              <w:instrText xml:space="preserve"> PAGEREF _Toc227827221 \h </w:instrText>
            </w:r>
            <w:r>
              <w:rPr>
                <w:noProof/>
                <w:webHidden/>
              </w:rPr>
            </w:r>
            <w:r>
              <w:rPr>
                <w:noProof/>
                <w:webHidden/>
              </w:rPr>
              <w:fldChar w:fldCharType="separate"/>
            </w:r>
            <w:r>
              <w:rPr>
                <w:noProof/>
                <w:webHidden/>
              </w:rPr>
              <w:t>5</w:t>
            </w:r>
            <w:r>
              <w:rPr>
                <w:noProof/>
                <w:webHidden/>
              </w:rPr>
              <w:fldChar w:fldCharType="end"/>
            </w:r>
          </w:hyperlink>
        </w:p>
        <w:p w14:paraId="655D383B" w14:textId="75008424" w:rsidR="009548C7" w:rsidRDefault="009548C7">
          <w:pPr>
            <w:pStyle w:val="TOC2"/>
            <w:tabs>
              <w:tab w:val="left" w:pos="1000"/>
              <w:tab w:val="right" w:leader="dot" w:pos="9962"/>
            </w:tabs>
            <w:rPr>
              <w:rFonts w:eastAsiaTheme="minorEastAsia" w:cstheme="minorBidi"/>
              <w:b w:val="0"/>
              <w:noProof/>
              <w:kern w:val="2"/>
              <w:sz w:val="24"/>
              <w:szCs w:val="24"/>
              <w14:ligatures w14:val="standardContextual"/>
            </w:rPr>
          </w:pPr>
          <w:hyperlink w:anchor="_Toc227827222" w:history="1">
            <w:r w:rsidRPr="00F82D6E">
              <w:rPr>
                <w:rStyle w:val="Hyperlink"/>
                <w:noProof/>
              </w:rPr>
              <w:t>1.17</w:t>
            </w:r>
            <w:r>
              <w:rPr>
                <w:rFonts w:eastAsiaTheme="minorEastAsia" w:cstheme="minorBidi"/>
                <w:b w:val="0"/>
                <w:noProof/>
                <w:kern w:val="2"/>
                <w:sz w:val="24"/>
                <w:szCs w:val="24"/>
                <w14:ligatures w14:val="standardContextual"/>
              </w:rPr>
              <w:tab/>
            </w:r>
            <w:r w:rsidRPr="00F82D6E">
              <w:rPr>
                <w:rStyle w:val="Hyperlink"/>
                <w:noProof/>
              </w:rPr>
              <w:t>Spatial Relation Task</w:t>
            </w:r>
            <w:r>
              <w:rPr>
                <w:noProof/>
                <w:webHidden/>
              </w:rPr>
              <w:tab/>
            </w:r>
            <w:r>
              <w:rPr>
                <w:noProof/>
                <w:webHidden/>
              </w:rPr>
              <w:fldChar w:fldCharType="begin"/>
            </w:r>
            <w:r>
              <w:rPr>
                <w:noProof/>
                <w:webHidden/>
              </w:rPr>
              <w:instrText xml:space="preserve"> PAGEREF _Toc227827222 \h </w:instrText>
            </w:r>
            <w:r>
              <w:rPr>
                <w:noProof/>
                <w:webHidden/>
              </w:rPr>
            </w:r>
            <w:r>
              <w:rPr>
                <w:noProof/>
                <w:webHidden/>
              </w:rPr>
              <w:fldChar w:fldCharType="separate"/>
            </w:r>
            <w:r>
              <w:rPr>
                <w:noProof/>
                <w:webHidden/>
              </w:rPr>
              <w:t>6</w:t>
            </w:r>
            <w:r>
              <w:rPr>
                <w:noProof/>
                <w:webHidden/>
              </w:rPr>
              <w:fldChar w:fldCharType="end"/>
            </w:r>
          </w:hyperlink>
        </w:p>
        <w:p w14:paraId="4443231F" w14:textId="67A86501" w:rsidR="009548C7" w:rsidRDefault="009548C7">
          <w:pPr>
            <w:pStyle w:val="TOC2"/>
            <w:tabs>
              <w:tab w:val="left" w:pos="1000"/>
              <w:tab w:val="right" w:leader="dot" w:pos="9962"/>
            </w:tabs>
            <w:rPr>
              <w:rFonts w:eastAsiaTheme="minorEastAsia" w:cstheme="minorBidi"/>
              <w:b w:val="0"/>
              <w:noProof/>
              <w:kern w:val="2"/>
              <w:sz w:val="24"/>
              <w:szCs w:val="24"/>
              <w14:ligatures w14:val="standardContextual"/>
            </w:rPr>
          </w:pPr>
          <w:hyperlink w:anchor="_Toc227827223" w:history="1">
            <w:r w:rsidRPr="00F82D6E">
              <w:rPr>
                <w:rStyle w:val="Hyperlink"/>
                <w:noProof/>
              </w:rPr>
              <w:t>1.18</w:t>
            </w:r>
            <w:r>
              <w:rPr>
                <w:rFonts w:eastAsiaTheme="minorEastAsia" w:cstheme="minorBidi"/>
                <w:b w:val="0"/>
                <w:noProof/>
                <w:kern w:val="2"/>
                <w:sz w:val="24"/>
                <w:szCs w:val="24"/>
                <w14:ligatures w14:val="standardContextual"/>
              </w:rPr>
              <w:tab/>
            </w:r>
            <w:r w:rsidRPr="00F82D6E">
              <w:rPr>
                <w:rStyle w:val="Hyperlink"/>
                <w:noProof/>
              </w:rPr>
              <w:t>Stroop</w:t>
            </w:r>
            <w:r>
              <w:rPr>
                <w:noProof/>
                <w:webHidden/>
              </w:rPr>
              <w:tab/>
            </w:r>
            <w:r>
              <w:rPr>
                <w:noProof/>
                <w:webHidden/>
              </w:rPr>
              <w:fldChar w:fldCharType="begin"/>
            </w:r>
            <w:r>
              <w:rPr>
                <w:noProof/>
                <w:webHidden/>
              </w:rPr>
              <w:instrText xml:space="preserve"> PAGEREF _Toc227827223 \h </w:instrText>
            </w:r>
            <w:r>
              <w:rPr>
                <w:noProof/>
                <w:webHidden/>
              </w:rPr>
            </w:r>
            <w:r>
              <w:rPr>
                <w:noProof/>
                <w:webHidden/>
              </w:rPr>
              <w:fldChar w:fldCharType="separate"/>
            </w:r>
            <w:r>
              <w:rPr>
                <w:noProof/>
                <w:webHidden/>
              </w:rPr>
              <w:t>7</w:t>
            </w:r>
            <w:r>
              <w:rPr>
                <w:noProof/>
                <w:webHidden/>
              </w:rPr>
              <w:fldChar w:fldCharType="end"/>
            </w:r>
          </w:hyperlink>
        </w:p>
        <w:p w14:paraId="5EA7477C" w14:textId="6F3C768D" w:rsidR="009548C7" w:rsidRDefault="009548C7">
          <w:pPr>
            <w:pStyle w:val="TOC2"/>
            <w:tabs>
              <w:tab w:val="left" w:pos="1000"/>
              <w:tab w:val="right" w:leader="dot" w:pos="9962"/>
            </w:tabs>
            <w:rPr>
              <w:rFonts w:eastAsiaTheme="minorEastAsia" w:cstheme="minorBidi"/>
              <w:b w:val="0"/>
              <w:noProof/>
              <w:kern w:val="2"/>
              <w:sz w:val="24"/>
              <w:szCs w:val="24"/>
              <w14:ligatures w14:val="standardContextual"/>
            </w:rPr>
          </w:pPr>
          <w:hyperlink w:anchor="_Toc227827224" w:history="1">
            <w:r w:rsidRPr="00F82D6E">
              <w:rPr>
                <w:rStyle w:val="Hyperlink"/>
                <w:noProof/>
              </w:rPr>
              <w:t>1.19</w:t>
            </w:r>
            <w:r>
              <w:rPr>
                <w:rFonts w:eastAsiaTheme="minorEastAsia" w:cstheme="minorBidi"/>
                <w:b w:val="0"/>
                <w:noProof/>
                <w:kern w:val="2"/>
                <w:sz w:val="24"/>
                <w:szCs w:val="24"/>
                <w14:ligatures w14:val="standardContextual"/>
              </w:rPr>
              <w:tab/>
            </w:r>
            <w:r w:rsidRPr="00F82D6E">
              <w:rPr>
                <w:rStyle w:val="Hyperlink"/>
                <w:noProof/>
              </w:rPr>
              <w:t>Anti Sacade</w:t>
            </w:r>
            <w:r>
              <w:rPr>
                <w:noProof/>
                <w:webHidden/>
              </w:rPr>
              <w:tab/>
            </w:r>
            <w:r>
              <w:rPr>
                <w:noProof/>
                <w:webHidden/>
              </w:rPr>
              <w:fldChar w:fldCharType="begin"/>
            </w:r>
            <w:r>
              <w:rPr>
                <w:noProof/>
                <w:webHidden/>
              </w:rPr>
              <w:instrText xml:space="preserve"> PAGEREF _Toc227827224 \h </w:instrText>
            </w:r>
            <w:r>
              <w:rPr>
                <w:noProof/>
                <w:webHidden/>
              </w:rPr>
            </w:r>
            <w:r>
              <w:rPr>
                <w:noProof/>
                <w:webHidden/>
              </w:rPr>
              <w:fldChar w:fldCharType="separate"/>
            </w:r>
            <w:r>
              <w:rPr>
                <w:noProof/>
                <w:webHidden/>
              </w:rPr>
              <w:t>7</w:t>
            </w:r>
            <w:r>
              <w:rPr>
                <w:noProof/>
                <w:webHidden/>
              </w:rPr>
              <w:fldChar w:fldCharType="end"/>
            </w:r>
          </w:hyperlink>
        </w:p>
        <w:p w14:paraId="526E371D" w14:textId="06625F6D" w:rsidR="009548C7" w:rsidRDefault="009548C7">
          <w:pPr>
            <w:pStyle w:val="TOC2"/>
            <w:tabs>
              <w:tab w:val="left" w:pos="1000"/>
              <w:tab w:val="right" w:leader="dot" w:pos="9962"/>
            </w:tabs>
            <w:rPr>
              <w:rFonts w:eastAsiaTheme="minorEastAsia" w:cstheme="minorBidi"/>
              <w:b w:val="0"/>
              <w:noProof/>
              <w:kern w:val="2"/>
              <w:sz w:val="24"/>
              <w:szCs w:val="24"/>
              <w14:ligatures w14:val="standardContextual"/>
            </w:rPr>
          </w:pPr>
          <w:hyperlink w:anchor="_Toc227827225" w:history="1">
            <w:r w:rsidRPr="00F82D6E">
              <w:rPr>
                <w:rStyle w:val="Hyperlink"/>
                <w:noProof/>
              </w:rPr>
              <w:t>1.20</w:t>
            </w:r>
            <w:r>
              <w:rPr>
                <w:rFonts w:eastAsiaTheme="minorEastAsia" w:cstheme="minorBidi"/>
                <w:b w:val="0"/>
                <w:noProof/>
                <w:kern w:val="2"/>
                <w:sz w:val="24"/>
                <w:szCs w:val="24"/>
                <w14:ligatures w14:val="standardContextual"/>
              </w:rPr>
              <w:tab/>
            </w:r>
            <w:r w:rsidRPr="00F82D6E">
              <w:rPr>
                <w:rStyle w:val="Hyperlink"/>
                <w:noProof/>
              </w:rPr>
              <w:t>Complex Span</w:t>
            </w:r>
            <w:r>
              <w:rPr>
                <w:noProof/>
                <w:webHidden/>
              </w:rPr>
              <w:tab/>
            </w:r>
            <w:r>
              <w:rPr>
                <w:noProof/>
                <w:webHidden/>
              </w:rPr>
              <w:fldChar w:fldCharType="begin"/>
            </w:r>
            <w:r>
              <w:rPr>
                <w:noProof/>
                <w:webHidden/>
              </w:rPr>
              <w:instrText xml:space="preserve"> PAGEREF _Toc227827225 \h </w:instrText>
            </w:r>
            <w:r>
              <w:rPr>
                <w:noProof/>
                <w:webHidden/>
              </w:rPr>
            </w:r>
            <w:r>
              <w:rPr>
                <w:noProof/>
                <w:webHidden/>
              </w:rPr>
              <w:fldChar w:fldCharType="separate"/>
            </w:r>
            <w:r>
              <w:rPr>
                <w:noProof/>
                <w:webHidden/>
              </w:rPr>
              <w:t>8</w:t>
            </w:r>
            <w:r>
              <w:rPr>
                <w:noProof/>
                <w:webHidden/>
              </w:rPr>
              <w:fldChar w:fldCharType="end"/>
            </w:r>
          </w:hyperlink>
        </w:p>
        <w:p w14:paraId="69452FEB" w14:textId="49207D43" w:rsidR="009548C7" w:rsidRDefault="009548C7">
          <w:pPr>
            <w:pStyle w:val="TOC2"/>
            <w:tabs>
              <w:tab w:val="left" w:pos="1000"/>
              <w:tab w:val="right" w:leader="dot" w:pos="9962"/>
            </w:tabs>
            <w:rPr>
              <w:rFonts w:eastAsiaTheme="minorEastAsia" w:cstheme="minorBidi"/>
              <w:b w:val="0"/>
              <w:noProof/>
              <w:kern w:val="2"/>
              <w:sz w:val="24"/>
              <w:szCs w:val="24"/>
              <w14:ligatures w14:val="standardContextual"/>
            </w:rPr>
          </w:pPr>
          <w:hyperlink w:anchor="_Toc227827226" w:history="1">
            <w:r w:rsidRPr="00F82D6E">
              <w:rPr>
                <w:rStyle w:val="Hyperlink"/>
                <w:noProof/>
              </w:rPr>
              <w:t>1.21</w:t>
            </w:r>
            <w:r>
              <w:rPr>
                <w:rFonts w:eastAsiaTheme="minorEastAsia" w:cstheme="minorBidi"/>
                <w:b w:val="0"/>
                <w:noProof/>
                <w:kern w:val="2"/>
                <w:sz w:val="24"/>
                <w:szCs w:val="24"/>
                <w14:ligatures w14:val="standardContextual"/>
              </w:rPr>
              <w:tab/>
            </w:r>
            <w:r w:rsidRPr="00F82D6E">
              <w:rPr>
                <w:rStyle w:val="Hyperlink"/>
                <w:noProof/>
              </w:rPr>
              <w:t>Flanker Task</w:t>
            </w:r>
            <w:r>
              <w:rPr>
                <w:noProof/>
                <w:webHidden/>
              </w:rPr>
              <w:tab/>
            </w:r>
            <w:r>
              <w:rPr>
                <w:noProof/>
                <w:webHidden/>
              </w:rPr>
              <w:fldChar w:fldCharType="begin"/>
            </w:r>
            <w:r>
              <w:rPr>
                <w:noProof/>
                <w:webHidden/>
              </w:rPr>
              <w:instrText xml:space="preserve"> PAGEREF _Toc227827226 \h </w:instrText>
            </w:r>
            <w:r>
              <w:rPr>
                <w:noProof/>
                <w:webHidden/>
              </w:rPr>
            </w:r>
            <w:r>
              <w:rPr>
                <w:noProof/>
                <w:webHidden/>
              </w:rPr>
              <w:fldChar w:fldCharType="separate"/>
            </w:r>
            <w:r>
              <w:rPr>
                <w:noProof/>
                <w:webHidden/>
              </w:rPr>
              <w:t>8</w:t>
            </w:r>
            <w:r>
              <w:rPr>
                <w:noProof/>
                <w:webHidden/>
              </w:rPr>
              <w:fldChar w:fldCharType="end"/>
            </w:r>
          </w:hyperlink>
        </w:p>
        <w:p w14:paraId="1E4C4927" w14:textId="037D5E93" w:rsidR="009548C7" w:rsidRDefault="009548C7">
          <w:pPr>
            <w:pStyle w:val="TOC2"/>
            <w:tabs>
              <w:tab w:val="left" w:pos="1000"/>
              <w:tab w:val="right" w:leader="dot" w:pos="9962"/>
            </w:tabs>
            <w:rPr>
              <w:rFonts w:eastAsiaTheme="minorEastAsia" w:cstheme="minorBidi"/>
              <w:b w:val="0"/>
              <w:noProof/>
              <w:kern w:val="2"/>
              <w:sz w:val="24"/>
              <w:szCs w:val="24"/>
              <w14:ligatures w14:val="standardContextual"/>
            </w:rPr>
          </w:pPr>
          <w:hyperlink w:anchor="_Toc227827227" w:history="1">
            <w:r w:rsidRPr="00F82D6E">
              <w:rPr>
                <w:rStyle w:val="Hyperlink"/>
                <w:noProof/>
              </w:rPr>
              <w:t>1.22</w:t>
            </w:r>
            <w:r>
              <w:rPr>
                <w:rFonts w:eastAsiaTheme="minorEastAsia" w:cstheme="minorBidi"/>
                <w:b w:val="0"/>
                <w:noProof/>
                <w:kern w:val="2"/>
                <w:sz w:val="24"/>
                <w:szCs w:val="24"/>
                <w14:ligatures w14:val="standardContextual"/>
              </w:rPr>
              <w:tab/>
            </w:r>
            <w:r w:rsidRPr="00F82D6E">
              <w:rPr>
                <w:rStyle w:val="Hyperlink"/>
                <w:noProof/>
              </w:rPr>
              <w:t>Perceptual Discrimination</w:t>
            </w:r>
            <w:r>
              <w:rPr>
                <w:noProof/>
                <w:webHidden/>
              </w:rPr>
              <w:tab/>
            </w:r>
            <w:r>
              <w:rPr>
                <w:noProof/>
                <w:webHidden/>
              </w:rPr>
              <w:fldChar w:fldCharType="begin"/>
            </w:r>
            <w:r>
              <w:rPr>
                <w:noProof/>
                <w:webHidden/>
              </w:rPr>
              <w:instrText xml:space="preserve"> PAGEREF _Toc227827227 \h </w:instrText>
            </w:r>
            <w:r>
              <w:rPr>
                <w:noProof/>
                <w:webHidden/>
              </w:rPr>
            </w:r>
            <w:r>
              <w:rPr>
                <w:noProof/>
                <w:webHidden/>
              </w:rPr>
              <w:fldChar w:fldCharType="separate"/>
            </w:r>
            <w:r>
              <w:rPr>
                <w:noProof/>
                <w:webHidden/>
              </w:rPr>
              <w:t>9</w:t>
            </w:r>
            <w:r>
              <w:rPr>
                <w:noProof/>
                <w:webHidden/>
              </w:rPr>
              <w:fldChar w:fldCharType="end"/>
            </w:r>
          </w:hyperlink>
        </w:p>
        <w:p w14:paraId="6F9F1D87" w14:textId="0C5F67DD" w:rsidR="009548C7" w:rsidRDefault="009548C7">
          <w:pPr>
            <w:pStyle w:val="TOC2"/>
            <w:tabs>
              <w:tab w:val="left" w:pos="1000"/>
              <w:tab w:val="right" w:leader="dot" w:pos="9962"/>
            </w:tabs>
            <w:rPr>
              <w:rFonts w:eastAsiaTheme="minorEastAsia" w:cstheme="minorBidi"/>
              <w:b w:val="0"/>
              <w:noProof/>
              <w:kern w:val="2"/>
              <w:sz w:val="24"/>
              <w:szCs w:val="24"/>
              <w14:ligatures w14:val="standardContextual"/>
            </w:rPr>
          </w:pPr>
          <w:hyperlink w:anchor="_Toc227827228" w:history="1">
            <w:r w:rsidRPr="00F82D6E">
              <w:rPr>
                <w:rStyle w:val="Hyperlink"/>
                <w:noProof/>
              </w:rPr>
              <w:t>1.23</w:t>
            </w:r>
            <w:r>
              <w:rPr>
                <w:rFonts w:eastAsiaTheme="minorEastAsia" w:cstheme="minorBidi"/>
                <w:b w:val="0"/>
                <w:noProof/>
                <w:kern w:val="2"/>
                <w:sz w:val="24"/>
                <w:szCs w:val="24"/>
                <w14:ligatures w14:val="standardContextual"/>
              </w:rPr>
              <w:tab/>
            </w:r>
            <w:r w:rsidRPr="00F82D6E">
              <w:rPr>
                <w:rStyle w:val="Hyperlink"/>
                <w:noProof/>
              </w:rPr>
              <w:t>Categorisation</w:t>
            </w:r>
            <w:r>
              <w:rPr>
                <w:noProof/>
                <w:webHidden/>
              </w:rPr>
              <w:tab/>
            </w:r>
            <w:r>
              <w:rPr>
                <w:noProof/>
                <w:webHidden/>
              </w:rPr>
              <w:fldChar w:fldCharType="begin"/>
            </w:r>
            <w:r>
              <w:rPr>
                <w:noProof/>
                <w:webHidden/>
              </w:rPr>
              <w:instrText xml:space="preserve"> PAGEREF _Toc227827228 \h </w:instrText>
            </w:r>
            <w:r>
              <w:rPr>
                <w:noProof/>
                <w:webHidden/>
              </w:rPr>
            </w:r>
            <w:r>
              <w:rPr>
                <w:noProof/>
                <w:webHidden/>
              </w:rPr>
              <w:fldChar w:fldCharType="separate"/>
            </w:r>
            <w:r>
              <w:rPr>
                <w:noProof/>
                <w:webHidden/>
              </w:rPr>
              <w:t>9</w:t>
            </w:r>
            <w:r>
              <w:rPr>
                <w:noProof/>
                <w:webHidden/>
              </w:rPr>
              <w:fldChar w:fldCharType="end"/>
            </w:r>
          </w:hyperlink>
        </w:p>
        <w:p w14:paraId="463CC55F" w14:textId="450D2A6E" w:rsidR="009548C7" w:rsidRDefault="009548C7">
          <w:pPr>
            <w:pStyle w:val="TOC2"/>
            <w:tabs>
              <w:tab w:val="left" w:pos="1000"/>
              <w:tab w:val="right" w:leader="dot" w:pos="9962"/>
            </w:tabs>
            <w:rPr>
              <w:rFonts w:eastAsiaTheme="minorEastAsia" w:cstheme="minorBidi"/>
              <w:b w:val="0"/>
              <w:noProof/>
              <w:kern w:val="2"/>
              <w:sz w:val="24"/>
              <w:szCs w:val="24"/>
              <w14:ligatures w14:val="standardContextual"/>
            </w:rPr>
          </w:pPr>
          <w:hyperlink w:anchor="_Toc227827229" w:history="1">
            <w:r w:rsidRPr="00F82D6E">
              <w:rPr>
                <w:rStyle w:val="Hyperlink"/>
                <w:noProof/>
              </w:rPr>
              <w:t>1.24</w:t>
            </w:r>
            <w:r>
              <w:rPr>
                <w:rFonts w:eastAsiaTheme="minorEastAsia" w:cstheme="minorBidi"/>
                <w:b w:val="0"/>
                <w:noProof/>
                <w:kern w:val="2"/>
                <w:sz w:val="24"/>
                <w:szCs w:val="24"/>
                <w14:ligatures w14:val="standardContextual"/>
              </w:rPr>
              <w:tab/>
            </w:r>
            <w:r w:rsidRPr="00F82D6E">
              <w:rPr>
                <w:rStyle w:val="Hyperlink"/>
                <w:noProof/>
              </w:rPr>
              <w:t>Multiplication Test</w:t>
            </w:r>
            <w:r>
              <w:rPr>
                <w:noProof/>
                <w:webHidden/>
              </w:rPr>
              <w:tab/>
            </w:r>
            <w:r>
              <w:rPr>
                <w:noProof/>
                <w:webHidden/>
              </w:rPr>
              <w:fldChar w:fldCharType="begin"/>
            </w:r>
            <w:r>
              <w:rPr>
                <w:noProof/>
                <w:webHidden/>
              </w:rPr>
              <w:instrText xml:space="preserve"> PAGEREF _Toc227827229 \h </w:instrText>
            </w:r>
            <w:r>
              <w:rPr>
                <w:noProof/>
                <w:webHidden/>
              </w:rPr>
            </w:r>
            <w:r>
              <w:rPr>
                <w:noProof/>
                <w:webHidden/>
              </w:rPr>
              <w:fldChar w:fldCharType="separate"/>
            </w:r>
            <w:r>
              <w:rPr>
                <w:noProof/>
                <w:webHidden/>
              </w:rPr>
              <w:t>10</w:t>
            </w:r>
            <w:r>
              <w:rPr>
                <w:noProof/>
                <w:webHidden/>
              </w:rPr>
              <w:fldChar w:fldCharType="end"/>
            </w:r>
          </w:hyperlink>
        </w:p>
        <w:p w14:paraId="246C949F" w14:textId="12178430" w:rsidR="009548C7" w:rsidRDefault="009548C7">
          <w:pPr>
            <w:pStyle w:val="TOC2"/>
            <w:tabs>
              <w:tab w:val="left" w:pos="1000"/>
              <w:tab w:val="right" w:leader="dot" w:pos="9962"/>
            </w:tabs>
            <w:rPr>
              <w:rFonts w:eastAsiaTheme="minorEastAsia" w:cstheme="minorBidi"/>
              <w:b w:val="0"/>
              <w:noProof/>
              <w:kern w:val="2"/>
              <w:sz w:val="24"/>
              <w:szCs w:val="24"/>
              <w14:ligatures w14:val="standardContextual"/>
            </w:rPr>
          </w:pPr>
          <w:hyperlink w:anchor="_Toc227827230" w:history="1">
            <w:r w:rsidRPr="00F82D6E">
              <w:rPr>
                <w:rStyle w:val="Hyperlink"/>
                <w:noProof/>
              </w:rPr>
              <w:t>1.25</w:t>
            </w:r>
            <w:r>
              <w:rPr>
                <w:rFonts w:eastAsiaTheme="minorEastAsia" w:cstheme="minorBidi"/>
                <w:b w:val="0"/>
                <w:noProof/>
                <w:kern w:val="2"/>
                <w:sz w:val="24"/>
                <w:szCs w:val="24"/>
                <w14:ligatures w14:val="standardContextual"/>
              </w:rPr>
              <w:tab/>
            </w:r>
            <w:r w:rsidRPr="00F82D6E">
              <w:rPr>
                <w:rStyle w:val="Hyperlink"/>
                <w:noProof/>
              </w:rPr>
              <w:t>Rating task</w:t>
            </w:r>
            <w:r>
              <w:rPr>
                <w:noProof/>
                <w:webHidden/>
              </w:rPr>
              <w:tab/>
            </w:r>
            <w:r>
              <w:rPr>
                <w:noProof/>
                <w:webHidden/>
              </w:rPr>
              <w:fldChar w:fldCharType="begin"/>
            </w:r>
            <w:r>
              <w:rPr>
                <w:noProof/>
                <w:webHidden/>
              </w:rPr>
              <w:instrText xml:space="preserve"> PAGEREF _Toc227827230 \h </w:instrText>
            </w:r>
            <w:r>
              <w:rPr>
                <w:noProof/>
                <w:webHidden/>
              </w:rPr>
            </w:r>
            <w:r>
              <w:rPr>
                <w:noProof/>
                <w:webHidden/>
              </w:rPr>
              <w:fldChar w:fldCharType="separate"/>
            </w:r>
            <w:r>
              <w:rPr>
                <w:noProof/>
                <w:webHidden/>
              </w:rPr>
              <w:t>10</w:t>
            </w:r>
            <w:r>
              <w:rPr>
                <w:noProof/>
                <w:webHidden/>
              </w:rPr>
              <w:fldChar w:fldCharType="end"/>
            </w:r>
          </w:hyperlink>
        </w:p>
        <w:p w14:paraId="748E59B2" w14:textId="70D929F0" w:rsidR="009548C7" w:rsidRDefault="009548C7">
          <w:pPr>
            <w:pStyle w:val="TOC2"/>
            <w:tabs>
              <w:tab w:val="left" w:pos="1000"/>
              <w:tab w:val="right" w:leader="dot" w:pos="9962"/>
            </w:tabs>
            <w:rPr>
              <w:rFonts w:eastAsiaTheme="minorEastAsia" w:cstheme="minorBidi"/>
              <w:b w:val="0"/>
              <w:noProof/>
              <w:kern w:val="2"/>
              <w:sz w:val="24"/>
              <w:szCs w:val="24"/>
              <w14:ligatures w14:val="standardContextual"/>
            </w:rPr>
          </w:pPr>
          <w:hyperlink w:anchor="_Toc227827231" w:history="1">
            <w:r w:rsidRPr="00F82D6E">
              <w:rPr>
                <w:rStyle w:val="Hyperlink"/>
                <w:noProof/>
              </w:rPr>
              <w:t>1.26</w:t>
            </w:r>
            <w:r>
              <w:rPr>
                <w:rFonts w:eastAsiaTheme="minorEastAsia" w:cstheme="minorBidi"/>
                <w:b w:val="0"/>
                <w:noProof/>
                <w:kern w:val="2"/>
                <w:sz w:val="24"/>
                <w:szCs w:val="24"/>
                <w14:ligatures w14:val="standardContextual"/>
              </w:rPr>
              <w:tab/>
            </w:r>
            <w:r w:rsidRPr="00F82D6E">
              <w:rPr>
                <w:rStyle w:val="Hyperlink"/>
                <w:noProof/>
              </w:rPr>
              <w:t>Contingency Learning Task</w:t>
            </w:r>
            <w:r>
              <w:rPr>
                <w:noProof/>
                <w:webHidden/>
              </w:rPr>
              <w:tab/>
            </w:r>
            <w:r>
              <w:rPr>
                <w:noProof/>
                <w:webHidden/>
              </w:rPr>
              <w:fldChar w:fldCharType="begin"/>
            </w:r>
            <w:r>
              <w:rPr>
                <w:noProof/>
                <w:webHidden/>
              </w:rPr>
              <w:instrText xml:space="preserve"> PAGEREF _Toc227827231 \h </w:instrText>
            </w:r>
            <w:r>
              <w:rPr>
                <w:noProof/>
                <w:webHidden/>
              </w:rPr>
            </w:r>
            <w:r>
              <w:rPr>
                <w:noProof/>
                <w:webHidden/>
              </w:rPr>
              <w:fldChar w:fldCharType="separate"/>
            </w:r>
            <w:r>
              <w:rPr>
                <w:noProof/>
                <w:webHidden/>
              </w:rPr>
              <w:t>11</w:t>
            </w:r>
            <w:r>
              <w:rPr>
                <w:noProof/>
                <w:webHidden/>
              </w:rPr>
              <w:fldChar w:fldCharType="end"/>
            </w:r>
          </w:hyperlink>
        </w:p>
        <w:p w14:paraId="1413FBE0" w14:textId="43675052" w:rsidR="009548C7" w:rsidRDefault="009548C7">
          <w:pPr>
            <w:pStyle w:val="TOC2"/>
            <w:tabs>
              <w:tab w:val="left" w:pos="1000"/>
              <w:tab w:val="right" w:leader="dot" w:pos="9962"/>
            </w:tabs>
            <w:rPr>
              <w:rFonts w:eastAsiaTheme="minorEastAsia" w:cstheme="minorBidi"/>
              <w:b w:val="0"/>
              <w:noProof/>
              <w:kern w:val="2"/>
              <w:sz w:val="24"/>
              <w:szCs w:val="24"/>
              <w14:ligatures w14:val="standardContextual"/>
            </w:rPr>
          </w:pPr>
          <w:hyperlink w:anchor="_Toc227827232" w:history="1">
            <w:r w:rsidRPr="00F82D6E">
              <w:rPr>
                <w:rStyle w:val="Hyperlink"/>
                <w:noProof/>
              </w:rPr>
              <w:t>1.27</w:t>
            </w:r>
            <w:r>
              <w:rPr>
                <w:rFonts w:eastAsiaTheme="minorEastAsia" w:cstheme="minorBidi"/>
                <w:b w:val="0"/>
                <w:noProof/>
                <w:kern w:val="2"/>
                <w:sz w:val="24"/>
                <w:szCs w:val="24"/>
                <w14:ligatures w14:val="standardContextual"/>
              </w:rPr>
              <w:tab/>
            </w:r>
            <w:r w:rsidRPr="00F82D6E">
              <w:rPr>
                <w:rStyle w:val="Hyperlink"/>
                <w:noProof/>
              </w:rPr>
              <w:t>Ultimatum Task</w:t>
            </w:r>
            <w:r>
              <w:rPr>
                <w:noProof/>
                <w:webHidden/>
              </w:rPr>
              <w:tab/>
            </w:r>
            <w:r>
              <w:rPr>
                <w:noProof/>
                <w:webHidden/>
              </w:rPr>
              <w:fldChar w:fldCharType="begin"/>
            </w:r>
            <w:r>
              <w:rPr>
                <w:noProof/>
                <w:webHidden/>
              </w:rPr>
              <w:instrText xml:space="preserve"> PAGEREF _Toc227827232 \h </w:instrText>
            </w:r>
            <w:r>
              <w:rPr>
                <w:noProof/>
                <w:webHidden/>
              </w:rPr>
            </w:r>
            <w:r>
              <w:rPr>
                <w:noProof/>
                <w:webHidden/>
              </w:rPr>
              <w:fldChar w:fldCharType="separate"/>
            </w:r>
            <w:r>
              <w:rPr>
                <w:noProof/>
                <w:webHidden/>
              </w:rPr>
              <w:t>13</w:t>
            </w:r>
            <w:r>
              <w:rPr>
                <w:noProof/>
                <w:webHidden/>
              </w:rPr>
              <w:fldChar w:fldCharType="end"/>
            </w:r>
          </w:hyperlink>
        </w:p>
        <w:p w14:paraId="5DB27DBD" w14:textId="0E9E3092" w:rsidR="009548C7" w:rsidRDefault="009548C7">
          <w:pPr>
            <w:pStyle w:val="TOC2"/>
            <w:tabs>
              <w:tab w:val="left" w:pos="1000"/>
              <w:tab w:val="right" w:leader="dot" w:pos="9962"/>
            </w:tabs>
            <w:rPr>
              <w:rFonts w:eastAsiaTheme="minorEastAsia" w:cstheme="minorBidi"/>
              <w:b w:val="0"/>
              <w:noProof/>
              <w:kern w:val="2"/>
              <w:sz w:val="24"/>
              <w:szCs w:val="24"/>
              <w14:ligatures w14:val="standardContextual"/>
            </w:rPr>
          </w:pPr>
          <w:hyperlink w:anchor="_Toc227827233" w:history="1">
            <w:r w:rsidRPr="00F82D6E">
              <w:rPr>
                <w:rStyle w:val="Hyperlink"/>
                <w:noProof/>
              </w:rPr>
              <w:t>1.28</w:t>
            </w:r>
            <w:r>
              <w:rPr>
                <w:rFonts w:eastAsiaTheme="minorEastAsia" w:cstheme="minorBidi"/>
                <w:b w:val="0"/>
                <w:noProof/>
                <w:kern w:val="2"/>
                <w:sz w:val="24"/>
                <w:szCs w:val="24"/>
                <w14:ligatures w14:val="standardContextual"/>
              </w:rPr>
              <w:tab/>
            </w:r>
            <w:r w:rsidRPr="00F82D6E">
              <w:rPr>
                <w:rStyle w:val="Hyperlink"/>
                <w:noProof/>
              </w:rPr>
              <w:t>Dictator Game</w:t>
            </w:r>
            <w:r>
              <w:rPr>
                <w:noProof/>
                <w:webHidden/>
              </w:rPr>
              <w:tab/>
            </w:r>
            <w:r>
              <w:rPr>
                <w:noProof/>
                <w:webHidden/>
              </w:rPr>
              <w:fldChar w:fldCharType="begin"/>
            </w:r>
            <w:r>
              <w:rPr>
                <w:noProof/>
                <w:webHidden/>
              </w:rPr>
              <w:instrText xml:space="preserve"> PAGEREF _Toc227827233 \h </w:instrText>
            </w:r>
            <w:r>
              <w:rPr>
                <w:noProof/>
                <w:webHidden/>
              </w:rPr>
            </w:r>
            <w:r>
              <w:rPr>
                <w:noProof/>
                <w:webHidden/>
              </w:rPr>
              <w:fldChar w:fldCharType="separate"/>
            </w:r>
            <w:r>
              <w:rPr>
                <w:noProof/>
                <w:webHidden/>
              </w:rPr>
              <w:t>13</w:t>
            </w:r>
            <w:r>
              <w:rPr>
                <w:noProof/>
                <w:webHidden/>
              </w:rPr>
              <w:fldChar w:fldCharType="end"/>
            </w:r>
          </w:hyperlink>
        </w:p>
        <w:p w14:paraId="238EB2CC" w14:textId="2ECA30EA" w:rsidR="009548C7" w:rsidRDefault="009548C7">
          <w:pPr>
            <w:pStyle w:val="TOC2"/>
            <w:tabs>
              <w:tab w:val="left" w:pos="1000"/>
              <w:tab w:val="right" w:leader="dot" w:pos="9962"/>
            </w:tabs>
            <w:rPr>
              <w:rFonts w:eastAsiaTheme="minorEastAsia" w:cstheme="minorBidi"/>
              <w:b w:val="0"/>
              <w:noProof/>
              <w:kern w:val="2"/>
              <w:sz w:val="24"/>
              <w:szCs w:val="24"/>
              <w14:ligatures w14:val="standardContextual"/>
            </w:rPr>
          </w:pPr>
          <w:hyperlink w:anchor="_Toc227827234" w:history="1">
            <w:r w:rsidRPr="00F82D6E">
              <w:rPr>
                <w:rStyle w:val="Hyperlink"/>
                <w:noProof/>
              </w:rPr>
              <w:t>1.29</w:t>
            </w:r>
            <w:r>
              <w:rPr>
                <w:rFonts w:eastAsiaTheme="minorEastAsia" w:cstheme="minorBidi"/>
                <w:b w:val="0"/>
                <w:noProof/>
                <w:kern w:val="2"/>
                <w:sz w:val="24"/>
                <w:szCs w:val="24"/>
                <w14:ligatures w14:val="standardContextual"/>
              </w:rPr>
              <w:tab/>
            </w:r>
            <w:r w:rsidRPr="00F82D6E">
              <w:rPr>
                <w:rStyle w:val="Hyperlink"/>
                <w:noProof/>
                <w:lang w:val="en-US"/>
              </w:rPr>
              <w:t>Learning and Assessment Task</w:t>
            </w:r>
            <w:r>
              <w:rPr>
                <w:noProof/>
                <w:webHidden/>
              </w:rPr>
              <w:tab/>
            </w:r>
            <w:r>
              <w:rPr>
                <w:noProof/>
                <w:webHidden/>
              </w:rPr>
              <w:fldChar w:fldCharType="begin"/>
            </w:r>
            <w:r>
              <w:rPr>
                <w:noProof/>
                <w:webHidden/>
              </w:rPr>
              <w:instrText xml:space="preserve"> PAGEREF _Toc227827234 \h </w:instrText>
            </w:r>
            <w:r>
              <w:rPr>
                <w:noProof/>
                <w:webHidden/>
              </w:rPr>
            </w:r>
            <w:r>
              <w:rPr>
                <w:noProof/>
                <w:webHidden/>
              </w:rPr>
              <w:fldChar w:fldCharType="separate"/>
            </w:r>
            <w:r>
              <w:rPr>
                <w:noProof/>
                <w:webHidden/>
              </w:rPr>
              <w:t>13</w:t>
            </w:r>
            <w:r>
              <w:rPr>
                <w:noProof/>
                <w:webHidden/>
              </w:rPr>
              <w:fldChar w:fldCharType="end"/>
            </w:r>
          </w:hyperlink>
        </w:p>
        <w:p w14:paraId="346E0E9B" w14:textId="6B4FFF31" w:rsidR="009548C7" w:rsidRDefault="009548C7">
          <w:pPr>
            <w:pStyle w:val="TOC2"/>
            <w:tabs>
              <w:tab w:val="left" w:pos="1000"/>
              <w:tab w:val="right" w:leader="dot" w:pos="9962"/>
            </w:tabs>
            <w:rPr>
              <w:rFonts w:eastAsiaTheme="minorEastAsia" w:cstheme="minorBidi"/>
              <w:b w:val="0"/>
              <w:noProof/>
              <w:kern w:val="2"/>
              <w:sz w:val="24"/>
              <w:szCs w:val="24"/>
              <w14:ligatures w14:val="standardContextual"/>
            </w:rPr>
          </w:pPr>
          <w:hyperlink w:anchor="_Toc227827235" w:history="1">
            <w:r w:rsidRPr="00F82D6E">
              <w:rPr>
                <w:rStyle w:val="Hyperlink"/>
                <w:noProof/>
              </w:rPr>
              <w:t>1.30</w:t>
            </w:r>
            <w:r>
              <w:rPr>
                <w:rFonts w:eastAsiaTheme="minorEastAsia" w:cstheme="minorBidi"/>
                <w:b w:val="0"/>
                <w:noProof/>
                <w:kern w:val="2"/>
                <w:sz w:val="24"/>
                <w:szCs w:val="24"/>
                <w14:ligatures w14:val="standardContextual"/>
              </w:rPr>
              <w:tab/>
            </w:r>
            <w:r w:rsidRPr="00F82D6E">
              <w:rPr>
                <w:rStyle w:val="Hyperlink"/>
                <w:noProof/>
              </w:rPr>
              <w:t>Emotional Labelling Task</w:t>
            </w:r>
            <w:r>
              <w:rPr>
                <w:noProof/>
                <w:webHidden/>
              </w:rPr>
              <w:tab/>
            </w:r>
            <w:r>
              <w:rPr>
                <w:noProof/>
                <w:webHidden/>
              </w:rPr>
              <w:fldChar w:fldCharType="begin"/>
            </w:r>
            <w:r>
              <w:rPr>
                <w:noProof/>
                <w:webHidden/>
              </w:rPr>
              <w:instrText xml:space="preserve"> PAGEREF _Toc227827235 \h </w:instrText>
            </w:r>
            <w:r>
              <w:rPr>
                <w:noProof/>
                <w:webHidden/>
              </w:rPr>
            </w:r>
            <w:r>
              <w:rPr>
                <w:noProof/>
                <w:webHidden/>
              </w:rPr>
              <w:fldChar w:fldCharType="separate"/>
            </w:r>
            <w:r>
              <w:rPr>
                <w:noProof/>
                <w:webHidden/>
              </w:rPr>
              <w:t>13</w:t>
            </w:r>
            <w:r>
              <w:rPr>
                <w:noProof/>
                <w:webHidden/>
              </w:rPr>
              <w:fldChar w:fldCharType="end"/>
            </w:r>
          </w:hyperlink>
        </w:p>
        <w:p w14:paraId="7D33299F" w14:textId="04491884" w:rsidR="009548C7" w:rsidRDefault="009548C7">
          <w:pPr>
            <w:pStyle w:val="TOC2"/>
            <w:tabs>
              <w:tab w:val="left" w:pos="1000"/>
              <w:tab w:val="right" w:leader="dot" w:pos="9962"/>
            </w:tabs>
            <w:rPr>
              <w:rFonts w:eastAsiaTheme="minorEastAsia" w:cstheme="minorBidi"/>
              <w:b w:val="0"/>
              <w:noProof/>
              <w:kern w:val="2"/>
              <w:sz w:val="24"/>
              <w:szCs w:val="24"/>
              <w14:ligatures w14:val="standardContextual"/>
            </w:rPr>
          </w:pPr>
          <w:hyperlink w:anchor="_Toc227827236" w:history="1">
            <w:r w:rsidRPr="00F82D6E">
              <w:rPr>
                <w:rStyle w:val="Hyperlink"/>
                <w:noProof/>
              </w:rPr>
              <w:t>1.31</w:t>
            </w:r>
            <w:r>
              <w:rPr>
                <w:rFonts w:eastAsiaTheme="minorEastAsia" w:cstheme="minorBidi"/>
                <w:b w:val="0"/>
                <w:noProof/>
                <w:kern w:val="2"/>
                <w:sz w:val="24"/>
                <w:szCs w:val="24"/>
                <w14:ligatures w14:val="standardContextual"/>
              </w:rPr>
              <w:tab/>
            </w:r>
            <w:r w:rsidRPr="00F82D6E">
              <w:rPr>
                <w:rStyle w:val="Hyperlink"/>
                <w:noProof/>
              </w:rPr>
              <w:t>Analogies</w:t>
            </w:r>
            <w:r>
              <w:rPr>
                <w:noProof/>
                <w:webHidden/>
              </w:rPr>
              <w:tab/>
            </w:r>
            <w:r>
              <w:rPr>
                <w:noProof/>
                <w:webHidden/>
              </w:rPr>
              <w:fldChar w:fldCharType="begin"/>
            </w:r>
            <w:r>
              <w:rPr>
                <w:noProof/>
                <w:webHidden/>
              </w:rPr>
              <w:instrText xml:space="preserve"> PAGEREF _Toc227827236 \h </w:instrText>
            </w:r>
            <w:r>
              <w:rPr>
                <w:noProof/>
                <w:webHidden/>
              </w:rPr>
            </w:r>
            <w:r>
              <w:rPr>
                <w:noProof/>
                <w:webHidden/>
              </w:rPr>
              <w:fldChar w:fldCharType="separate"/>
            </w:r>
            <w:r>
              <w:rPr>
                <w:noProof/>
                <w:webHidden/>
              </w:rPr>
              <w:t>13</w:t>
            </w:r>
            <w:r>
              <w:rPr>
                <w:noProof/>
                <w:webHidden/>
              </w:rPr>
              <w:fldChar w:fldCharType="end"/>
            </w:r>
          </w:hyperlink>
        </w:p>
        <w:p w14:paraId="2ED0A662" w14:textId="057886EE" w:rsidR="009548C7" w:rsidRDefault="009548C7">
          <w:pPr>
            <w:pStyle w:val="TOC1"/>
            <w:rPr>
              <w:rFonts w:eastAsiaTheme="minorEastAsia" w:cstheme="minorBidi"/>
              <w:b w:val="0"/>
              <w:noProof/>
              <w:kern w:val="2"/>
              <w14:ligatures w14:val="standardContextual"/>
            </w:rPr>
          </w:pPr>
          <w:hyperlink w:anchor="_Toc227827237" w:history="1">
            <w:r w:rsidRPr="00F82D6E">
              <w:rPr>
                <w:rStyle w:val="Hyperlink"/>
                <w:noProof/>
              </w:rPr>
              <w:t>2</w:t>
            </w:r>
            <w:r>
              <w:rPr>
                <w:rFonts w:eastAsiaTheme="minorEastAsia" w:cstheme="minorBidi"/>
                <w:b w:val="0"/>
                <w:noProof/>
                <w:kern w:val="2"/>
                <w14:ligatures w14:val="standardContextual"/>
              </w:rPr>
              <w:tab/>
            </w:r>
            <w:r w:rsidRPr="00F82D6E">
              <w:rPr>
                <w:rStyle w:val="Hyperlink"/>
                <w:noProof/>
              </w:rPr>
              <w:t>Non-cognitive Measures</w:t>
            </w:r>
            <w:r>
              <w:rPr>
                <w:noProof/>
                <w:webHidden/>
              </w:rPr>
              <w:tab/>
            </w:r>
            <w:r>
              <w:rPr>
                <w:noProof/>
                <w:webHidden/>
              </w:rPr>
              <w:fldChar w:fldCharType="begin"/>
            </w:r>
            <w:r>
              <w:rPr>
                <w:noProof/>
                <w:webHidden/>
              </w:rPr>
              <w:instrText xml:space="preserve"> PAGEREF _Toc227827237 \h </w:instrText>
            </w:r>
            <w:r>
              <w:rPr>
                <w:noProof/>
                <w:webHidden/>
              </w:rPr>
            </w:r>
            <w:r>
              <w:rPr>
                <w:noProof/>
                <w:webHidden/>
              </w:rPr>
              <w:fldChar w:fldCharType="separate"/>
            </w:r>
            <w:r>
              <w:rPr>
                <w:noProof/>
                <w:webHidden/>
              </w:rPr>
              <w:t>14</w:t>
            </w:r>
            <w:r>
              <w:rPr>
                <w:noProof/>
                <w:webHidden/>
              </w:rPr>
              <w:fldChar w:fldCharType="end"/>
            </w:r>
          </w:hyperlink>
        </w:p>
        <w:p w14:paraId="158BCD8E" w14:textId="67D5793D" w:rsidR="009548C7" w:rsidRDefault="009548C7">
          <w:pPr>
            <w:pStyle w:val="TOC2"/>
            <w:tabs>
              <w:tab w:val="left" w:pos="800"/>
              <w:tab w:val="right" w:leader="dot" w:pos="9962"/>
            </w:tabs>
            <w:rPr>
              <w:rFonts w:eastAsiaTheme="minorEastAsia" w:cstheme="minorBidi"/>
              <w:b w:val="0"/>
              <w:noProof/>
              <w:kern w:val="2"/>
              <w:sz w:val="24"/>
              <w:szCs w:val="24"/>
              <w14:ligatures w14:val="standardContextual"/>
            </w:rPr>
          </w:pPr>
          <w:hyperlink w:anchor="_Toc227827238" w:history="1">
            <w:r w:rsidRPr="00F82D6E">
              <w:rPr>
                <w:rStyle w:val="Hyperlink"/>
                <w:noProof/>
              </w:rPr>
              <w:t>2.1</w:t>
            </w:r>
            <w:r>
              <w:rPr>
                <w:rFonts w:eastAsiaTheme="minorEastAsia" w:cstheme="minorBidi"/>
                <w:b w:val="0"/>
                <w:noProof/>
                <w:kern w:val="2"/>
                <w:sz w:val="24"/>
                <w:szCs w:val="24"/>
                <w14:ligatures w14:val="standardContextual"/>
              </w:rPr>
              <w:tab/>
            </w:r>
            <w:r w:rsidRPr="00F82D6E">
              <w:rPr>
                <w:rStyle w:val="Hyperlink"/>
                <w:noProof/>
              </w:rPr>
              <w:t>Demographic Questionnaire</w:t>
            </w:r>
            <w:r>
              <w:rPr>
                <w:noProof/>
                <w:webHidden/>
              </w:rPr>
              <w:tab/>
            </w:r>
            <w:r>
              <w:rPr>
                <w:noProof/>
                <w:webHidden/>
              </w:rPr>
              <w:fldChar w:fldCharType="begin"/>
            </w:r>
            <w:r>
              <w:rPr>
                <w:noProof/>
                <w:webHidden/>
              </w:rPr>
              <w:instrText xml:space="preserve"> PAGEREF _Toc227827238 \h </w:instrText>
            </w:r>
            <w:r>
              <w:rPr>
                <w:noProof/>
                <w:webHidden/>
              </w:rPr>
            </w:r>
            <w:r>
              <w:rPr>
                <w:noProof/>
                <w:webHidden/>
              </w:rPr>
              <w:fldChar w:fldCharType="separate"/>
            </w:r>
            <w:r>
              <w:rPr>
                <w:noProof/>
                <w:webHidden/>
              </w:rPr>
              <w:t>14</w:t>
            </w:r>
            <w:r>
              <w:rPr>
                <w:noProof/>
                <w:webHidden/>
              </w:rPr>
              <w:fldChar w:fldCharType="end"/>
            </w:r>
          </w:hyperlink>
        </w:p>
        <w:p w14:paraId="2F596CCC" w14:textId="2060F9A3" w:rsidR="009548C7" w:rsidRDefault="009548C7">
          <w:pPr>
            <w:pStyle w:val="TOC2"/>
            <w:tabs>
              <w:tab w:val="left" w:pos="800"/>
              <w:tab w:val="right" w:leader="dot" w:pos="9962"/>
            </w:tabs>
            <w:rPr>
              <w:rFonts w:eastAsiaTheme="minorEastAsia" w:cstheme="minorBidi"/>
              <w:b w:val="0"/>
              <w:noProof/>
              <w:kern w:val="2"/>
              <w:sz w:val="24"/>
              <w:szCs w:val="24"/>
              <w14:ligatures w14:val="standardContextual"/>
            </w:rPr>
          </w:pPr>
          <w:hyperlink w:anchor="_Toc227827239" w:history="1">
            <w:r w:rsidRPr="00F82D6E">
              <w:rPr>
                <w:rStyle w:val="Hyperlink"/>
                <w:noProof/>
              </w:rPr>
              <w:t>2.2</w:t>
            </w:r>
            <w:r>
              <w:rPr>
                <w:rFonts w:eastAsiaTheme="minorEastAsia" w:cstheme="minorBidi"/>
                <w:b w:val="0"/>
                <w:noProof/>
                <w:kern w:val="2"/>
                <w:sz w:val="24"/>
                <w:szCs w:val="24"/>
                <w14:ligatures w14:val="standardContextual"/>
              </w:rPr>
              <w:tab/>
            </w:r>
            <w:r w:rsidRPr="00F82D6E">
              <w:rPr>
                <w:rStyle w:val="Hyperlink"/>
                <w:noProof/>
              </w:rPr>
              <w:t>Implicit Theories Of Personality</w:t>
            </w:r>
            <w:r>
              <w:rPr>
                <w:noProof/>
                <w:webHidden/>
              </w:rPr>
              <w:tab/>
            </w:r>
            <w:r>
              <w:rPr>
                <w:noProof/>
                <w:webHidden/>
              </w:rPr>
              <w:fldChar w:fldCharType="begin"/>
            </w:r>
            <w:r>
              <w:rPr>
                <w:noProof/>
                <w:webHidden/>
              </w:rPr>
              <w:instrText xml:space="preserve"> PAGEREF _Toc227827239 \h </w:instrText>
            </w:r>
            <w:r>
              <w:rPr>
                <w:noProof/>
                <w:webHidden/>
              </w:rPr>
            </w:r>
            <w:r>
              <w:rPr>
                <w:noProof/>
                <w:webHidden/>
              </w:rPr>
              <w:fldChar w:fldCharType="separate"/>
            </w:r>
            <w:r>
              <w:rPr>
                <w:noProof/>
                <w:webHidden/>
              </w:rPr>
              <w:t>16</w:t>
            </w:r>
            <w:r>
              <w:rPr>
                <w:noProof/>
                <w:webHidden/>
              </w:rPr>
              <w:fldChar w:fldCharType="end"/>
            </w:r>
          </w:hyperlink>
        </w:p>
        <w:p w14:paraId="14AF8808" w14:textId="468D2B44" w:rsidR="009548C7" w:rsidRDefault="009548C7">
          <w:pPr>
            <w:pStyle w:val="TOC2"/>
            <w:tabs>
              <w:tab w:val="left" w:pos="800"/>
              <w:tab w:val="right" w:leader="dot" w:pos="9962"/>
            </w:tabs>
            <w:rPr>
              <w:rFonts w:eastAsiaTheme="minorEastAsia" w:cstheme="minorBidi"/>
              <w:b w:val="0"/>
              <w:noProof/>
              <w:kern w:val="2"/>
              <w:sz w:val="24"/>
              <w:szCs w:val="24"/>
              <w14:ligatures w14:val="standardContextual"/>
            </w:rPr>
          </w:pPr>
          <w:hyperlink w:anchor="_Toc227827240" w:history="1">
            <w:r w:rsidRPr="00F82D6E">
              <w:rPr>
                <w:rStyle w:val="Hyperlink"/>
                <w:noProof/>
              </w:rPr>
              <w:t>2.3</w:t>
            </w:r>
            <w:r>
              <w:rPr>
                <w:rFonts w:eastAsiaTheme="minorEastAsia" w:cstheme="minorBidi"/>
                <w:b w:val="0"/>
                <w:noProof/>
                <w:kern w:val="2"/>
                <w:sz w:val="24"/>
                <w:szCs w:val="24"/>
                <w14:ligatures w14:val="standardContextual"/>
              </w:rPr>
              <w:tab/>
            </w:r>
            <w:r w:rsidRPr="00F82D6E">
              <w:rPr>
                <w:rStyle w:val="Hyperlink"/>
                <w:noProof/>
              </w:rPr>
              <w:t>Implicit Theories Of Intelligence</w:t>
            </w:r>
            <w:r>
              <w:rPr>
                <w:noProof/>
                <w:webHidden/>
              </w:rPr>
              <w:tab/>
            </w:r>
            <w:r>
              <w:rPr>
                <w:noProof/>
                <w:webHidden/>
              </w:rPr>
              <w:fldChar w:fldCharType="begin"/>
            </w:r>
            <w:r>
              <w:rPr>
                <w:noProof/>
                <w:webHidden/>
              </w:rPr>
              <w:instrText xml:space="preserve"> PAGEREF _Toc227827240 \h </w:instrText>
            </w:r>
            <w:r>
              <w:rPr>
                <w:noProof/>
                <w:webHidden/>
              </w:rPr>
            </w:r>
            <w:r>
              <w:rPr>
                <w:noProof/>
                <w:webHidden/>
              </w:rPr>
              <w:fldChar w:fldCharType="separate"/>
            </w:r>
            <w:r>
              <w:rPr>
                <w:noProof/>
                <w:webHidden/>
              </w:rPr>
              <w:t>16</w:t>
            </w:r>
            <w:r>
              <w:rPr>
                <w:noProof/>
                <w:webHidden/>
              </w:rPr>
              <w:fldChar w:fldCharType="end"/>
            </w:r>
          </w:hyperlink>
        </w:p>
        <w:p w14:paraId="2D025E0B" w14:textId="0E47A58E" w:rsidR="009548C7" w:rsidRDefault="009548C7">
          <w:pPr>
            <w:pStyle w:val="TOC2"/>
            <w:tabs>
              <w:tab w:val="left" w:pos="800"/>
              <w:tab w:val="right" w:leader="dot" w:pos="9962"/>
            </w:tabs>
            <w:rPr>
              <w:rFonts w:eastAsiaTheme="minorEastAsia" w:cstheme="minorBidi"/>
              <w:b w:val="0"/>
              <w:noProof/>
              <w:kern w:val="2"/>
              <w:sz w:val="24"/>
              <w:szCs w:val="24"/>
              <w14:ligatures w14:val="standardContextual"/>
            </w:rPr>
          </w:pPr>
          <w:hyperlink w:anchor="_Toc227827241" w:history="1">
            <w:r w:rsidRPr="00F82D6E">
              <w:rPr>
                <w:rStyle w:val="Hyperlink"/>
                <w:noProof/>
              </w:rPr>
              <w:t>2.4</w:t>
            </w:r>
            <w:r>
              <w:rPr>
                <w:rFonts w:eastAsiaTheme="minorEastAsia" w:cstheme="minorBidi"/>
                <w:b w:val="0"/>
                <w:noProof/>
                <w:kern w:val="2"/>
                <w:sz w:val="24"/>
                <w:szCs w:val="24"/>
                <w14:ligatures w14:val="standardContextual"/>
              </w:rPr>
              <w:tab/>
            </w:r>
            <w:r w:rsidRPr="00F82D6E">
              <w:rPr>
                <w:rStyle w:val="Hyperlink"/>
                <w:noProof/>
              </w:rPr>
              <w:t>Need For Cognition</w:t>
            </w:r>
            <w:r>
              <w:rPr>
                <w:noProof/>
                <w:webHidden/>
              </w:rPr>
              <w:tab/>
            </w:r>
            <w:r>
              <w:rPr>
                <w:noProof/>
                <w:webHidden/>
              </w:rPr>
              <w:fldChar w:fldCharType="begin"/>
            </w:r>
            <w:r>
              <w:rPr>
                <w:noProof/>
                <w:webHidden/>
              </w:rPr>
              <w:instrText xml:space="preserve"> PAGEREF _Toc227827241 \h </w:instrText>
            </w:r>
            <w:r>
              <w:rPr>
                <w:noProof/>
                <w:webHidden/>
              </w:rPr>
            </w:r>
            <w:r>
              <w:rPr>
                <w:noProof/>
                <w:webHidden/>
              </w:rPr>
              <w:fldChar w:fldCharType="separate"/>
            </w:r>
            <w:r>
              <w:rPr>
                <w:noProof/>
                <w:webHidden/>
              </w:rPr>
              <w:t>16</w:t>
            </w:r>
            <w:r>
              <w:rPr>
                <w:noProof/>
                <w:webHidden/>
              </w:rPr>
              <w:fldChar w:fldCharType="end"/>
            </w:r>
          </w:hyperlink>
        </w:p>
        <w:p w14:paraId="4EDE9C3E" w14:textId="372B39F4" w:rsidR="009548C7" w:rsidRDefault="009548C7">
          <w:pPr>
            <w:pStyle w:val="TOC2"/>
            <w:tabs>
              <w:tab w:val="left" w:pos="800"/>
              <w:tab w:val="right" w:leader="dot" w:pos="9962"/>
            </w:tabs>
            <w:rPr>
              <w:rFonts w:eastAsiaTheme="minorEastAsia" w:cstheme="minorBidi"/>
              <w:b w:val="0"/>
              <w:noProof/>
              <w:kern w:val="2"/>
              <w:sz w:val="24"/>
              <w:szCs w:val="24"/>
              <w14:ligatures w14:val="standardContextual"/>
            </w:rPr>
          </w:pPr>
          <w:hyperlink w:anchor="_Toc227827242" w:history="1">
            <w:r w:rsidRPr="00F82D6E">
              <w:rPr>
                <w:rStyle w:val="Hyperlink"/>
                <w:noProof/>
              </w:rPr>
              <w:t>2.5</w:t>
            </w:r>
            <w:r>
              <w:rPr>
                <w:rFonts w:eastAsiaTheme="minorEastAsia" w:cstheme="minorBidi"/>
                <w:b w:val="0"/>
                <w:noProof/>
                <w:kern w:val="2"/>
                <w:sz w:val="24"/>
                <w:szCs w:val="24"/>
                <w14:ligatures w14:val="standardContextual"/>
              </w:rPr>
              <w:tab/>
            </w:r>
            <w:r w:rsidRPr="00F82D6E">
              <w:rPr>
                <w:rStyle w:val="Hyperlink"/>
                <w:noProof/>
              </w:rPr>
              <w:t>Goal Orientation</w:t>
            </w:r>
            <w:r>
              <w:rPr>
                <w:noProof/>
                <w:webHidden/>
              </w:rPr>
              <w:tab/>
            </w:r>
            <w:r>
              <w:rPr>
                <w:noProof/>
                <w:webHidden/>
              </w:rPr>
              <w:fldChar w:fldCharType="begin"/>
            </w:r>
            <w:r>
              <w:rPr>
                <w:noProof/>
                <w:webHidden/>
              </w:rPr>
              <w:instrText xml:space="preserve"> PAGEREF _Toc227827242 \h </w:instrText>
            </w:r>
            <w:r>
              <w:rPr>
                <w:noProof/>
                <w:webHidden/>
              </w:rPr>
            </w:r>
            <w:r>
              <w:rPr>
                <w:noProof/>
                <w:webHidden/>
              </w:rPr>
              <w:fldChar w:fldCharType="separate"/>
            </w:r>
            <w:r>
              <w:rPr>
                <w:noProof/>
                <w:webHidden/>
              </w:rPr>
              <w:t>17</w:t>
            </w:r>
            <w:r>
              <w:rPr>
                <w:noProof/>
                <w:webHidden/>
              </w:rPr>
              <w:fldChar w:fldCharType="end"/>
            </w:r>
          </w:hyperlink>
        </w:p>
        <w:p w14:paraId="4D1CE4F8" w14:textId="0F24ADC7" w:rsidR="009548C7" w:rsidRDefault="009548C7">
          <w:pPr>
            <w:pStyle w:val="TOC2"/>
            <w:tabs>
              <w:tab w:val="left" w:pos="800"/>
              <w:tab w:val="right" w:leader="dot" w:pos="9962"/>
            </w:tabs>
            <w:rPr>
              <w:rFonts w:eastAsiaTheme="minorEastAsia" w:cstheme="minorBidi"/>
              <w:b w:val="0"/>
              <w:noProof/>
              <w:kern w:val="2"/>
              <w:sz w:val="24"/>
              <w:szCs w:val="24"/>
              <w14:ligatures w14:val="standardContextual"/>
            </w:rPr>
          </w:pPr>
          <w:hyperlink w:anchor="_Toc227827243" w:history="1">
            <w:r w:rsidRPr="00F82D6E">
              <w:rPr>
                <w:rStyle w:val="Hyperlink"/>
                <w:noProof/>
              </w:rPr>
              <w:t>2.6</w:t>
            </w:r>
            <w:r>
              <w:rPr>
                <w:rFonts w:eastAsiaTheme="minorEastAsia" w:cstheme="minorBidi"/>
                <w:b w:val="0"/>
                <w:noProof/>
                <w:kern w:val="2"/>
                <w:sz w:val="24"/>
                <w:szCs w:val="24"/>
                <w14:ligatures w14:val="standardContextual"/>
              </w:rPr>
              <w:tab/>
            </w:r>
            <w:r w:rsidRPr="00F82D6E">
              <w:rPr>
                <w:rStyle w:val="Hyperlink"/>
                <w:noProof/>
              </w:rPr>
              <w:t>Memory And Reasoning Self Concept</w:t>
            </w:r>
            <w:r>
              <w:rPr>
                <w:noProof/>
                <w:webHidden/>
              </w:rPr>
              <w:tab/>
            </w:r>
            <w:r>
              <w:rPr>
                <w:noProof/>
                <w:webHidden/>
              </w:rPr>
              <w:fldChar w:fldCharType="begin"/>
            </w:r>
            <w:r>
              <w:rPr>
                <w:noProof/>
                <w:webHidden/>
              </w:rPr>
              <w:instrText xml:space="preserve"> PAGEREF _Toc227827243 \h </w:instrText>
            </w:r>
            <w:r>
              <w:rPr>
                <w:noProof/>
                <w:webHidden/>
              </w:rPr>
            </w:r>
            <w:r>
              <w:rPr>
                <w:noProof/>
                <w:webHidden/>
              </w:rPr>
              <w:fldChar w:fldCharType="separate"/>
            </w:r>
            <w:r>
              <w:rPr>
                <w:noProof/>
                <w:webHidden/>
              </w:rPr>
              <w:t>18</w:t>
            </w:r>
            <w:r>
              <w:rPr>
                <w:noProof/>
                <w:webHidden/>
              </w:rPr>
              <w:fldChar w:fldCharType="end"/>
            </w:r>
          </w:hyperlink>
        </w:p>
        <w:p w14:paraId="6888CDE4" w14:textId="55272E7E" w:rsidR="009548C7" w:rsidRDefault="009548C7">
          <w:pPr>
            <w:pStyle w:val="TOC2"/>
            <w:tabs>
              <w:tab w:val="left" w:pos="800"/>
              <w:tab w:val="right" w:leader="dot" w:pos="9962"/>
            </w:tabs>
            <w:rPr>
              <w:rFonts w:eastAsiaTheme="minorEastAsia" w:cstheme="minorBidi"/>
              <w:b w:val="0"/>
              <w:noProof/>
              <w:kern w:val="2"/>
              <w:sz w:val="24"/>
              <w:szCs w:val="24"/>
              <w14:ligatures w14:val="standardContextual"/>
            </w:rPr>
          </w:pPr>
          <w:hyperlink w:anchor="_Toc227827244" w:history="1">
            <w:r w:rsidRPr="00F82D6E">
              <w:rPr>
                <w:rStyle w:val="Hyperlink"/>
                <w:noProof/>
              </w:rPr>
              <w:t>2.7</w:t>
            </w:r>
            <w:r>
              <w:rPr>
                <w:rFonts w:eastAsiaTheme="minorEastAsia" w:cstheme="minorBidi"/>
                <w:b w:val="0"/>
                <w:noProof/>
                <w:kern w:val="2"/>
                <w:sz w:val="24"/>
                <w:szCs w:val="24"/>
                <w14:ligatures w14:val="standardContextual"/>
              </w:rPr>
              <w:tab/>
            </w:r>
            <w:r w:rsidRPr="00F82D6E">
              <w:rPr>
                <w:rStyle w:val="Hyperlink"/>
                <w:noProof/>
              </w:rPr>
              <w:t>Big Five Personality</w:t>
            </w:r>
            <w:r>
              <w:rPr>
                <w:noProof/>
                <w:webHidden/>
              </w:rPr>
              <w:tab/>
            </w:r>
            <w:r>
              <w:rPr>
                <w:noProof/>
                <w:webHidden/>
              </w:rPr>
              <w:fldChar w:fldCharType="begin"/>
            </w:r>
            <w:r>
              <w:rPr>
                <w:noProof/>
                <w:webHidden/>
              </w:rPr>
              <w:instrText xml:space="preserve"> PAGEREF _Toc227827244 \h </w:instrText>
            </w:r>
            <w:r>
              <w:rPr>
                <w:noProof/>
                <w:webHidden/>
              </w:rPr>
            </w:r>
            <w:r>
              <w:rPr>
                <w:noProof/>
                <w:webHidden/>
              </w:rPr>
              <w:fldChar w:fldCharType="separate"/>
            </w:r>
            <w:r>
              <w:rPr>
                <w:noProof/>
                <w:webHidden/>
              </w:rPr>
              <w:t>18</w:t>
            </w:r>
            <w:r>
              <w:rPr>
                <w:noProof/>
                <w:webHidden/>
              </w:rPr>
              <w:fldChar w:fldCharType="end"/>
            </w:r>
          </w:hyperlink>
        </w:p>
        <w:p w14:paraId="634F8ED3" w14:textId="4A6AB490" w:rsidR="009548C7" w:rsidRDefault="009548C7">
          <w:pPr>
            <w:pStyle w:val="TOC2"/>
            <w:tabs>
              <w:tab w:val="left" w:pos="800"/>
              <w:tab w:val="right" w:leader="dot" w:pos="9962"/>
            </w:tabs>
            <w:rPr>
              <w:rFonts w:eastAsiaTheme="minorEastAsia" w:cstheme="minorBidi"/>
              <w:b w:val="0"/>
              <w:noProof/>
              <w:kern w:val="2"/>
              <w:sz w:val="24"/>
              <w:szCs w:val="24"/>
              <w14:ligatures w14:val="standardContextual"/>
            </w:rPr>
          </w:pPr>
          <w:hyperlink w:anchor="_Toc227827245" w:history="1">
            <w:r w:rsidRPr="00F82D6E">
              <w:rPr>
                <w:rStyle w:val="Hyperlink"/>
                <w:noProof/>
              </w:rPr>
              <w:t>2.8</w:t>
            </w:r>
            <w:r>
              <w:rPr>
                <w:rFonts w:eastAsiaTheme="minorEastAsia" w:cstheme="minorBidi"/>
                <w:b w:val="0"/>
                <w:noProof/>
                <w:kern w:val="2"/>
                <w:sz w:val="24"/>
                <w:szCs w:val="24"/>
                <w14:ligatures w14:val="standardContextual"/>
              </w:rPr>
              <w:tab/>
            </w:r>
            <w:r w:rsidRPr="00F82D6E">
              <w:rPr>
                <w:rStyle w:val="Hyperlink"/>
                <w:noProof/>
              </w:rPr>
              <w:t>Self-efficacy scale</w:t>
            </w:r>
            <w:r>
              <w:rPr>
                <w:noProof/>
                <w:webHidden/>
              </w:rPr>
              <w:tab/>
            </w:r>
            <w:r>
              <w:rPr>
                <w:noProof/>
                <w:webHidden/>
              </w:rPr>
              <w:fldChar w:fldCharType="begin"/>
            </w:r>
            <w:r>
              <w:rPr>
                <w:noProof/>
                <w:webHidden/>
              </w:rPr>
              <w:instrText xml:space="preserve"> PAGEREF _Toc227827245 \h </w:instrText>
            </w:r>
            <w:r>
              <w:rPr>
                <w:noProof/>
                <w:webHidden/>
              </w:rPr>
            </w:r>
            <w:r>
              <w:rPr>
                <w:noProof/>
                <w:webHidden/>
              </w:rPr>
              <w:fldChar w:fldCharType="separate"/>
            </w:r>
            <w:r>
              <w:rPr>
                <w:noProof/>
                <w:webHidden/>
              </w:rPr>
              <w:t>20</w:t>
            </w:r>
            <w:r>
              <w:rPr>
                <w:noProof/>
                <w:webHidden/>
              </w:rPr>
              <w:fldChar w:fldCharType="end"/>
            </w:r>
          </w:hyperlink>
        </w:p>
        <w:p w14:paraId="7E271D2D" w14:textId="148B28B9" w:rsidR="009548C7" w:rsidRDefault="009548C7">
          <w:pPr>
            <w:pStyle w:val="TOC2"/>
            <w:tabs>
              <w:tab w:val="left" w:pos="800"/>
              <w:tab w:val="right" w:leader="dot" w:pos="9962"/>
            </w:tabs>
            <w:rPr>
              <w:rFonts w:eastAsiaTheme="minorEastAsia" w:cstheme="minorBidi"/>
              <w:b w:val="0"/>
              <w:noProof/>
              <w:kern w:val="2"/>
              <w:sz w:val="24"/>
              <w:szCs w:val="24"/>
              <w14:ligatures w14:val="standardContextual"/>
            </w:rPr>
          </w:pPr>
          <w:hyperlink w:anchor="_Toc227827246" w:history="1">
            <w:r w:rsidRPr="00F82D6E">
              <w:rPr>
                <w:rStyle w:val="Hyperlink"/>
                <w:noProof/>
              </w:rPr>
              <w:t>2.9</w:t>
            </w:r>
            <w:r>
              <w:rPr>
                <w:rFonts w:eastAsiaTheme="minorEastAsia" w:cstheme="minorBidi"/>
                <w:b w:val="0"/>
                <w:noProof/>
                <w:kern w:val="2"/>
                <w:sz w:val="24"/>
                <w:szCs w:val="24"/>
                <w14:ligatures w14:val="standardContextual"/>
              </w:rPr>
              <w:tab/>
            </w:r>
            <w:r w:rsidRPr="00F82D6E">
              <w:rPr>
                <w:rStyle w:val="Hyperlink"/>
                <w:noProof/>
              </w:rPr>
              <w:t>General Self-efficacy scale</w:t>
            </w:r>
            <w:r>
              <w:rPr>
                <w:noProof/>
                <w:webHidden/>
              </w:rPr>
              <w:tab/>
            </w:r>
            <w:r>
              <w:rPr>
                <w:noProof/>
                <w:webHidden/>
              </w:rPr>
              <w:fldChar w:fldCharType="begin"/>
            </w:r>
            <w:r>
              <w:rPr>
                <w:noProof/>
                <w:webHidden/>
              </w:rPr>
              <w:instrText xml:space="preserve"> PAGEREF _Toc227827246 \h </w:instrText>
            </w:r>
            <w:r>
              <w:rPr>
                <w:noProof/>
                <w:webHidden/>
              </w:rPr>
            </w:r>
            <w:r>
              <w:rPr>
                <w:noProof/>
                <w:webHidden/>
              </w:rPr>
              <w:fldChar w:fldCharType="separate"/>
            </w:r>
            <w:r>
              <w:rPr>
                <w:noProof/>
                <w:webHidden/>
              </w:rPr>
              <w:t>20</w:t>
            </w:r>
            <w:r>
              <w:rPr>
                <w:noProof/>
                <w:webHidden/>
              </w:rPr>
              <w:fldChar w:fldCharType="end"/>
            </w:r>
          </w:hyperlink>
        </w:p>
        <w:p w14:paraId="3D973019" w14:textId="2D38BFCD" w:rsidR="009548C7" w:rsidRDefault="009548C7">
          <w:pPr>
            <w:pStyle w:val="TOC2"/>
            <w:tabs>
              <w:tab w:val="left" w:pos="1000"/>
              <w:tab w:val="right" w:leader="dot" w:pos="9962"/>
            </w:tabs>
            <w:rPr>
              <w:rFonts w:eastAsiaTheme="minorEastAsia" w:cstheme="minorBidi"/>
              <w:b w:val="0"/>
              <w:noProof/>
              <w:kern w:val="2"/>
              <w:sz w:val="24"/>
              <w:szCs w:val="24"/>
              <w14:ligatures w14:val="standardContextual"/>
            </w:rPr>
          </w:pPr>
          <w:hyperlink w:anchor="_Toc227827247" w:history="1">
            <w:r w:rsidRPr="00F82D6E">
              <w:rPr>
                <w:rStyle w:val="Hyperlink"/>
                <w:noProof/>
              </w:rPr>
              <w:t>2.10</w:t>
            </w:r>
            <w:r>
              <w:rPr>
                <w:rFonts w:eastAsiaTheme="minorEastAsia" w:cstheme="minorBidi"/>
                <w:b w:val="0"/>
                <w:noProof/>
                <w:kern w:val="2"/>
                <w:sz w:val="24"/>
                <w:szCs w:val="24"/>
                <w14:ligatures w14:val="standardContextual"/>
              </w:rPr>
              <w:tab/>
            </w:r>
            <w:r w:rsidRPr="00F82D6E">
              <w:rPr>
                <w:rStyle w:val="Hyperlink"/>
                <w:noProof/>
              </w:rPr>
              <w:t>Cognitive Failures Questionnaire</w:t>
            </w:r>
            <w:r>
              <w:rPr>
                <w:noProof/>
                <w:webHidden/>
              </w:rPr>
              <w:tab/>
            </w:r>
            <w:r>
              <w:rPr>
                <w:noProof/>
                <w:webHidden/>
              </w:rPr>
              <w:fldChar w:fldCharType="begin"/>
            </w:r>
            <w:r>
              <w:rPr>
                <w:noProof/>
                <w:webHidden/>
              </w:rPr>
              <w:instrText xml:space="preserve"> PAGEREF _Toc227827247 \h </w:instrText>
            </w:r>
            <w:r>
              <w:rPr>
                <w:noProof/>
                <w:webHidden/>
              </w:rPr>
            </w:r>
            <w:r>
              <w:rPr>
                <w:noProof/>
                <w:webHidden/>
              </w:rPr>
              <w:fldChar w:fldCharType="separate"/>
            </w:r>
            <w:r>
              <w:rPr>
                <w:noProof/>
                <w:webHidden/>
              </w:rPr>
              <w:t>21</w:t>
            </w:r>
            <w:r>
              <w:rPr>
                <w:noProof/>
                <w:webHidden/>
              </w:rPr>
              <w:fldChar w:fldCharType="end"/>
            </w:r>
          </w:hyperlink>
        </w:p>
        <w:p w14:paraId="6C1D065F" w14:textId="57A8A110" w:rsidR="009548C7" w:rsidRDefault="009548C7">
          <w:pPr>
            <w:pStyle w:val="TOC2"/>
            <w:tabs>
              <w:tab w:val="left" w:pos="1000"/>
              <w:tab w:val="right" w:leader="dot" w:pos="9962"/>
            </w:tabs>
            <w:rPr>
              <w:rFonts w:eastAsiaTheme="minorEastAsia" w:cstheme="minorBidi"/>
              <w:b w:val="0"/>
              <w:noProof/>
              <w:kern w:val="2"/>
              <w:sz w:val="24"/>
              <w:szCs w:val="24"/>
              <w14:ligatures w14:val="standardContextual"/>
            </w:rPr>
          </w:pPr>
          <w:hyperlink w:anchor="_Toc227827248" w:history="1">
            <w:r w:rsidRPr="00F82D6E">
              <w:rPr>
                <w:rStyle w:val="Hyperlink"/>
                <w:noProof/>
              </w:rPr>
              <w:t>2.11</w:t>
            </w:r>
            <w:r>
              <w:rPr>
                <w:rFonts w:eastAsiaTheme="minorEastAsia" w:cstheme="minorBidi"/>
                <w:b w:val="0"/>
                <w:noProof/>
                <w:kern w:val="2"/>
                <w:sz w:val="24"/>
                <w:szCs w:val="24"/>
                <w14:ligatures w14:val="standardContextual"/>
              </w:rPr>
              <w:tab/>
            </w:r>
            <w:r w:rsidRPr="00F82D6E">
              <w:rPr>
                <w:rStyle w:val="Hyperlink"/>
                <w:noProof/>
              </w:rPr>
              <w:t>Cognitive Reflection</w:t>
            </w:r>
            <w:r>
              <w:rPr>
                <w:noProof/>
                <w:webHidden/>
              </w:rPr>
              <w:tab/>
            </w:r>
            <w:r>
              <w:rPr>
                <w:noProof/>
                <w:webHidden/>
              </w:rPr>
              <w:fldChar w:fldCharType="begin"/>
            </w:r>
            <w:r>
              <w:rPr>
                <w:noProof/>
                <w:webHidden/>
              </w:rPr>
              <w:instrText xml:space="preserve"> PAGEREF _Toc227827248 \h </w:instrText>
            </w:r>
            <w:r>
              <w:rPr>
                <w:noProof/>
                <w:webHidden/>
              </w:rPr>
            </w:r>
            <w:r>
              <w:rPr>
                <w:noProof/>
                <w:webHidden/>
              </w:rPr>
              <w:fldChar w:fldCharType="separate"/>
            </w:r>
            <w:r>
              <w:rPr>
                <w:noProof/>
                <w:webHidden/>
              </w:rPr>
              <w:t>22</w:t>
            </w:r>
            <w:r>
              <w:rPr>
                <w:noProof/>
                <w:webHidden/>
              </w:rPr>
              <w:fldChar w:fldCharType="end"/>
            </w:r>
          </w:hyperlink>
        </w:p>
        <w:p w14:paraId="308A5BCE" w14:textId="26808AFE" w:rsidR="009548C7" w:rsidRDefault="009548C7">
          <w:pPr>
            <w:pStyle w:val="TOC2"/>
            <w:tabs>
              <w:tab w:val="left" w:pos="1000"/>
              <w:tab w:val="right" w:leader="dot" w:pos="9962"/>
            </w:tabs>
            <w:rPr>
              <w:rFonts w:eastAsiaTheme="minorEastAsia" w:cstheme="minorBidi"/>
              <w:b w:val="0"/>
              <w:noProof/>
              <w:kern w:val="2"/>
              <w:sz w:val="24"/>
              <w:szCs w:val="24"/>
              <w14:ligatures w14:val="standardContextual"/>
            </w:rPr>
          </w:pPr>
          <w:hyperlink w:anchor="_Toc227827249" w:history="1">
            <w:r w:rsidRPr="00F82D6E">
              <w:rPr>
                <w:rStyle w:val="Hyperlink"/>
                <w:noProof/>
              </w:rPr>
              <w:t>2.12</w:t>
            </w:r>
            <w:r>
              <w:rPr>
                <w:rFonts w:eastAsiaTheme="minorEastAsia" w:cstheme="minorBidi"/>
                <w:b w:val="0"/>
                <w:noProof/>
                <w:kern w:val="2"/>
                <w:sz w:val="24"/>
                <w:szCs w:val="24"/>
                <w14:ligatures w14:val="standardContextual"/>
              </w:rPr>
              <w:tab/>
            </w:r>
            <w:r w:rsidRPr="00F82D6E">
              <w:rPr>
                <w:rStyle w:val="Hyperlink"/>
                <w:noProof/>
              </w:rPr>
              <w:t>Emotional Intelligence</w:t>
            </w:r>
            <w:r>
              <w:rPr>
                <w:noProof/>
                <w:webHidden/>
              </w:rPr>
              <w:tab/>
            </w:r>
            <w:r>
              <w:rPr>
                <w:noProof/>
                <w:webHidden/>
              </w:rPr>
              <w:fldChar w:fldCharType="begin"/>
            </w:r>
            <w:r>
              <w:rPr>
                <w:noProof/>
                <w:webHidden/>
              </w:rPr>
              <w:instrText xml:space="preserve"> PAGEREF _Toc227827249 \h </w:instrText>
            </w:r>
            <w:r>
              <w:rPr>
                <w:noProof/>
                <w:webHidden/>
              </w:rPr>
            </w:r>
            <w:r>
              <w:rPr>
                <w:noProof/>
                <w:webHidden/>
              </w:rPr>
              <w:fldChar w:fldCharType="separate"/>
            </w:r>
            <w:r>
              <w:rPr>
                <w:noProof/>
                <w:webHidden/>
              </w:rPr>
              <w:t>22</w:t>
            </w:r>
            <w:r>
              <w:rPr>
                <w:noProof/>
                <w:webHidden/>
              </w:rPr>
              <w:fldChar w:fldCharType="end"/>
            </w:r>
          </w:hyperlink>
        </w:p>
        <w:p w14:paraId="46F0B9E3" w14:textId="21B8CA9B" w:rsidR="009548C7" w:rsidRDefault="009548C7">
          <w:pPr>
            <w:pStyle w:val="TOC2"/>
            <w:tabs>
              <w:tab w:val="left" w:pos="1000"/>
              <w:tab w:val="right" w:leader="dot" w:pos="9962"/>
            </w:tabs>
            <w:rPr>
              <w:rFonts w:eastAsiaTheme="minorEastAsia" w:cstheme="minorBidi"/>
              <w:b w:val="0"/>
              <w:noProof/>
              <w:kern w:val="2"/>
              <w:sz w:val="24"/>
              <w:szCs w:val="24"/>
              <w14:ligatures w14:val="standardContextual"/>
            </w:rPr>
          </w:pPr>
          <w:hyperlink w:anchor="_Toc227827250" w:history="1">
            <w:r w:rsidRPr="00F82D6E">
              <w:rPr>
                <w:rStyle w:val="Hyperlink"/>
                <w:noProof/>
              </w:rPr>
              <w:t>2.13</w:t>
            </w:r>
            <w:r>
              <w:rPr>
                <w:rFonts w:eastAsiaTheme="minorEastAsia" w:cstheme="minorBidi"/>
                <w:b w:val="0"/>
                <w:noProof/>
                <w:kern w:val="2"/>
                <w:sz w:val="24"/>
                <w:szCs w:val="24"/>
                <w14:ligatures w14:val="standardContextual"/>
              </w:rPr>
              <w:tab/>
            </w:r>
            <w:r w:rsidRPr="00F82D6E">
              <w:rPr>
                <w:rStyle w:val="Hyperlink"/>
                <w:noProof/>
              </w:rPr>
              <w:t>Narcissism Scale</w:t>
            </w:r>
            <w:r>
              <w:rPr>
                <w:noProof/>
                <w:webHidden/>
              </w:rPr>
              <w:tab/>
            </w:r>
            <w:r>
              <w:rPr>
                <w:noProof/>
                <w:webHidden/>
              </w:rPr>
              <w:fldChar w:fldCharType="begin"/>
            </w:r>
            <w:r>
              <w:rPr>
                <w:noProof/>
                <w:webHidden/>
              </w:rPr>
              <w:instrText xml:space="preserve"> PAGEREF _Toc227827250 \h </w:instrText>
            </w:r>
            <w:r>
              <w:rPr>
                <w:noProof/>
                <w:webHidden/>
              </w:rPr>
            </w:r>
            <w:r>
              <w:rPr>
                <w:noProof/>
                <w:webHidden/>
              </w:rPr>
              <w:fldChar w:fldCharType="separate"/>
            </w:r>
            <w:r>
              <w:rPr>
                <w:noProof/>
                <w:webHidden/>
              </w:rPr>
              <w:t>23</w:t>
            </w:r>
            <w:r>
              <w:rPr>
                <w:noProof/>
                <w:webHidden/>
              </w:rPr>
              <w:fldChar w:fldCharType="end"/>
            </w:r>
          </w:hyperlink>
        </w:p>
        <w:p w14:paraId="1C182151" w14:textId="6D4D7945" w:rsidR="009548C7" w:rsidRDefault="009548C7">
          <w:pPr>
            <w:pStyle w:val="TOC2"/>
            <w:tabs>
              <w:tab w:val="left" w:pos="1000"/>
              <w:tab w:val="right" w:leader="dot" w:pos="9962"/>
            </w:tabs>
            <w:rPr>
              <w:rFonts w:eastAsiaTheme="minorEastAsia" w:cstheme="minorBidi"/>
              <w:b w:val="0"/>
              <w:noProof/>
              <w:kern w:val="2"/>
              <w:sz w:val="24"/>
              <w:szCs w:val="24"/>
              <w14:ligatures w14:val="standardContextual"/>
            </w:rPr>
          </w:pPr>
          <w:hyperlink w:anchor="_Toc227827251" w:history="1">
            <w:r w:rsidRPr="00F82D6E">
              <w:rPr>
                <w:rStyle w:val="Hyperlink"/>
                <w:noProof/>
              </w:rPr>
              <w:t>2.14</w:t>
            </w:r>
            <w:r>
              <w:rPr>
                <w:rFonts w:eastAsiaTheme="minorEastAsia" w:cstheme="minorBidi"/>
                <w:b w:val="0"/>
                <w:noProof/>
                <w:kern w:val="2"/>
                <w:sz w:val="24"/>
                <w:szCs w:val="24"/>
                <w14:ligatures w14:val="standardContextual"/>
              </w:rPr>
              <w:tab/>
            </w:r>
            <w:r w:rsidRPr="00F82D6E">
              <w:rPr>
                <w:rStyle w:val="Hyperlink"/>
                <w:noProof/>
              </w:rPr>
              <w:t>-The Situational Test of Emotional Understanding</w:t>
            </w:r>
            <w:r>
              <w:rPr>
                <w:noProof/>
                <w:webHidden/>
              </w:rPr>
              <w:tab/>
            </w:r>
            <w:r>
              <w:rPr>
                <w:noProof/>
                <w:webHidden/>
              </w:rPr>
              <w:fldChar w:fldCharType="begin"/>
            </w:r>
            <w:r>
              <w:rPr>
                <w:noProof/>
                <w:webHidden/>
              </w:rPr>
              <w:instrText xml:space="preserve"> PAGEREF _Toc227827251 \h </w:instrText>
            </w:r>
            <w:r>
              <w:rPr>
                <w:noProof/>
                <w:webHidden/>
              </w:rPr>
            </w:r>
            <w:r>
              <w:rPr>
                <w:noProof/>
                <w:webHidden/>
              </w:rPr>
              <w:fldChar w:fldCharType="separate"/>
            </w:r>
            <w:r>
              <w:rPr>
                <w:noProof/>
                <w:webHidden/>
              </w:rPr>
              <w:t>25</w:t>
            </w:r>
            <w:r>
              <w:rPr>
                <w:noProof/>
                <w:webHidden/>
              </w:rPr>
              <w:fldChar w:fldCharType="end"/>
            </w:r>
          </w:hyperlink>
        </w:p>
        <w:p w14:paraId="64C2F0D2" w14:textId="333A951C" w:rsidR="009548C7" w:rsidRDefault="009548C7">
          <w:pPr>
            <w:pStyle w:val="TOC2"/>
            <w:tabs>
              <w:tab w:val="left" w:pos="1000"/>
              <w:tab w:val="right" w:leader="dot" w:pos="9962"/>
            </w:tabs>
            <w:rPr>
              <w:rFonts w:eastAsiaTheme="minorEastAsia" w:cstheme="minorBidi"/>
              <w:b w:val="0"/>
              <w:noProof/>
              <w:kern w:val="2"/>
              <w:sz w:val="24"/>
              <w:szCs w:val="24"/>
              <w14:ligatures w14:val="standardContextual"/>
            </w:rPr>
          </w:pPr>
          <w:hyperlink w:anchor="_Toc227827252" w:history="1">
            <w:r w:rsidRPr="00F82D6E">
              <w:rPr>
                <w:rStyle w:val="Hyperlink"/>
                <w:rFonts w:cstheme="minorHAnsi"/>
                <w:noProof/>
              </w:rPr>
              <w:t>2.15</w:t>
            </w:r>
            <w:r>
              <w:rPr>
                <w:rFonts w:eastAsiaTheme="minorEastAsia" w:cstheme="minorBidi"/>
                <w:b w:val="0"/>
                <w:noProof/>
                <w:kern w:val="2"/>
                <w:sz w:val="24"/>
                <w:szCs w:val="24"/>
                <w14:ligatures w14:val="standardContextual"/>
              </w:rPr>
              <w:tab/>
            </w:r>
            <w:r w:rsidRPr="00F82D6E">
              <w:rPr>
                <w:rStyle w:val="Hyperlink"/>
                <w:rFonts w:cstheme="minorHAnsi"/>
                <w:noProof/>
              </w:rPr>
              <w:t>Situational Test of Emotion Management-Brief (STEM-B)</w:t>
            </w:r>
            <w:r>
              <w:rPr>
                <w:noProof/>
                <w:webHidden/>
              </w:rPr>
              <w:tab/>
            </w:r>
            <w:r>
              <w:rPr>
                <w:noProof/>
                <w:webHidden/>
              </w:rPr>
              <w:fldChar w:fldCharType="begin"/>
            </w:r>
            <w:r>
              <w:rPr>
                <w:noProof/>
                <w:webHidden/>
              </w:rPr>
              <w:instrText xml:space="preserve"> PAGEREF _Toc227827252 \h </w:instrText>
            </w:r>
            <w:r>
              <w:rPr>
                <w:noProof/>
                <w:webHidden/>
              </w:rPr>
            </w:r>
            <w:r>
              <w:rPr>
                <w:noProof/>
                <w:webHidden/>
              </w:rPr>
              <w:fldChar w:fldCharType="separate"/>
            </w:r>
            <w:r>
              <w:rPr>
                <w:noProof/>
                <w:webHidden/>
              </w:rPr>
              <w:t>27</w:t>
            </w:r>
            <w:r>
              <w:rPr>
                <w:noProof/>
                <w:webHidden/>
              </w:rPr>
              <w:fldChar w:fldCharType="end"/>
            </w:r>
          </w:hyperlink>
        </w:p>
        <w:p w14:paraId="259DA4AC" w14:textId="1A54914B" w:rsidR="009548C7" w:rsidRDefault="009548C7">
          <w:pPr>
            <w:pStyle w:val="TOC2"/>
            <w:tabs>
              <w:tab w:val="left" w:pos="1000"/>
              <w:tab w:val="right" w:leader="dot" w:pos="9962"/>
            </w:tabs>
            <w:rPr>
              <w:rFonts w:eastAsiaTheme="minorEastAsia" w:cstheme="minorBidi"/>
              <w:b w:val="0"/>
              <w:noProof/>
              <w:kern w:val="2"/>
              <w:sz w:val="24"/>
              <w:szCs w:val="24"/>
              <w14:ligatures w14:val="standardContextual"/>
            </w:rPr>
          </w:pPr>
          <w:hyperlink w:anchor="_Toc227827253" w:history="1">
            <w:r w:rsidRPr="00F82D6E">
              <w:rPr>
                <w:rStyle w:val="Hyperlink"/>
                <w:noProof/>
              </w:rPr>
              <w:t>2.16</w:t>
            </w:r>
            <w:r>
              <w:rPr>
                <w:rFonts w:eastAsiaTheme="minorEastAsia" w:cstheme="minorBidi"/>
                <w:b w:val="0"/>
                <w:noProof/>
                <w:kern w:val="2"/>
                <w:sz w:val="24"/>
                <w:szCs w:val="24"/>
                <w14:ligatures w14:val="standardContextual"/>
              </w:rPr>
              <w:tab/>
            </w:r>
            <w:r w:rsidRPr="00F82D6E">
              <w:rPr>
                <w:rStyle w:val="Hyperlink"/>
                <w:noProof/>
              </w:rPr>
              <w:t>Japanese and Caucasian Brief Affect Recognition Test</w:t>
            </w:r>
            <w:r>
              <w:rPr>
                <w:noProof/>
                <w:webHidden/>
              </w:rPr>
              <w:tab/>
            </w:r>
            <w:r>
              <w:rPr>
                <w:noProof/>
                <w:webHidden/>
              </w:rPr>
              <w:fldChar w:fldCharType="begin"/>
            </w:r>
            <w:r>
              <w:rPr>
                <w:noProof/>
                <w:webHidden/>
              </w:rPr>
              <w:instrText xml:space="preserve"> PAGEREF _Toc227827253 \h </w:instrText>
            </w:r>
            <w:r>
              <w:rPr>
                <w:noProof/>
                <w:webHidden/>
              </w:rPr>
            </w:r>
            <w:r>
              <w:rPr>
                <w:noProof/>
                <w:webHidden/>
              </w:rPr>
              <w:fldChar w:fldCharType="separate"/>
            </w:r>
            <w:r>
              <w:rPr>
                <w:noProof/>
                <w:webHidden/>
              </w:rPr>
              <w:t>31</w:t>
            </w:r>
            <w:r>
              <w:rPr>
                <w:noProof/>
                <w:webHidden/>
              </w:rPr>
              <w:fldChar w:fldCharType="end"/>
            </w:r>
          </w:hyperlink>
        </w:p>
        <w:p w14:paraId="2BC3220B" w14:textId="4C21260A" w:rsidR="009548C7" w:rsidRDefault="009548C7">
          <w:pPr>
            <w:pStyle w:val="TOC2"/>
            <w:tabs>
              <w:tab w:val="left" w:pos="1000"/>
              <w:tab w:val="right" w:leader="dot" w:pos="9962"/>
            </w:tabs>
            <w:rPr>
              <w:rFonts w:eastAsiaTheme="minorEastAsia" w:cstheme="minorBidi"/>
              <w:b w:val="0"/>
              <w:noProof/>
              <w:kern w:val="2"/>
              <w:sz w:val="24"/>
              <w:szCs w:val="24"/>
              <w14:ligatures w14:val="standardContextual"/>
            </w:rPr>
          </w:pPr>
          <w:hyperlink w:anchor="_Toc227827254" w:history="1">
            <w:r w:rsidRPr="00F82D6E">
              <w:rPr>
                <w:rStyle w:val="Hyperlink"/>
                <w:noProof/>
              </w:rPr>
              <w:t>2.17</w:t>
            </w:r>
            <w:r>
              <w:rPr>
                <w:rFonts w:eastAsiaTheme="minorEastAsia" w:cstheme="minorBidi"/>
                <w:b w:val="0"/>
                <w:noProof/>
                <w:kern w:val="2"/>
                <w:sz w:val="24"/>
                <w:szCs w:val="24"/>
                <w14:ligatures w14:val="standardContextual"/>
              </w:rPr>
              <w:tab/>
            </w:r>
            <w:r w:rsidRPr="00F82D6E">
              <w:rPr>
                <w:rStyle w:val="Hyperlink"/>
                <w:noProof/>
              </w:rPr>
              <w:t>Trait Emotional Intelligence Questionnaire</w:t>
            </w:r>
            <w:r>
              <w:rPr>
                <w:noProof/>
                <w:webHidden/>
              </w:rPr>
              <w:tab/>
            </w:r>
            <w:r>
              <w:rPr>
                <w:noProof/>
                <w:webHidden/>
              </w:rPr>
              <w:fldChar w:fldCharType="begin"/>
            </w:r>
            <w:r>
              <w:rPr>
                <w:noProof/>
                <w:webHidden/>
              </w:rPr>
              <w:instrText xml:space="preserve"> PAGEREF _Toc227827254 \h </w:instrText>
            </w:r>
            <w:r>
              <w:rPr>
                <w:noProof/>
                <w:webHidden/>
              </w:rPr>
            </w:r>
            <w:r>
              <w:rPr>
                <w:noProof/>
                <w:webHidden/>
              </w:rPr>
              <w:fldChar w:fldCharType="separate"/>
            </w:r>
            <w:r>
              <w:rPr>
                <w:noProof/>
                <w:webHidden/>
              </w:rPr>
              <w:t>32</w:t>
            </w:r>
            <w:r>
              <w:rPr>
                <w:noProof/>
                <w:webHidden/>
              </w:rPr>
              <w:fldChar w:fldCharType="end"/>
            </w:r>
          </w:hyperlink>
        </w:p>
        <w:p w14:paraId="77FDC560" w14:textId="2C775DE9" w:rsidR="009548C7" w:rsidRDefault="009548C7">
          <w:pPr>
            <w:pStyle w:val="TOC2"/>
            <w:tabs>
              <w:tab w:val="left" w:pos="1000"/>
              <w:tab w:val="right" w:leader="dot" w:pos="9962"/>
            </w:tabs>
            <w:rPr>
              <w:rFonts w:eastAsiaTheme="minorEastAsia" w:cstheme="minorBidi"/>
              <w:b w:val="0"/>
              <w:noProof/>
              <w:kern w:val="2"/>
              <w:sz w:val="24"/>
              <w:szCs w:val="24"/>
              <w14:ligatures w14:val="standardContextual"/>
            </w:rPr>
          </w:pPr>
          <w:hyperlink w:anchor="_Toc227827255" w:history="1">
            <w:r w:rsidRPr="00F82D6E">
              <w:rPr>
                <w:rStyle w:val="Hyperlink"/>
                <w:noProof/>
              </w:rPr>
              <w:t>2.18</w:t>
            </w:r>
            <w:r>
              <w:rPr>
                <w:rFonts w:eastAsiaTheme="minorEastAsia" w:cstheme="minorBidi"/>
                <w:b w:val="0"/>
                <w:noProof/>
                <w:kern w:val="2"/>
                <w:sz w:val="24"/>
                <w:szCs w:val="24"/>
                <w14:ligatures w14:val="standardContextual"/>
              </w:rPr>
              <w:tab/>
            </w:r>
            <w:r w:rsidRPr="00F82D6E">
              <w:rPr>
                <w:rStyle w:val="Hyperlink"/>
                <w:noProof/>
              </w:rPr>
              <w:t>Wong-Law Emotional Intelligence Scale</w:t>
            </w:r>
            <w:r>
              <w:rPr>
                <w:noProof/>
                <w:webHidden/>
              </w:rPr>
              <w:tab/>
            </w:r>
            <w:r>
              <w:rPr>
                <w:noProof/>
                <w:webHidden/>
              </w:rPr>
              <w:fldChar w:fldCharType="begin"/>
            </w:r>
            <w:r>
              <w:rPr>
                <w:noProof/>
                <w:webHidden/>
              </w:rPr>
              <w:instrText xml:space="preserve"> PAGEREF _Toc227827255 \h </w:instrText>
            </w:r>
            <w:r>
              <w:rPr>
                <w:noProof/>
                <w:webHidden/>
              </w:rPr>
            </w:r>
            <w:r>
              <w:rPr>
                <w:noProof/>
                <w:webHidden/>
              </w:rPr>
              <w:fldChar w:fldCharType="separate"/>
            </w:r>
            <w:r>
              <w:rPr>
                <w:noProof/>
                <w:webHidden/>
              </w:rPr>
              <w:t>33</w:t>
            </w:r>
            <w:r>
              <w:rPr>
                <w:noProof/>
                <w:webHidden/>
              </w:rPr>
              <w:fldChar w:fldCharType="end"/>
            </w:r>
          </w:hyperlink>
        </w:p>
        <w:p w14:paraId="5D89FBB8" w14:textId="7DDBCC43" w:rsidR="009548C7" w:rsidRDefault="009548C7">
          <w:pPr>
            <w:pStyle w:val="TOC2"/>
            <w:tabs>
              <w:tab w:val="left" w:pos="1000"/>
              <w:tab w:val="right" w:leader="dot" w:pos="9962"/>
            </w:tabs>
            <w:rPr>
              <w:rFonts w:eastAsiaTheme="minorEastAsia" w:cstheme="minorBidi"/>
              <w:b w:val="0"/>
              <w:noProof/>
              <w:kern w:val="2"/>
              <w:sz w:val="24"/>
              <w:szCs w:val="24"/>
              <w14:ligatures w14:val="standardContextual"/>
            </w:rPr>
          </w:pPr>
          <w:hyperlink w:anchor="_Toc227827256" w:history="1">
            <w:r w:rsidRPr="00F82D6E">
              <w:rPr>
                <w:rStyle w:val="Hyperlink"/>
                <w:noProof/>
                <w:lang w:eastAsia="en-AU"/>
              </w:rPr>
              <w:t>2.19</w:t>
            </w:r>
            <w:r>
              <w:rPr>
                <w:rFonts w:eastAsiaTheme="minorEastAsia" w:cstheme="minorBidi"/>
                <w:b w:val="0"/>
                <w:noProof/>
                <w:kern w:val="2"/>
                <w:sz w:val="24"/>
                <w:szCs w:val="24"/>
                <w14:ligatures w14:val="standardContextual"/>
              </w:rPr>
              <w:tab/>
            </w:r>
            <w:r w:rsidRPr="00F82D6E">
              <w:rPr>
                <w:rStyle w:val="Hyperlink"/>
                <w:noProof/>
                <w:lang w:eastAsia="en-AU"/>
              </w:rPr>
              <w:t>Psychological Wellbeing</w:t>
            </w:r>
            <w:r>
              <w:rPr>
                <w:noProof/>
                <w:webHidden/>
              </w:rPr>
              <w:tab/>
            </w:r>
            <w:r>
              <w:rPr>
                <w:noProof/>
                <w:webHidden/>
              </w:rPr>
              <w:fldChar w:fldCharType="begin"/>
            </w:r>
            <w:r>
              <w:rPr>
                <w:noProof/>
                <w:webHidden/>
              </w:rPr>
              <w:instrText xml:space="preserve"> PAGEREF _Toc227827256 \h </w:instrText>
            </w:r>
            <w:r>
              <w:rPr>
                <w:noProof/>
                <w:webHidden/>
              </w:rPr>
            </w:r>
            <w:r>
              <w:rPr>
                <w:noProof/>
                <w:webHidden/>
              </w:rPr>
              <w:fldChar w:fldCharType="separate"/>
            </w:r>
            <w:r>
              <w:rPr>
                <w:noProof/>
                <w:webHidden/>
              </w:rPr>
              <w:t>33</w:t>
            </w:r>
            <w:r>
              <w:rPr>
                <w:noProof/>
                <w:webHidden/>
              </w:rPr>
              <w:fldChar w:fldCharType="end"/>
            </w:r>
          </w:hyperlink>
        </w:p>
        <w:p w14:paraId="118AA7D3" w14:textId="25C75B4D" w:rsidR="009548C7" w:rsidRDefault="009548C7">
          <w:pPr>
            <w:pStyle w:val="TOC2"/>
            <w:tabs>
              <w:tab w:val="left" w:pos="1000"/>
              <w:tab w:val="right" w:leader="dot" w:pos="9962"/>
            </w:tabs>
            <w:rPr>
              <w:rFonts w:eastAsiaTheme="minorEastAsia" w:cstheme="minorBidi"/>
              <w:b w:val="0"/>
              <w:noProof/>
              <w:kern w:val="2"/>
              <w:sz w:val="24"/>
              <w:szCs w:val="24"/>
              <w14:ligatures w14:val="standardContextual"/>
            </w:rPr>
          </w:pPr>
          <w:hyperlink w:anchor="_Toc227827257" w:history="1">
            <w:r w:rsidRPr="00F82D6E">
              <w:rPr>
                <w:rStyle w:val="Hyperlink"/>
                <w:noProof/>
              </w:rPr>
              <w:t>2.20</w:t>
            </w:r>
            <w:r>
              <w:rPr>
                <w:rFonts w:eastAsiaTheme="minorEastAsia" w:cstheme="minorBidi"/>
                <w:b w:val="0"/>
                <w:noProof/>
                <w:kern w:val="2"/>
                <w:sz w:val="24"/>
                <w:szCs w:val="24"/>
                <w14:ligatures w14:val="standardContextual"/>
              </w:rPr>
              <w:tab/>
            </w:r>
            <w:r w:rsidRPr="00F82D6E">
              <w:rPr>
                <w:rStyle w:val="Hyperlink"/>
                <w:noProof/>
              </w:rPr>
              <w:t>Positive and Negative Affect (Self-report)</w:t>
            </w:r>
            <w:r>
              <w:rPr>
                <w:noProof/>
                <w:webHidden/>
              </w:rPr>
              <w:tab/>
            </w:r>
            <w:r>
              <w:rPr>
                <w:noProof/>
                <w:webHidden/>
              </w:rPr>
              <w:fldChar w:fldCharType="begin"/>
            </w:r>
            <w:r>
              <w:rPr>
                <w:noProof/>
                <w:webHidden/>
              </w:rPr>
              <w:instrText xml:space="preserve"> PAGEREF _Toc227827257 \h </w:instrText>
            </w:r>
            <w:r>
              <w:rPr>
                <w:noProof/>
                <w:webHidden/>
              </w:rPr>
            </w:r>
            <w:r>
              <w:rPr>
                <w:noProof/>
                <w:webHidden/>
              </w:rPr>
              <w:fldChar w:fldCharType="separate"/>
            </w:r>
            <w:r>
              <w:rPr>
                <w:noProof/>
                <w:webHidden/>
              </w:rPr>
              <w:t>35</w:t>
            </w:r>
            <w:r>
              <w:rPr>
                <w:noProof/>
                <w:webHidden/>
              </w:rPr>
              <w:fldChar w:fldCharType="end"/>
            </w:r>
          </w:hyperlink>
        </w:p>
        <w:p w14:paraId="0F55054C" w14:textId="4C3640D7" w:rsidR="009548C7" w:rsidRDefault="009548C7">
          <w:pPr>
            <w:pStyle w:val="TOC2"/>
            <w:tabs>
              <w:tab w:val="left" w:pos="1000"/>
              <w:tab w:val="right" w:leader="dot" w:pos="9962"/>
            </w:tabs>
            <w:rPr>
              <w:rFonts w:eastAsiaTheme="minorEastAsia" w:cstheme="minorBidi"/>
              <w:b w:val="0"/>
              <w:noProof/>
              <w:kern w:val="2"/>
              <w:sz w:val="24"/>
              <w:szCs w:val="24"/>
              <w14:ligatures w14:val="standardContextual"/>
            </w:rPr>
          </w:pPr>
          <w:hyperlink w:anchor="_Toc227827258" w:history="1">
            <w:r w:rsidRPr="00F82D6E">
              <w:rPr>
                <w:rStyle w:val="Hyperlink"/>
                <w:noProof/>
              </w:rPr>
              <w:t>2.21</w:t>
            </w:r>
            <w:r>
              <w:rPr>
                <w:rFonts w:eastAsiaTheme="minorEastAsia" w:cstheme="minorBidi"/>
                <w:b w:val="0"/>
                <w:noProof/>
                <w:kern w:val="2"/>
                <w:sz w:val="24"/>
                <w:szCs w:val="24"/>
                <w14:ligatures w14:val="standardContextual"/>
              </w:rPr>
              <w:tab/>
            </w:r>
            <w:r w:rsidRPr="00F82D6E">
              <w:rPr>
                <w:rStyle w:val="Hyperlink"/>
                <w:noProof/>
              </w:rPr>
              <w:t>Social Media Questionnaire</w:t>
            </w:r>
            <w:r>
              <w:rPr>
                <w:noProof/>
                <w:webHidden/>
              </w:rPr>
              <w:tab/>
            </w:r>
            <w:r>
              <w:rPr>
                <w:noProof/>
                <w:webHidden/>
              </w:rPr>
              <w:fldChar w:fldCharType="begin"/>
            </w:r>
            <w:r>
              <w:rPr>
                <w:noProof/>
                <w:webHidden/>
              </w:rPr>
              <w:instrText xml:space="preserve"> PAGEREF _Toc227827258 \h </w:instrText>
            </w:r>
            <w:r>
              <w:rPr>
                <w:noProof/>
                <w:webHidden/>
              </w:rPr>
            </w:r>
            <w:r>
              <w:rPr>
                <w:noProof/>
                <w:webHidden/>
              </w:rPr>
              <w:fldChar w:fldCharType="separate"/>
            </w:r>
            <w:r>
              <w:rPr>
                <w:noProof/>
                <w:webHidden/>
              </w:rPr>
              <w:t>35</w:t>
            </w:r>
            <w:r>
              <w:rPr>
                <w:noProof/>
                <w:webHidden/>
              </w:rPr>
              <w:fldChar w:fldCharType="end"/>
            </w:r>
          </w:hyperlink>
        </w:p>
        <w:p w14:paraId="4BB8FE90" w14:textId="5069F184" w:rsidR="009548C7" w:rsidRDefault="009548C7">
          <w:pPr>
            <w:pStyle w:val="TOC2"/>
            <w:tabs>
              <w:tab w:val="left" w:pos="1000"/>
              <w:tab w:val="right" w:leader="dot" w:pos="9962"/>
            </w:tabs>
            <w:rPr>
              <w:rFonts w:eastAsiaTheme="minorEastAsia" w:cstheme="minorBidi"/>
              <w:b w:val="0"/>
              <w:noProof/>
              <w:kern w:val="2"/>
              <w:sz w:val="24"/>
              <w:szCs w:val="24"/>
              <w14:ligatures w14:val="standardContextual"/>
            </w:rPr>
          </w:pPr>
          <w:hyperlink w:anchor="_Toc227827259" w:history="1">
            <w:r w:rsidRPr="00F82D6E">
              <w:rPr>
                <w:rStyle w:val="Hyperlink"/>
                <w:noProof/>
              </w:rPr>
              <w:t>2.22</w:t>
            </w:r>
            <w:r>
              <w:rPr>
                <w:rFonts w:eastAsiaTheme="minorEastAsia" w:cstheme="minorBidi"/>
                <w:b w:val="0"/>
                <w:noProof/>
                <w:kern w:val="2"/>
                <w:sz w:val="24"/>
                <w:szCs w:val="24"/>
                <w14:ligatures w14:val="standardContextual"/>
              </w:rPr>
              <w:tab/>
            </w:r>
            <w:r w:rsidRPr="00F82D6E">
              <w:rPr>
                <w:rStyle w:val="Hyperlink"/>
                <w:noProof/>
              </w:rPr>
              <w:t>Mobile phone questionnaire</w:t>
            </w:r>
            <w:r>
              <w:rPr>
                <w:noProof/>
                <w:webHidden/>
              </w:rPr>
              <w:tab/>
            </w:r>
            <w:r>
              <w:rPr>
                <w:noProof/>
                <w:webHidden/>
              </w:rPr>
              <w:fldChar w:fldCharType="begin"/>
            </w:r>
            <w:r>
              <w:rPr>
                <w:noProof/>
                <w:webHidden/>
              </w:rPr>
              <w:instrText xml:space="preserve"> PAGEREF _Toc227827259 \h </w:instrText>
            </w:r>
            <w:r>
              <w:rPr>
                <w:noProof/>
                <w:webHidden/>
              </w:rPr>
            </w:r>
            <w:r>
              <w:rPr>
                <w:noProof/>
                <w:webHidden/>
              </w:rPr>
              <w:fldChar w:fldCharType="separate"/>
            </w:r>
            <w:r>
              <w:rPr>
                <w:noProof/>
                <w:webHidden/>
              </w:rPr>
              <w:t>35</w:t>
            </w:r>
            <w:r>
              <w:rPr>
                <w:noProof/>
                <w:webHidden/>
              </w:rPr>
              <w:fldChar w:fldCharType="end"/>
            </w:r>
          </w:hyperlink>
        </w:p>
        <w:p w14:paraId="130ABEDF" w14:textId="75ED4017" w:rsidR="009548C7" w:rsidRDefault="009548C7">
          <w:pPr>
            <w:pStyle w:val="TOC2"/>
            <w:tabs>
              <w:tab w:val="left" w:pos="1000"/>
              <w:tab w:val="right" w:leader="dot" w:pos="9962"/>
            </w:tabs>
            <w:rPr>
              <w:rFonts w:eastAsiaTheme="minorEastAsia" w:cstheme="minorBidi"/>
              <w:b w:val="0"/>
              <w:noProof/>
              <w:kern w:val="2"/>
              <w:sz w:val="24"/>
              <w:szCs w:val="24"/>
              <w14:ligatures w14:val="standardContextual"/>
            </w:rPr>
          </w:pPr>
          <w:hyperlink w:anchor="_Toc227827260" w:history="1">
            <w:r w:rsidRPr="00F82D6E">
              <w:rPr>
                <w:rStyle w:val="Hyperlink"/>
                <w:noProof/>
              </w:rPr>
              <w:t>2.23</w:t>
            </w:r>
            <w:r>
              <w:rPr>
                <w:rFonts w:eastAsiaTheme="minorEastAsia" w:cstheme="minorBidi"/>
                <w:b w:val="0"/>
                <w:noProof/>
                <w:kern w:val="2"/>
                <w:sz w:val="24"/>
                <w:szCs w:val="24"/>
                <w14:ligatures w14:val="standardContextual"/>
              </w:rPr>
              <w:tab/>
            </w:r>
            <w:r w:rsidRPr="00F82D6E">
              <w:rPr>
                <w:rStyle w:val="Hyperlink"/>
                <w:noProof/>
              </w:rPr>
              <w:t>SOCIAL NETWORK SCALE</w:t>
            </w:r>
            <w:r>
              <w:rPr>
                <w:noProof/>
                <w:webHidden/>
              </w:rPr>
              <w:tab/>
            </w:r>
            <w:r>
              <w:rPr>
                <w:noProof/>
                <w:webHidden/>
              </w:rPr>
              <w:fldChar w:fldCharType="begin"/>
            </w:r>
            <w:r>
              <w:rPr>
                <w:noProof/>
                <w:webHidden/>
              </w:rPr>
              <w:instrText xml:space="preserve"> PAGEREF _Toc227827260 \h </w:instrText>
            </w:r>
            <w:r>
              <w:rPr>
                <w:noProof/>
                <w:webHidden/>
              </w:rPr>
            </w:r>
            <w:r>
              <w:rPr>
                <w:noProof/>
                <w:webHidden/>
              </w:rPr>
              <w:fldChar w:fldCharType="separate"/>
            </w:r>
            <w:r>
              <w:rPr>
                <w:noProof/>
                <w:webHidden/>
              </w:rPr>
              <w:t>35</w:t>
            </w:r>
            <w:r>
              <w:rPr>
                <w:noProof/>
                <w:webHidden/>
              </w:rPr>
              <w:fldChar w:fldCharType="end"/>
            </w:r>
          </w:hyperlink>
        </w:p>
        <w:p w14:paraId="1E491B59" w14:textId="5DC609C4" w:rsidR="009548C7" w:rsidRDefault="009548C7">
          <w:pPr>
            <w:pStyle w:val="TOC2"/>
            <w:tabs>
              <w:tab w:val="left" w:pos="1000"/>
              <w:tab w:val="right" w:leader="dot" w:pos="9962"/>
            </w:tabs>
            <w:rPr>
              <w:rFonts w:eastAsiaTheme="minorEastAsia" w:cstheme="minorBidi"/>
              <w:b w:val="0"/>
              <w:noProof/>
              <w:kern w:val="2"/>
              <w:sz w:val="24"/>
              <w:szCs w:val="24"/>
              <w14:ligatures w14:val="standardContextual"/>
            </w:rPr>
          </w:pPr>
          <w:hyperlink w:anchor="_Toc227827261" w:history="1">
            <w:r w:rsidRPr="00F82D6E">
              <w:rPr>
                <w:rStyle w:val="Hyperlink"/>
                <w:noProof/>
              </w:rPr>
              <w:t>2.24</w:t>
            </w:r>
            <w:r>
              <w:rPr>
                <w:rFonts w:eastAsiaTheme="minorEastAsia" w:cstheme="minorBidi"/>
                <w:b w:val="0"/>
                <w:noProof/>
                <w:kern w:val="2"/>
                <w:sz w:val="24"/>
                <w:szCs w:val="24"/>
                <w14:ligatures w14:val="standardContextual"/>
              </w:rPr>
              <w:tab/>
            </w:r>
            <w:r w:rsidRPr="00F82D6E">
              <w:rPr>
                <w:rStyle w:val="Hyperlink"/>
                <w:noProof/>
              </w:rPr>
              <w:t>Sociability Scale</w:t>
            </w:r>
            <w:r>
              <w:rPr>
                <w:noProof/>
                <w:webHidden/>
              </w:rPr>
              <w:tab/>
            </w:r>
            <w:r>
              <w:rPr>
                <w:noProof/>
                <w:webHidden/>
              </w:rPr>
              <w:fldChar w:fldCharType="begin"/>
            </w:r>
            <w:r>
              <w:rPr>
                <w:noProof/>
                <w:webHidden/>
              </w:rPr>
              <w:instrText xml:space="preserve"> PAGEREF _Toc227827261 \h </w:instrText>
            </w:r>
            <w:r>
              <w:rPr>
                <w:noProof/>
                <w:webHidden/>
              </w:rPr>
            </w:r>
            <w:r>
              <w:rPr>
                <w:noProof/>
                <w:webHidden/>
              </w:rPr>
              <w:fldChar w:fldCharType="separate"/>
            </w:r>
            <w:r>
              <w:rPr>
                <w:noProof/>
                <w:webHidden/>
              </w:rPr>
              <w:t>36</w:t>
            </w:r>
            <w:r>
              <w:rPr>
                <w:noProof/>
                <w:webHidden/>
              </w:rPr>
              <w:fldChar w:fldCharType="end"/>
            </w:r>
          </w:hyperlink>
        </w:p>
        <w:p w14:paraId="75AAF0DB" w14:textId="4EA627FF" w:rsidR="009548C7" w:rsidRDefault="009548C7">
          <w:pPr>
            <w:pStyle w:val="TOC2"/>
            <w:tabs>
              <w:tab w:val="right" w:leader="dot" w:pos="9962"/>
            </w:tabs>
            <w:rPr>
              <w:rFonts w:eastAsiaTheme="minorEastAsia" w:cstheme="minorBidi"/>
              <w:b w:val="0"/>
              <w:noProof/>
              <w:kern w:val="2"/>
              <w:sz w:val="24"/>
              <w:szCs w:val="24"/>
              <w14:ligatures w14:val="standardContextual"/>
            </w:rPr>
          </w:pPr>
          <w:hyperlink w:anchor="_Toc227827262" w:history="1">
            <w:r w:rsidRPr="00F82D6E">
              <w:rPr>
                <w:rStyle w:val="Hyperlink"/>
                <w:noProof/>
              </w:rPr>
              <w:t>2.25</w:t>
            </w:r>
            <w:r>
              <w:rPr>
                <w:noProof/>
                <w:webHidden/>
              </w:rPr>
              <w:tab/>
            </w:r>
            <w:r>
              <w:rPr>
                <w:noProof/>
                <w:webHidden/>
              </w:rPr>
              <w:fldChar w:fldCharType="begin"/>
            </w:r>
            <w:r>
              <w:rPr>
                <w:noProof/>
                <w:webHidden/>
              </w:rPr>
              <w:instrText xml:space="preserve"> PAGEREF _Toc227827262 \h </w:instrText>
            </w:r>
            <w:r>
              <w:rPr>
                <w:noProof/>
                <w:webHidden/>
              </w:rPr>
            </w:r>
            <w:r>
              <w:rPr>
                <w:noProof/>
                <w:webHidden/>
              </w:rPr>
              <w:fldChar w:fldCharType="separate"/>
            </w:r>
            <w:r>
              <w:rPr>
                <w:noProof/>
                <w:webHidden/>
              </w:rPr>
              <w:t>37</w:t>
            </w:r>
            <w:r>
              <w:rPr>
                <w:noProof/>
                <w:webHidden/>
              </w:rPr>
              <w:fldChar w:fldCharType="end"/>
            </w:r>
          </w:hyperlink>
        </w:p>
        <w:p w14:paraId="39E7055C" w14:textId="17A44DF7" w:rsidR="009548C7" w:rsidRDefault="009548C7">
          <w:pPr>
            <w:pStyle w:val="TOC2"/>
            <w:tabs>
              <w:tab w:val="left" w:pos="1000"/>
              <w:tab w:val="right" w:leader="dot" w:pos="9962"/>
            </w:tabs>
            <w:rPr>
              <w:rFonts w:eastAsiaTheme="minorEastAsia" w:cstheme="minorBidi"/>
              <w:b w:val="0"/>
              <w:noProof/>
              <w:kern w:val="2"/>
              <w:sz w:val="24"/>
              <w:szCs w:val="24"/>
              <w14:ligatures w14:val="standardContextual"/>
            </w:rPr>
          </w:pPr>
          <w:hyperlink w:anchor="_Toc227827263" w:history="1">
            <w:r w:rsidRPr="00F82D6E">
              <w:rPr>
                <w:rStyle w:val="Hyperlink"/>
                <w:noProof/>
              </w:rPr>
              <w:t>2.26</w:t>
            </w:r>
            <w:r>
              <w:rPr>
                <w:rFonts w:eastAsiaTheme="minorEastAsia" w:cstheme="minorBidi"/>
                <w:b w:val="0"/>
                <w:noProof/>
                <w:kern w:val="2"/>
                <w:sz w:val="24"/>
                <w:szCs w:val="24"/>
                <w14:ligatures w14:val="standardContextual"/>
              </w:rPr>
              <w:tab/>
            </w:r>
            <w:r w:rsidRPr="00F82D6E">
              <w:rPr>
                <w:rStyle w:val="Hyperlink"/>
                <w:noProof/>
              </w:rPr>
              <w:t>Self-Rated Emotional Intelligence Scale</w:t>
            </w:r>
            <w:r>
              <w:rPr>
                <w:noProof/>
                <w:webHidden/>
              </w:rPr>
              <w:tab/>
            </w:r>
            <w:r>
              <w:rPr>
                <w:noProof/>
                <w:webHidden/>
              </w:rPr>
              <w:fldChar w:fldCharType="begin"/>
            </w:r>
            <w:r>
              <w:rPr>
                <w:noProof/>
                <w:webHidden/>
              </w:rPr>
              <w:instrText xml:space="preserve"> PAGEREF _Toc227827263 \h </w:instrText>
            </w:r>
            <w:r>
              <w:rPr>
                <w:noProof/>
                <w:webHidden/>
              </w:rPr>
            </w:r>
            <w:r>
              <w:rPr>
                <w:noProof/>
                <w:webHidden/>
              </w:rPr>
              <w:fldChar w:fldCharType="separate"/>
            </w:r>
            <w:r>
              <w:rPr>
                <w:noProof/>
                <w:webHidden/>
              </w:rPr>
              <w:t>37</w:t>
            </w:r>
            <w:r>
              <w:rPr>
                <w:noProof/>
                <w:webHidden/>
              </w:rPr>
              <w:fldChar w:fldCharType="end"/>
            </w:r>
          </w:hyperlink>
        </w:p>
        <w:p w14:paraId="6EC56160" w14:textId="303E2F5D" w:rsidR="009548C7" w:rsidRDefault="009548C7">
          <w:pPr>
            <w:pStyle w:val="TOC2"/>
            <w:tabs>
              <w:tab w:val="left" w:pos="1000"/>
              <w:tab w:val="right" w:leader="dot" w:pos="9962"/>
            </w:tabs>
            <w:rPr>
              <w:rFonts w:eastAsiaTheme="minorEastAsia" w:cstheme="minorBidi"/>
              <w:b w:val="0"/>
              <w:noProof/>
              <w:kern w:val="2"/>
              <w:sz w:val="24"/>
              <w:szCs w:val="24"/>
              <w14:ligatures w14:val="standardContextual"/>
            </w:rPr>
          </w:pPr>
          <w:hyperlink w:anchor="_Toc227827264" w:history="1">
            <w:r w:rsidRPr="00F82D6E">
              <w:rPr>
                <w:rStyle w:val="Hyperlink"/>
                <w:noProof/>
              </w:rPr>
              <w:t>2.27</w:t>
            </w:r>
            <w:r>
              <w:rPr>
                <w:rFonts w:eastAsiaTheme="minorEastAsia" w:cstheme="minorBidi"/>
                <w:b w:val="0"/>
                <w:noProof/>
                <w:kern w:val="2"/>
                <w:sz w:val="24"/>
                <w:szCs w:val="24"/>
                <w14:ligatures w14:val="standardContextual"/>
              </w:rPr>
              <w:tab/>
            </w:r>
            <w:r w:rsidRPr="00F82D6E">
              <w:rPr>
                <w:rStyle w:val="Hyperlink"/>
                <w:noProof/>
              </w:rPr>
              <w:t>The Profile of Emotional Competence</w:t>
            </w:r>
            <w:r>
              <w:rPr>
                <w:noProof/>
                <w:webHidden/>
              </w:rPr>
              <w:tab/>
            </w:r>
            <w:r>
              <w:rPr>
                <w:noProof/>
                <w:webHidden/>
              </w:rPr>
              <w:fldChar w:fldCharType="begin"/>
            </w:r>
            <w:r>
              <w:rPr>
                <w:noProof/>
                <w:webHidden/>
              </w:rPr>
              <w:instrText xml:space="preserve"> PAGEREF _Toc227827264 \h </w:instrText>
            </w:r>
            <w:r>
              <w:rPr>
                <w:noProof/>
                <w:webHidden/>
              </w:rPr>
            </w:r>
            <w:r>
              <w:rPr>
                <w:noProof/>
                <w:webHidden/>
              </w:rPr>
              <w:fldChar w:fldCharType="separate"/>
            </w:r>
            <w:r>
              <w:rPr>
                <w:noProof/>
                <w:webHidden/>
              </w:rPr>
              <w:t>37</w:t>
            </w:r>
            <w:r>
              <w:rPr>
                <w:noProof/>
                <w:webHidden/>
              </w:rPr>
              <w:fldChar w:fldCharType="end"/>
            </w:r>
          </w:hyperlink>
        </w:p>
        <w:p w14:paraId="2535A09B" w14:textId="450E3C65" w:rsidR="009548C7" w:rsidRDefault="009548C7">
          <w:pPr>
            <w:pStyle w:val="TOC2"/>
            <w:tabs>
              <w:tab w:val="left" w:pos="1000"/>
              <w:tab w:val="right" w:leader="dot" w:pos="9962"/>
            </w:tabs>
            <w:rPr>
              <w:rFonts w:eastAsiaTheme="minorEastAsia" w:cstheme="minorBidi"/>
              <w:b w:val="0"/>
              <w:noProof/>
              <w:kern w:val="2"/>
              <w:sz w:val="24"/>
              <w:szCs w:val="24"/>
              <w14:ligatures w14:val="standardContextual"/>
            </w:rPr>
          </w:pPr>
          <w:hyperlink w:anchor="_Toc227827265" w:history="1">
            <w:r w:rsidRPr="00F82D6E">
              <w:rPr>
                <w:rStyle w:val="Hyperlink"/>
                <w:noProof/>
              </w:rPr>
              <w:t>2.28</w:t>
            </w:r>
            <w:r>
              <w:rPr>
                <w:rFonts w:eastAsiaTheme="minorEastAsia" w:cstheme="minorBidi"/>
                <w:b w:val="0"/>
                <w:noProof/>
                <w:kern w:val="2"/>
                <w:sz w:val="24"/>
                <w:szCs w:val="24"/>
                <w14:ligatures w14:val="standardContextual"/>
              </w:rPr>
              <w:tab/>
            </w:r>
            <w:r w:rsidRPr="00F82D6E">
              <w:rPr>
                <w:rStyle w:val="Hyperlink"/>
                <w:noProof/>
              </w:rPr>
              <w:t>Metacognitive Monitoring Scale</w:t>
            </w:r>
            <w:r>
              <w:rPr>
                <w:noProof/>
                <w:webHidden/>
              </w:rPr>
              <w:tab/>
            </w:r>
            <w:r>
              <w:rPr>
                <w:noProof/>
                <w:webHidden/>
              </w:rPr>
              <w:fldChar w:fldCharType="begin"/>
            </w:r>
            <w:r>
              <w:rPr>
                <w:noProof/>
                <w:webHidden/>
              </w:rPr>
              <w:instrText xml:space="preserve"> PAGEREF _Toc227827265 \h </w:instrText>
            </w:r>
            <w:r>
              <w:rPr>
                <w:noProof/>
                <w:webHidden/>
              </w:rPr>
            </w:r>
            <w:r>
              <w:rPr>
                <w:noProof/>
                <w:webHidden/>
              </w:rPr>
              <w:fldChar w:fldCharType="separate"/>
            </w:r>
            <w:r>
              <w:rPr>
                <w:noProof/>
                <w:webHidden/>
              </w:rPr>
              <w:t>39</w:t>
            </w:r>
            <w:r>
              <w:rPr>
                <w:noProof/>
                <w:webHidden/>
              </w:rPr>
              <w:fldChar w:fldCharType="end"/>
            </w:r>
          </w:hyperlink>
        </w:p>
        <w:p w14:paraId="155F1009" w14:textId="1C68E158" w:rsidR="009548C7" w:rsidRDefault="009548C7">
          <w:pPr>
            <w:pStyle w:val="TOC2"/>
            <w:tabs>
              <w:tab w:val="left" w:pos="1000"/>
              <w:tab w:val="right" w:leader="dot" w:pos="9962"/>
            </w:tabs>
            <w:rPr>
              <w:rFonts w:eastAsiaTheme="minorEastAsia" w:cstheme="minorBidi"/>
              <w:b w:val="0"/>
              <w:noProof/>
              <w:kern w:val="2"/>
              <w:sz w:val="24"/>
              <w:szCs w:val="24"/>
              <w14:ligatures w14:val="standardContextual"/>
            </w:rPr>
          </w:pPr>
          <w:hyperlink w:anchor="_Toc227827266" w:history="1">
            <w:r w:rsidRPr="00F82D6E">
              <w:rPr>
                <w:rStyle w:val="Hyperlink"/>
                <w:noProof/>
              </w:rPr>
              <w:t>2.29</w:t>
            </w:r>
            <w:r>
              <w:rPr>
                <w:rFonts w:eastAsiaTheme="minorEastAsia" w:cstheme="minorBidi"/>
                <w:b w:val="0"/>
                <w:noProof/>
                <w:kern w:val="2"/>
                <w:sz w:val="24"/>
                <w:szCs w:val="24"/>
                <w14:ligatures w14:val="standardContextual"/>
              </w:rPr>
              <w:tab/>
            </w:r>
            <w:r w:rsidRPr="00F82D6E">
              <w:rPr>
                <w:rStyle w:val="Hyperlink"/>
                <w:noProof/>
              </w:rPr>
              <w:t>Toronto Alexithymia Scale</w:t>
            </w:r>
            <w:r>
              <w:rPr>
                <w:noProof/>
                <w:webHidden/>
              </w:rPr>
              <w:tab/>
            </w:r>
            <w:r>
              <w:rPr>
                <w:noProof/>
                <w:webHidden/>
              </w:rPr>
              <w:fldChar w:fldCharType="begin"/>
            </w:r>
            <w:r>
              <w:rPr>
                <w:noProof/>
                <w:webHidden/>
              </w:rPr>
              <w:instrText xml:space="preserve"> PAGEREF _Toc227827266 \h </w:instrText>
            </w:r>
            <w:r>
              <w:rPr>
                <w:noProof/>
                <w:webHidden/>
              </w:rPr>
            </w:r>
            <w:r>
              <w:rPr>
                <w:noProof/>
                <w:webHidden/>
              </w:rPr>
              <w:fldChar w:fldCharType="separate"/>
            </w:r>
            <w:r>
              <w:rPr>
                <w:noProof/>
                <w:webHidden/>
              </w:rPr>
              <w:t>39</w:t>
            </w:r>
            <w:r>
              <w:rPr>
                <w:noProof/>
                <w:webHidden/>
              </w:rPr>
              <w:fldChar w:fldCharType="end"/>
            </w:r>
          </w:hyperlink>
        </w:p>
        <w:p w14:paraId="7AF6E5CF" w14:textId="6A30BE9B" w:rsidR="009548C7" w:rsidRDefault="009548C7">
          <w:pPr>
            <w:pStyle w:val="TOC2"/>
            <w:tabs>
              <w:tab w:val="left" w:pos="1000"/>
              <w:tab w:val="right" w:leader="dot" w:pos="9962"/>
            </w:tabs>
            <w:rPr>
              <w:rFonts w:eastAsiaTheme="minorEastAsia" w:cstheme="minorBidi"/>
              <w:b w:val="0"/>
              <w:noProof/>
              <w:kern w:val="2"/>
              <w:sz w:val="24"/>
              <w:szCs w:val="24"/>
              <w14:ligatures w14:val="standardContextual"/>
            </w:rPr>
          </w:pPr>
          <w:hyperlink w:anchor="_Toc227827267" w:history="1">
            <w:r w:rsidRPr="00F82D6E">
              <w:rPr>
                <w:rStyle w:val="Hyperlink"/>
                <w:noProof/>
              </w:rPr>
              <w:t>2.30</w:t>
            </w:r>
            <w:r>
              <w:rPr>
                <w:rFonts w:eastAsiaTheme="minorEastAsia" w:cstheme="minorBidi"/>
                <w:b w:val="0"/>
                <w:noProof/>
                <w:kern w:val="2"/>
                <w:sz w:val="24"/>
                <w:szCs w:val="24"/>
                <w14:ligatures w14:val="standardContextual"/>
              </w:rPr>
              <w:tab/>
            </w:r>
            <w:r w:rsidRPr="00F82D6E">
              <w:rPr>
                <w:rStyle w:val="Hyperlink"/>
                <w:noProof/>
              </w:rPr>
              <w:t>Perth Alexithymia Questionnaire</w:t>
            </w:r>
            <w:r>
              <w:rPr>
                <w:noProof/>
                <w:webHidden/>
              </w:rPr>
              <w:tab/>
            </w:r>
            <w:r>
              <w:rPr>
                <w:noProof/>
                <w:webHidden/>
              </w:rPr>
              <w:fldChar w:fldCharType="begin"/>
            </w:r>
            <w:r>
              <w:rPr>
                <w:noProof/>
                <w:webHidden/>
              </w:rPr>
              <w:instrText xml:space="preserve"> PAGEREF _Toc227827267 \h </w:instrText>
            </w:r>
            <w:r>
              <w:rPr>
                <w:noProof/>
                <w:webHidden/>
              </w:rPr>
            </w:r>
            <w:r>
              <w:rPr>
                <w:noProof/>
                <w:webHidden/>
              </w:rPr>
              <w:fldChar w:fldCharType="separate"/>
            </w:r>
            <w:r>
              <w:rPr>
                <w:noProof/>
                <w:webHidden/>
              </w:rPr>
              <w:t>39</w:t>
            </w:r>
            <w:r>
              <w:rPr>
                <w:noProof/>
                <w:webHidden/>
              </w:rPr>
              <w:fldChar w:fldCharType="end"/>
            </w:r>
          </w:hyperlink>
        </w:p>
        <w:p w14:paraId="6CDB2D68" w14:textId="72CD5D29" w:rsidR="009548C7" w:rsidRDefault="009548C7">
          <w:pPr>
            <w:pStyle w:val="TOC2"/>
            <w:tabs>
              <w:tab w:val="left" w:pos="1000"/>
              <w:tab w:val="right" w:leader="dot" w:pos="9962"/>
            </w:tabs>
            <w:rPr>
              <w:rFonts w:eastAsiaTheme="minorEastAsia" w:cstheme="minorBidi"/>
              <w:b w:val="0"/>
              <w:noProof/>
              <w:kern w:val="2"/>
              <w:sz w:val="24"/>
              <w:szCs w:val="24"/>
              <w14:ligatures w14:val="standardContextual"/>
            </w:rPr>
          </w:pPr>
          <w:hyperlink w:anchor="_Toc227827268" w:history="1">
            <w:r w:rsidRPr="00F82D6E">
              <w:rPr>
                <w:rStyle w:val="Hyperlink"/>
                <w:noProof/>
              </w:rPr>
              <w:t>2.31</w:t>
            </w:r>
            <w:r>
              <w:rPr>
                <w:rFonts w:eastAsiaTheme="minorEastAsia" w:cstheme="minorBidi"/>
                <w:b w:val="0"/>
                <w:noProof/>
                <w:kern w:val="2"/>
                <w:sz w:val="24"/>
                <w:szCs w:val="24"/>
                <w14:ligatures w14:val="standardContextual"/>
              </w:rPr>
              <w:tab/>
            </w:r>
            <w:r w:rsidRPr="00F82D6E">
              <w:rPr>
                <w:rStyle w:val="Hyperlink"/>
                <w:noProof/>
              </w:rPr>
              <w:t>Social Axioms Survey II (SAS II)</w:t>
            </w:r>
            <w:r>
              <w:rPr>
                <w:noProof/>
                <w:webHidden/>
              </w:rPr>
              <w:tab/>
            </w:r>
            <w:r>
              <w:rPr>
                <w:noProof/>
                <w:webHidden/>
              </w:rPr>
              <w:fldChar w:fldCharType="begin"/>
            </w:r>
            <w:r>
              <w:rPr>
                <w:noProof/>
                <w:webHidden/>
              </w:rPr>
              <w:instrText xml:space="preserve"> PAGEREF _Toc227827268 \h </w:instrText>
            </w:r>
            <w:r>
              <w:rPr>
                <w:noProof/>
                <w:webHidden/>
              </w:rPr>
            </w:r>
            <w:r>
              <w:rPr>
                <w:noProof/>
                <w:webHidden/>
              </w:rPr>
              <w:fldChar w:fldCharType="separate"/>
            </w:r>
            <w:r>
              <w:rPr>
                <w:noProof/>
                <w:webHidden/>
              </w:rPr>
              <w:t>40</w:t>
            </w:r>
            <w:r>
              <w:rPr>
                <w:noProof/>
                <w:webHidden/>
              </w:rPr>
              <w:fldChar w:fldCharType="end"/>
            </w:r>
          </w:hyperlink>
        </w:p>
        <w:p w14:paraId="2F69EEAF" w14:textId="6B395489" w:rsidR="009548C7" w:rsidRDefault="009548C7">
          <w:pPr>
            <w:pStyle w:val="TOC2"/>
            <w:tabs>
              <w:tab w:val="left" w:pos="1000"/>
              <w:tab w:val="right" w:leader="dot" w:pos="9962"/>
            </w:tabs>
            <w:rPr>
              <w:rFonts w:eastAsiaTheme="minorEastAsia" w:cstheme="minorBidi"/>
              <w:b w:val="0"/>
              <w:noProof/>
              <w:kern w:val="2"/>
              <w:sz w:val="24"/>
              <w:szCs w:val="24"/>
              <w14:ligatures w14:val="standardContextual"/>
            </w:rPr>
          </w:pPr>
          <w:hyperlink w:anchor="_Toc227827269" w:history="1">
            <w:r w:rsidRPr="00F82D6E">
              <w:rPr>
                <w:rStyle w:val="Hyperlink"/>
                <w:noProof/>
              </w:rPr>
              <w:t>2.32</w:t>
            </w:r>
            <w:r>
              <w:rPr>
                <w:rFonts w:eastAsiaTheme="minorEastAsia" w:cstheme="minorBidi"/>
                <w:b w:val="0"/>
                <w:noProof/>
                <w:kern w:val="2"/>
                <w:sz w:val="24"/>
                <w:szCs w:val="24"/>
                <w14:ligatures w14:val="standardContextual"/>
              </w:rPr>
              <w:tab/>
            </w:r>
            <w:r w:rsidRPr="00F82D6E">
              <w:rPr>
                <w:rStyle w:val="Hyperlink"/>
                <w:noProof/>
              </w:rPr>
              <w:t>Academic Self-Concept Scale (ASCS)</w:t>
            </w:r>
            <w:r>
              <w:rPr>
                <w:noProof/>
                <w:webHidden/>
              </w:rPr>
              <w:tab/>
            </w:r>
            <w:r>
              <w:rPr>
                <w:noProof/>
                <w:webHidden/>
              </w:rPr>
              <w:fldChar w:fldCharType="begin"/>
            </w:r>
            <w:r>
              <w:rPr>
                <w:noProof/>
                <w:webHidden/>
              </w:rPr>
              <w:instrText xml:space="preserve"> PAGEREF _Toc227827269 \h </w:instrText>
            </w:r>
            <w:r>
              <w:rPr>
                <w:noProof/>
                <w:webHidden/>
              </w:rPr>
            </w:r>
            <w:r>
              <w:rPr>
                <w:noProof/>
                <w:webHidden/>
              </w:rPr>
              <w:fldChar w:fldCharType="separate"/>
            </w:r>
            <w:r>
              <w:rPr>
                <w:noProof/>
                <w:webHidden/>
              </w:rPr>
              <w:t>41</w:t>
            </w:r>
            <w:r>
              <w:rPr>
                <w:noProof/>
                <w:webHidden/>
              </w:rPr>
              <w:fldChar w:fldCharType="end"/>
            </w:r>
          </w:hyperlink>
        </w:p>
        <w:p w14:paraId="55EE3FD1" w14:textId="340CCAFD" w:rsidR="002020DA" w:rsidRPr="002A433D" w:rsidRDefault="002020DA">
          <w:r w:rsidRPr="002A433D">
            <w:rPr>
              <w:b/>
              <w:bCs/>
              <w:noProof/>
            </w:rPr>
            <w:fldChar w:fldCharType="end"/>
          </w:r>
          <w:r w:rsidR="00E54123">
            <w:rPr>
              <w:noProof/>
            </w:rPr>
            <w:t xml:space="preserve"> </w:t>
          </w:r>
        </w:p>
      </w:sdtContent>
    </w:sdt>
    <w:p w14:paraId="356C9AC7" w14:textId="77777777" w:rsidR="007A532C" w:rsidRPr="002A433D" w:rsidRDefault="007A532C" w:rsidP="007C4997"/>
    <w:p w14:paraId="715E66A6" w14:textId="5B744721" w:rsidR="008B7706" w:rsidRPr="002A433D" w:rsidRDefault="008B7706">
      <w:pPr>
        <w:spacing w:after="240" w:line="480" w:lineRule="auto"/>
        <w:ind w:firstLine="360"/>
        <w:rPr>
          <w:rFonts w:eastAsiaTheme="majorEastAsia"/>
          <w:b/>
          <w:bCs/>
          <w:iCs/>
        </w:rPr>
      </w:pPr>
      <w:r w:rsidRPr="002A433D">
        <w:br w:type="page"/>
      </w:r>
    </w:p>
    <w:p w14:paraId="3B3FE43A" w14:textId="79F97AF9" w:rsidR="002A433D" w:rsidRDefault="000A270D" w:rsidP="002A433D">
      <w:pPr>
        <w:pStyle w:val="Heading1"/>
        <w:spacing w:after="0" w:afterAutospacing="0"/>
        <w:rPr>
          <w:rFonts w:cs="Arial"/>
        </w:rPr>
      </w:pPr>
      <w:bookmarkStart w:id="0" w:name="_Toc196739838"/>
      <w:bookmarkStart w:id="1" w:name="_Toc227827205"/>
      <w:r w:rsidRPr="002A433D">
        <w:rPr>
          <w:rFonts w:cs="Arial"/>
        </w:rPr>
        <w:lastRenderedPageBreak/>
        <w:t>Cognitive Measures</w:t>
      </w:r>
      <w:bookmarkEnd w:id="0"/>
      <w:bookmarkEnd w:id="1"/>
      <w:r w:rsidRPr="002A433D">
        <w:rPr>
          <w:rFonts w:cs="Arial"/>
        </w:rPr>
        <w:t xml:space="preserve"> </w:t>
      </w:r>
    </w:p>
    <w:p w14:paraId="06AD63BB" w14:textId="776FB6C8" w:rsidR="002A433D" w:rsidRPr="002A433D" w:rsidRDefault="002A433D" w:rsidP="002A433D">
      <w:pPr>
        <w:pStyle w:val="Heading2"/>
      </w:pPr>
      <w:bookmarkStart w:id="2" w:name="_Toc196739839"/>
      <w:bookmarkStart w:id="3" w:name="_Toc227827206"/>
      <w:r>
        <w:t>N-Back task</w:t>
      </w:r>
      <w:bookmarkEnd w:id="2"/>
      <w:bookmarkEnd w:id="3"/>
    </w:p>
    <w:p w14:paraId="44D7BEF2" w14:textId="77777777" w:rsidR="002A433D" w:rsidRPr="002A433D" w:rsidRDefault="002A433D" w:rsidP="002A433D">
      <w:pPr>
        <w:spacing w:after="120"/>
        <w:jc w:val="both"/>
      </w:pPr>
      <w:r w:rsidRPr="002A433D">
        <w:t>In the N-Back task, a series of stimuli are presented, and the task is to indicate whether the current stimulus matches the one from n steps earlier. This requires constantly updating the working memory buffer to keep track of which earlier stimulus is to be compared with the current one.</w:t>
      </w:r>
    </w:p>
    <w:p w14:paraId="23C524BB" w14:textId="3735AF99" w:rsidR="002A433D" w:rsidRPr="002A433D" w:rsidRDefault="00F25280" w:rsidP="002A433D">
      <w:pPr>
        <w:pStyle w:val="Heading2"/>
      </w:pPr>
      <w:bookmarkStart w:id="4" w:name="_Toc227827207"/>
      <w:bookmarkStart w:id="5" w:name="_Toc196739840"/>
      <w:r>
        <w:t>Simple</w:t>
      </w:r>
      <w:r w:rsidR="002A433D" w:rsidRPr="002A433D">
        <w:t xml:space="preserve"> </w:t>
      </w:r>
      <w:r>
        <w:t>Span</w:t>
      </w:r>
      <w:bookmarkEnd w:id="4"/>
      <w:r w:rsidR="002A433D" w:rsidRPr="002A433D">
        <w:t xml:space="preserve"> </w:t>
      </w:r>
      <w:bookmarkEnd w:id="5"/>
    </w:p>
    <w:p w14:paraId="1E1666BB" w14:textId="741EAE50" w:rsidR="002A433D" w:rsidRPr="002A433D" w:rsidRDefault="002A433D" w:rsidP="002A433D">
      <w:r w:rsidRPr="002A433D">
        <w:t>In the span ta</w:t>
      </w:r>
      <w:r w:rsidR="00F25280">
        <w:t>s</w:t>
      </w:r>
      <w:r w:rsidRPr="002A433D">
        <w:t xml:space="preserve">k, participants are presented a series of letters </w:t>
      </w:r>
      <w:r w:rsidR="00F25280">
        <w:t xml:space="preserve">or digits </w:t>
      </w:r>
      <w:r w:rsidRPr="002A433D">
        <w:t>presented one at a time (at a rate of two letters</w:t>
      </w:r>
      <w:r w:rsidR="00F25280">
        <w:t>/digits</w:t>
      </w:r>
      <w:r w:rsidRPr="002A433D">
        <w:t xml:space="preserve"> per second). Once a recall screen appears, participants have to recall the most recent </w:t>
      </w:r>
      <w:r w:rsidRPr="002A433D">
        <w:rPr>
          <w:i/>
        </w:rPr>
        <w:t>n</w:t>
      </w:r>
    </w:p>
    <w:p w14:paraId="5C6FE0CF" w14:textId="5AE036BF" w:rsidR="002A433D" w:rsidRPr="002A433D" w:rsidRDefault="002A433D" w:rsidP="002A433D">
      <w:r w:rsidRPr="002A433D">
        <w:t>number of items (e.g., the last six letters) in serial order. Before each trial, subjects were told the number of letters</w:t>
      </w:r>
      <w:r w:rsidR="00F25280">
        <w:t>/digits</w:t>
      </w:r>
      <w:r w:rsidRPr="002A433D">
        <w:t xml:space="preserve"> (set size) that they should remember, but they are not told how many letters</w:t>
      </w:r>
      <w:r w:rsidR="00F25280">
        <w:t>/digits</w:t>
      </w:r>
      <w:r w:rsidRPr="002A433D">
        <w:t xml:space="preserve"> would be presented in a series. The set size ranges from 3 to 9. Subjects completed two trials per set size for a total of 14 trials.</w:t>
      </w:r>
    </w:p>
    <w:p w14:paraId="3BE8C902" w14:textId="51CF009D" w:rsidR="002A433D" w:rsidRPr="002A433D" w:rsidRDefault="002A433D" w:rsidP="002A433D">
      <w:pPr>
        <w:pStyle w:val="Heading2"/>
      </w:pPr>
      <w:bookmarkStart w:id="6" w:name="_Toc196739841"/>
      <w:bookmarkStart w:id="7" w:name="_Toc227827208"/>
      <w:r w:rsidRPr="002A433D">
        <w:t xml:space="preserve">Symmetry Span </w:t>
      </w:r>
      <w:r>
        <w:t>Task</w:t>
      </w:r>
      <w:bookmarkEnd w:id="6"/>
      <w:bookmarkEnd w:id="7"/>
    </w:p>
    <w:p w14:paraId="3C7F4778" w14:textId="0582153E" w:rsidR="002A433D" w:rsidRPr="002A433D" w:rsidRDefault="002A433D" w:rsidP="002A433D">
      <w:pPr>
        <w:rPr>
          <w:bCs/>
        </w:rPr>
      </w:pPr>
      <w:r w:rsidRPr="002A433D">
        <w:t xml:space="preserve">Participants recall sequences of red square locations within a matrix against a background symmetry-judgment task. In the symmetry-judgment task, an 8 x 8 grid displaying a symmetrical or non-symmetrical pattern is displayed. The participant must respond to whether the pattern is symmetrical, followed by a 4 x 4 matrix with a filled red square. The participant must remember the sequence of red square locations in set sizes ranging from 2-5 symmetry-memory matrices. </w:t>
      </w:r>
    </w:p>
    <w:p w14:paraId="79E59065" w14:textId="2E6D46FC" w:rsidR="002A433D" w:rsidRPr="002A433D" w:rsidRDefault="002A433D" w:rsidP="002A433D">
      <w:pPr>
        <w:pStyle w:val="Heading2"/>
      </w:pPr>
      <w:bookmarkStart w:id="8" w:name="_Toc196739842"/>
      <w:bookmarkStart w:id="9" w:name="_Toc227827209"/>
      <w:r w:rsidRPr="002A433D">
        <w:t>Figure Exchange Task</w:t>
      </w:r>
      <w:bookmarkEnd w:id="8"/>
      <w:bookmarkEnd w:id="9"/>
    </w:p>
    <w:p w14:paraId="4185F26D" w14:textId="1A33B4BC" w:rsidR="002A433D" w:rsidRPr="002A433D" w:rsidRDefault="002A433D" w:rsidP="002A433D">
      <w:pPr>
        <w:rPr>
          <w:bCs/>
        </w:rPr>
      </w:pPr>
      <w:r w:rsidRPr="002A433D">
        <w:rPr>
          <w:bCs/>
        </w:rPr>
        <w:t>This task requires participants to mentally reorder a sequence of four symbols, where only adjacent symbols can be exchanged. The participant must indicate the number of adjacent figure exchanges required to transform one symbol sequence to a second symbol sequence.</w:t>
      </w:r>
    </w:p>
    <w:p w14:paraId="4AB20A73" w14:textId="0B62C864" w:rsidR="002A433D" w:rsidRPr="002A433D" w:rsidRDefault="002A433D" w:rsidP="002A433D">
      <w:pPr>
        <w:pStyle w:val="Heading2"/>
      </w:pPr>
      <w:bookmarkStart w:id="10" w:name="_Toc196739843"/>
      <w:bookmarkStart w:id="11" w:name="_Toc227827210"/>
      <w:r w:rsidRPr="002A433D">
        <w:t>AXCPT Tas</w:t>
      </w:r>
      <w:bookmarkEnd w:id="10"/>
      <w:r w:rsidR="0040450E">
        <w:t>k</w:t>
      </w:r>
      <w:bookmarkEnd w:id="11"/>
    </w:p>
    <w:p w14:paraId="5B854D1B" w14:textId="49A1903F" w:rsidR="00554880" w:rsidRDefault="002A433D" w:rsidP="001C7EDA">
      <w:pPr>
        <w:rPr>
          <w:bCs/>
        </w:rPr>
      </w:pPr>
      <w:r w:rsidRPr="002A433D">
        <w:rPr>
          <w:bCs/>
        </w:rPr>
        <w:t>Participants are presented with a sequence of letters on a screen, one at a time. Participants are instructed to make a positive response to a target cue, when preceded by a probe letter, and a negative response to a non-target cue/probe sequence.</w:t>
      </w:r>
    </w:p>
    <w:p w14:paraId="12ACF93E" w14:textId="24DBBD7C" w:rsidR="00B00098" w:rsidRPr="002A433D" w:rsidRDefault="00B00098" w:rsidP="00B00098">
      <w:pPr>
        <w:pStyle w:val="Heading2"/>
      </w:pPr>
      <w:bookmarkStart w:id="12" w:name="_Toc196739844"/>
      <w:bookmarkStart w:id="13" w:name="_Toc227827211"/>
      <w:r>
        <w:t>Raven’s Progressive Matrices</w:t>
      </w:r>
      <w:bookmarkEnd w:id="12"/>
      <w:bookmarkEnd w:id="13"/>
    </w:p>
    <w:p w14:paraId="12B73224" w14:textId="7070B2B9" w:rsidR="00B00098" w:rsidRDefault="00B00098" w:rsidP="00B00098">
      <w:r>
        <w:t xml:space="preserve">A </w:t>
      </w:r>
      <w:r w:rsidR="0040450E">
        <w:t>38</w:t>
      </w:r>
      <w:r>
        <w:t>-item abstract reasoning task used to assess fluid intelligence that involves participants completing a series of patterns by selecting the appropriate missing pattern.</w:t>
      </w:r>
    </w:p>
    <w:p w14:paraId="2ED8D11F" w14:textId="0EBC32B9" w:rsidR="00B00098" w:rsidRPr="002A433D" w:rsidRDefault="00B00098" w:rsidP="00B00098">
      <w:pPr>
        <w:pStyle w:val="Heading2"/>
      </w:pPr>
      <w:bookmarkStart w:id="14" w:name="_Toc196739845"/>
      <w:bookmarkStart w:id="15" w:name="_Toc227827212"/>
      <w:r>
        <w:t>Letter Compare</w:t>
      </w:r>
      <w:bookmarkEnd w:id="14"/>
      <w:bookmarkEnd w:id="15"/>
    </w:p>
    <w:p w14:paraId="528C06D6" w14:textId="27AAADB9" w:rsidR="00B00098" w:rsidRPr="00B00098" w:rsidRDefault="00B00098" w:rsidP="00B00098">
      <w:pPr>
        <w:spacing w:after="240"/>
        <w:rPr>
          <w:bCs/>
        </w:rPr>
      </w:pPr>
      <w:r>
        <w:t>Subjects decide</w:t>
      </w:r>
      <w:r w:rsidRPr="00B00098">
        <w:t xml:space="preserve"> whether sets of three, six, or nine consonants/numbers on either side of a line were the same or different. If the sets were the same, subjects clicked </w:t>
      </w:r>
      <w:r w:rsidRPr="00B00098">
        <w:rPr>
          <w:i/>
          <w:iCs/>
        </w:rPr>
        <w:t>SAME</w:t>
      </w:r>
      <w:r w:rsidRPr="00B00098">
        <w:t xml:space="preserve">; if sets differed, subjects clicked </w:t>
      </w:r>
      <w:r w:rsidRPr="00B00098">
        <w:rPr>
          <w:i/>
          <w:iCs/>
        </w:rPr>
        <w:t>DIFFERENT</w:t>
      </w:r>
      <w:r w:rsidRPr="00B00098">
        <w:t>. Subjects had 30 s to complete as many comparisons as possible, with the total correct across four 30-s administrations used as the dependent variable.</w:t>
      </w:r>
    </w:p>
    <w:p w14:paraId="5147A8B2" w14:textId="030CC8D7" w:rsidR="00B00098" w:rsidRPr="002A433D" w:rsidRDefault="00F25280" w:rsidP="00B00098">
      <w:pPr>
        <w:pStyle w:val="Heading2"/>
      </w:pPr>
      <w:bookmarkStart w:id="16" w:name="_Toc227827213"/>
      <w:bookmarkStart w:id="17" w:name="_Toc196739846"/>
      <w:r>
        <w:t xml:space="preserve">Choice </w:t>
      </w:r>
      <w:r w:rsidR="00B00098">
        <w:t>Reaction Time</w:t>
      </w:r>
      <w:bookmarkEnd w:id="16"/>
      <w:r w:rsidR="00B00098" w:rsidRPr="002A433D">
        <w:t xml:space="preserve"> </w:t>
      </w:r>
      <w:bookmarkEnd w:id="17"/>
    </w:p>
    <w:p w14:paraId="0C5D3841" w14:textId="77777777" w:rsidR="001E4636" w:rsidRDefault="001E4636" w:rsidP="00586CA0">
      <w:r>
        <w:lastRenderedPageBreak/>
        <w:t xml:space="preserve">The Choice Reaction Time </w:t>
      </w:r>
      <w:r w:rsidRPr="007971EA">
        <w:t>Task</w:t>
      </w:r>
      <w:r>
        <w:t xml:space="preserve"> is a measure of processing speed. Each trial involves the presentation of two basic stimuli of the same type (e.g., lines, circles). The participants are instructed to respond according to a predetermined rule (e.g., “select the longest line”, “select the green circle”). </w:t>
      </w:r>
    </w:p>
    <w:p w14:paraId="6F43D560" w14:textId="36379028" w:rsidR="001E4636" w:rsidRDefault="001E4636" w:rsidP="00586CA0">
      <w:r w:rsidRPr="000F78E3">
        <w:rPr>
          <w:noProof/>
        </w:rPr>
        <w:t xml:space="preserve"> </w:t>
      </w:r>
    </w:p>
    <w:p w14:paraId="185DB3D2" w14:textId="77777777" w:rsidR="001E4636" w:rsidRDefault="001E4636" w:rsidP="00586CA0">
      <w:r>
        <w:t xml:space="preserve">Participants respond by pressing one of two keys representing each choice (“A” and “L”). </w:t>
      </w:r>
    </w:p>
    <w:p w14:paraId="5DC84126" w14:textId="79976530" w:rsidR="001E4636" w:rsidRDefault="001E4636" w:rsidP="00586CA0">
      <w:r>
        <w:t xml:space="preserve">Types of stimuli include lines and shapes. Choices include length, width, and colour. Each block consists of the same type and choice throughout that block. Each block consists of approximately 40 trials, allowing the participants to take a break between trials. </w:t>
      </w:r>
    </w:p>
    <w:p w14:paraId="4A84D2DD" w14:textId="3454E6E8" w:rsidR="00B00098" w:rsidRPr="002A433D" w:rsidRDefault="00473AA6" w:rsidP="00B00098">
      <w:pPr>
        <w:pStyle w:val="Heading2"/>
      </w:pPr>
      <w:bookmarkStart w:id="18" w:name="_Toc196739847"/>
      <w:bookmarkStart w:id="19" w:name="_Toc227827214"/>
      <w:r>
        <w:t>Letter/</w:t>
      </w:r>
      <w:r w:rsidR="00B00098">
        <w:t>Number Series</w:t>
      </w:r>
      <w:bookmarkEnd w:id="18"/>
      <w:bookmarkEnd w:id="19"/>
    </w:p>
    <w:p w14:paraId="3DB7AD6C" w14:textId="0C0C2BAC" w:rsidR="00B00098" w:rsidRDefault="00B00098" w:rsidP="00B00098">
      <w:r w:rsidRPr="00B00098">
        <w:t>7 items present a series of numbers,</w:t>
      </w:r>
      <w:r w:rsidR="00473AA6">
        <w:t>/Letters</w:t>
      </w:r>
      <w:r w:rsidRPr="00B00098">
        <w:t xml:space="preserve"> and subjects identify the response option that continues the sequence. The number of is used as the dependent variable.</w:t>
      </w:r>
      <w:r w:rsidR="00706694">
        <w:t xml:space="preserve"> For example:</w:t>
      </w:r>
    </w:p>
    <w:p w14:paraId="49F40A46" w14:textId="0CA21EB5" w:rsidR="00706694" w:rsidRPr="00B00098" w:rsidRDefault="00706694" w:rsidP="00B00098">
      <w:pPr>
        <w:rPr>
          <w:bCs/>
        </w:rPr>
      </w:pPr>
    </w:p>
    <w:p w14:paraId="0FDB954A" w14:textId="77777777" w:rsidR="00B00098" w:rsidRDefault="00B00098" w:rsidP="001C7EDA">
      <w:pPr>
        <w:rPr>
          <w:bCs/>
        </w:rPr>
      </w:pPr>
    </w:p>
    <w:p w14:paraId="535AF196" w14:textId="77777777" w:rsidR="005D7638" w:rsidRDefault="005D7638" w:rsidP="001C7EDA">
      <w:pPr>
        <w:rPr>
          <w:bCs/>
        </w:rPr>
      </w:pPr>
    </w:p>
    <w:p w14:paraId="62F2F0B1" w14:textId="77777777" w:rsidR="005D7638" w:rsidRDefault="005D7638" w:rsidP="001C7EDA">
      <w:pPr>
        <w:rPr>
          <w:bCs/>
        </w:rPr>
      </w:pPr>
    </w:p>
    <w:p w14:paraId="3B8C48E5" w14:textId="3346DC51" w:rsidR="00B00098" w:rsidRPr="002A433D" w:rsidRDefault="005D7638" w:rsidP="00B00098">
      <w:pPr>
        <w:pStyle w:val="Heading2"/>
      </w:pPr>
      <w:bookmarkStart w:id="20" w:name="_Toc227827215"/>
      <w:bookmarkStart w:id="21" w:name="_Toc196739848"/>
      <w:r>
        <w:t>Synonyms</w:t>
      </w:r>
      <w:bookmarkEnd w:id="20"/>
      <w:r w:rsidR="00B00098" w:rsidRPr="002A433D">
        <w:t xml:space="preserve"> </w:t>
      </w:r>
      <w:bookmarkEnd w:id="21"/>
    </w:p>
    <w:p w14:paraId="5E2143D3" w14:textId="77777777" w:rsidR="005D7638" w:rsidRPr="005D7638" w:rsidRDefault="005D7638" w:rsidP="005D7638">
      <w:pPr>
        <w:spacing w:after="240"/>
      </w:pPr>
      <w:r w:rsidRPr="005D7638">
        <w:t>In an 18-item multiple choice style test, participants read a word and then select and appropriate synonym from a list of 5 options which include distractors, antonyms and randomly selected words. Participants are given 4 minutes to complete as many as possible</w:t>
      </w:r>
    </w:p>
    <w:p w14:paraId="457CB957" w14:textId="6DF7C9B4" w:rsidR="00B00098" w:rsidRPr="002A433D" w:rsidRDefault="005D7638" w:rsidP="00B00098">
      <w:pPr>
        <w:pStyle w:val="Heading2"/>
      </w:pPr>
      <w:bookmarkStart w:id="22" w:name="_Toc196739849"/>
      <w:bookmarkStart w:id="23" w:name="_Toc227827216"/>
      <w:r>
        <w:t>Counter Task</w:t>
      </w:r>
      <w:bookmarkEnd w:id="22"/>
      <w:bookmarkEnd w:id="23"/>
    </w:p>
    <w:p w14:paraId="7081FABB" w14:textId="4F2FCA29" w:rsidR="00B00098" w:rsidRDefault="005D7638" w:rsidP="001C7EDA">
      <w:pPr>
        <w:rPr>
          <w:bCs/>
        </w:rPr>
      </w:pPr>
      <w:r>
        <w:t>Participants are presented with a series of inter-mixed large and small squares. They must simultaneously keep counts of the small and large circles. After a presentation sequence of around 25 seconds participants report the number of small and large squares they believe occurred in the sequence.</w:t>
      </w:r>
    </w:p>
    <w:p w14:paraId="66C57E12" w14:textId="1B6F3229" w:rsidR="00B00098" w:rsidRPr="002A433D" w:rsidRDefault="005D7638" w:rsidP="00B00098">
      <w:pPr>
        <w:pStyle w:val="Heading2"/>
      </w:pPr>
      <w:bookmarkStart w:id="24" w:name="_Toc196739850"/>
      <w:bookmarkStart w:id="25" w:name="_Toc227827217"/>
      <w:r>
        <w:t>Inductive Reasoning</w:t>
      </w:r>
      <w:bookmarkEnd w:id="24"/>
      <w:bookmarkEnd w:id="25"/>
    </w:p>
    <w:p w14:paraId="512C8188" w14:textId="6E624FD9" w:rsidR="005D7638" w:rsidRDefault="005D7638" w:rsidP="005D7638">
      <w:pPr>
        <w:spacing w:after="240"/>
      </w:pPr>
      <w:r w:rsidRPr="005D7638">
        <w:t>In an 18-item multiple choice style test, participants read a logical statement and then select from a list of 5 possibilities which statement can be inferred from the statement without any additional information. Participants are given 4 minutes to complete as many as possible.</w:t>
      </w:r>
    </w:p>
    <w:p w14:paraId="6954CB91" w14:textId="77AABDAB" w:rsidR="00F25280" w:rsidRDefault="00F25280" w:rsidP="00F25280">
      <w:pPr>
        <w:pStyle w:val="Heading2"/>
      </w:pPr>
      <w:bookmarkStart w:id="26" w:name="_Toc196739851"/>
      <w:bookmarkStart w:id="27" w:name="_Toc227827218"/>
      <w:r>
        <w:t>Relational monitoring</w:t>
      </w:r>
      <w:bookmarkEnd w:id="26"/>
      <w:bookmarkEnd w:id="27"/>
      <w:r>
        <w:t xml:space="preserve"> </w:t>
      </w:r>
    </w:p>
    <w:p w14:paraId="37E65901" w14:textId="77777777" w:rsidR="008E7D2E" w:rsidRDefault="008E7D2E" w:rsidP="008E7D2E">
      <w:r>
        <w:t xml:space="preserve">The Relation Monitoring Task is a measure of relational binding. A continuous sequence of symbol patterns are presented. Each trial displays a 3 x 3 array of strings (letters, numbers, or pictures of common objects). Each array has only one type of stimuli, as demonstrated below. </w:t>
      </w:r>
    </w:p>
    <w:p w14:paraId="3DBB4EEF" w14:textId="4280C6DE" w:rsidR="008E7D2E" w:rsidRDefault="008E7D2E" w:rsidP="008E7D2E"/>
    <w:p w14:paraId="55D00040" w14:textId="77777777" w:rsidR="008E7D2E" w:rsidRDefault="008E7D2E" w:rsidP="008E7D2E">
      <w:r>
        <w:t xml:space="preserve">The participants' task is to monitor the array and respond (press spacebar) if they notice a predefined pattern within a single row or column. For instance, in the condition </w:t>
      </w:r>
      <w:r w:rsidRPr="00F6771E">
        <w:rPr>
          <w:i/>
        </w:rPr>
        <w:t>sam</w:t>
      </w:r>
      <w:r>
        <w:rPr>
          <w:i/>
        </w:rPr>
        <w:t>e</w:t>
      </w:r>
      <w:r>
        <w:t xml:space="preserve">, the participants are asked to detect whether three strings ending with the same letter/digit are located within a single row or column. In the condition </w:t>
      </w:r>
      <w:r w:rsidRPr="00F6771E">
        <w:rPr>
          <w:i/>
        </w:rPr>
        <w:t>ascending</w:t>
      </w:r>
      <w:r>
        <w:t>, the task is to look for three strings within a row or column ending in digits that consecutively ascend (e.g., 3-4-5). The rules all relate the strings in some way (same, different, ascending).</w:t>
      </w:r>
    </w:p>
    <w:p w14:paraId="27A67C1B" w14:textId="77777777" w:rsidR="008E7D2E" w:rsidRDefault="008E7D2E" w:rsidP="008E7D2E">
      <w:r>
        <w:lastRenderedPageBreak/>
        <w:t>In the figural version, the only rule is to look for a categorical match amongst the objects, whereby all objects within an entire row or column belong to the same category. The categories of objects in the figural version are listed in the Appendix A.</w:t>
      </w:r>
    </w:p>
    <w:p w14:paraId="38F3DE04" w14:textId="77777777" w:rsidR="008E7D2E" w:rsidRDefault="008E7D2E" w:rsidP="008E7D2E">
      <w:r>
        <w:t>If the array matches the pattern, the participant are instructed to respond to these trials in order to be scored as correct. Participants are instructed to only respond to trials that match the rule, so responses given to no-relation trials are recorded as false alarm errors. Each trial lasts between 3-5.5 seconds, though responding to a trial ends the current trial immediately.</w:t>
      </w:r>
    </w:p>
    <w:p w14:paraId="7E9920DB" w14:textId="08A47EC4" w:rsidR="008E7D2E" w:rsidRDefault="008E7D2E" w:rsidP="008E7D2E">
      <w:r>
        <w:t xml:space="preserve">Each block constitutes a single match rule using a single stimulus type. Brief instructions explain the type of stimulus and match rule before each block. Each block consists of approximately 40 trials, of which half conform to the rule. Each block is preceded by 5 practice trials demonstrating the rule. The blocks are presented in random order. </w:t>
      </w:r>
    </w:p>
    <w:p w14:paraId="6C3B3ED5" w14:textId="77777777" w:rsidR="008E7D2E" w:rsidRPr="008E7D2E" w:rsidRDefault="008E7D2E" w:rsidP="008E7D2E"/>
    <w:p w14:paraId="751278E7" w14:textId="5151DE56" w:rsidR="00F25280" w:rsidRDefault="00F25280" w:rsidP="00F25280">
      <w:pPr>
        <w:pStyle w:val="Heading2"/>
      </w:pPr>
      <w:bookmarkStart w:id="28" w:name="_Toc196739852"/>
      <w:bookmarkStart w:id="29" w:name="_Toc227827219"/>
      <w:r>
        <w:t>Task switching</w:t>
      </w:r>
      <w:bookmarkEnd w:id="28"/>
      <w:bookmarkEnd w:id="29"/>
    </w:p>
    <w:p w14:paraId="4CCB6002" w14:textId="0C445F7B" w:rsidR="008E7D2E" w:rsidRPr="008E7D2E" w:rsidRDefault="008E7D2E" w:rsidP="008E7D2E">
      <w:r w:rsidRPr="008E7D2E">
        <w:t>Task switching requires processes that are not necessary when simply repeating the same task and generally incurs costs in the form of increased response latency and errors.</w:t>
      </w:r>
      <w:r>
        <w:t xml:space="preserve"> Tasks switching tasks will require participants to shift their response/stimuli pairings, essentially having </w:t>
      </w:r>
      <w:r w:rsidRPr="008E7D2E">
        <w:t>people doing two tasks in rapid alternation.</w:t>
      </w:r>
      <w:r>
        <w:t xml:space="preserve"> For example</w:t>
      </w:r>
      <w:r w:rsidRPr="008E7D2E">
        <w:t xml:space="preserve">, </w:t>
      </w:r>
      <w:r>
        <w:t>participants</w:t>
      </w:r>
      <w:r w:rsidRPr="008E7D2E">
        <w:t xml:space="preserve"> need to respond to number and letter combinations. </w:t>
      </w:r>
      <w:r>
        <w:t>E.g. responding whether a number is odd vs even on some trials vs saying if it is higher or lower than 7 on alternate trials</w:t>
      </w:r>
    </w:p>
    <w:p w14:paraId="60B52017" w14:textId="14DCD66B" w:rsidR="00F25280" w:rsidRDefault="00F25280" w:rsidP="00F25280">
      <w:pPr>
        <w:pStyle w:val="Heading2"/>
      </w:pPr>
      <w:bookmarkStart w:id="30" w:name="_Toc196739853"/>
      <w:bookmarkStart w:id="31" w:name="_Toc227827220"/>
      <w:r>
        <w:t>Change detection</w:t>
      </w:r>
      <w:bookmarkEnd w:id="30"/>
      <w:bookmarkEnd w:id="31"/>
    </w:p>
    <w:p w14:paraId="01B46427" w14:textId="77777777" w:rsidR="008E7D2E" w:rsidRDefault="008E7D2E" w:rsidP="008E7D2E">
      <w:r>
        <w:t>Change Detection Tasks are measures of attention and visuospatial memory. Participants are presented with an array of stimuli (dots, crosses, or simple objects; left). After 2-7 seconds, the array disappears. After a blank inter-stimulus interval of 2-5 seconds, the array returns, with (right) or without changes. The participant’s task is to decide whether the current array is the same or different from the previous array.</w:t>
      </w:r>
    </w:p>
    <w:p w14:paraId="0072DA41" w14:textId="468C7F0C" w:rsidR="008E7D2E" w:rsidRDefault="008E7D2E" w:rsidP="008E7D2E">
      <w:r w:rsidRPr="00164AB6">
        <w:t xml:space="preserve"> </w:t>
      </w:r>
    </w:p>
    <w:p w14:paraId="512B97ED" w14:textId="77777777" w:rsidR="008E7D2E" w:rsidRDefault="008E7D2E" w:rsidP="008E7D2E">
      <w:r>
        <w:t>Participants respond by pressing the key corresponding to their choice (“A” or “L”).</w:t>
      </w:r>
    </w:p>
    <w:p w14:paraId="1070454C" w14:textId="77777777" w:rsidR="008E7D2E" w:rsidRDefault="008E7D2E" w:rsidP="008E7D2E">
      <w:r>
        <w:t>The number of stimuli and the nature of their grouping (number of clusters and number of stimuli per cluster) is randomly determined for each trial. In some trials, the instructions are to only focus on changes occurring in certain areas of the screen (e.g., “ignore any changes that occur on the right side of the screen”).</w:t>
      </w:r>
    </w:p>
    <w:p w14:paraId="3E1F320D" w14:textId="12363F47" w:rsidR="008E7D2E" w:rsidRDefault="008E7D2E" w:rsidP="008E7D2E">
      <w:r>
        <w:t xml:space="preserve">In some the trials, the simple stimuli (dots/crosses) are replaced with complex stimuli (e.g., shells, fish, or crabs) on a contextual background (e.g., water). In some of these trials, the instructions are to only focus on changes occurring to certain objects (e.g., just the shells) and ignore other objects (e.g., fish). </w:t>
      </w:r>
    </w:p>
    <w:p w14:paraId="4DCFF477" w14:textId="39A9C25D" w:rsidR="008E7D2E" w:rsidRDefault="008E7D2E" w:rsidP="008E7D2E">
      <w:pPr>
        <w:rPr>
          <w:noProof/>
        </w:rPr>
      </w:pPr>
      <w:r w:rsidRPr="00E1342E">
        <w:rPr>
          <w:noProof/>
        </w:rPr>
        <w:t xml:space="preserve"> </w:t>
      </w:r>
    </w:p>
    <w:p w14:paraId="771A8416" w14:textId="77777777" w:rsidR="008E7D2E" w:rsidRPr="008E7D2E" w:rsidRDefault="008E7D2E" w:rsidP="008E7D2E"/>
    <w:p w14:paraId="1F9CFB08" w14:textId="583E51B7" w:rsidR="00F25280" w:rsidRDefault="00F25280" w:rsidP="00F25280">
      <w:pPr>
        <w:pStyle w:val="Heading2"/>
      </w:pPr>
      <w:bookmarkStart w:id="32" w:name="_Toc196739854"/>
      <w:bookmarkStart w:id="33" w:name="_Toc227827221"/>
      <w:r>
        <w:t>Latin Square</w:t>
      </w:r>
      <w:bookmarkEnd w:id="32"/>
      <w:bookmarkEnd w:id="33"/>
    </w:p>
    <w:p w14:paraId="3F88CFEC" w14:textId="77777777" w:rsidR="001E4636" w:rsidRPr="003072DA" w:rsidRDefault="001E4636" w:rsidP="001E4636">
      <w:r>
        <w:t>The Latin Square Task is a measure of working memory and abstract reasoning. Participants are presented with incomplete 4 x 4 Latin squares with the task to find which shape (circle, triangle, square, or cross) should fit the marked (</w:t>
      </w:r>
      <w:r>
        <w:rPr>
          <w:b/>
        </w:rPr>
        <w:t>?</w:t>
      </w:r>
      <w:r>
        <w:t>) target cell.</w:t>
      </w:r>
    </w:p>
    <w:p w14:paraId="7E9D6447" w14:textId="77777777" w:rsidR="001E4636" w:rsidRDefault="001E4636" w:rsidP="001E4636">
      <w:r w:rsidRPr="00396653">
        <w:rPr>
          <w:noProof/>
        </w:rPr>
        <w:lastRenderedPageBreak/>
        <w:drawing>
          <wp:inline distT="0" distB="0" distL="0" distR="0" wp14:anchorId="68627E5D" wp14:editId="2596A967">
            <wp:extent cx="5731510" cy="4116070"/>
            <wp:effectExtent l="0" t="0" r="8890" b="0"/>
            <wp:docPr id="20" name="Picture 20" descr="Diagram&#10;&#10;Description automatically generated with medium confid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 name="Picture 20" descr="Diagram&#10;&#10;Description automatically generated with medium confidence"/>
                    <pic:cNvPicPr/>
                  </pic:nvPicPr>
                  <pic:blipFill>
                    <a:blip r:embed="rId11"/>
                    <a:stretch>
                      <a:fillRect/>
                    </a:stretch>
                  </pic:blipFill>
                  <pic:spPr>
                    <a:xfrm>
                      <a:off x="0" y="0"/>
                      <a:ext cx="5731510" cy="4116070"/>
                    </a:xfrm>
                    <a:prstGeom prst="rect">
                      <a:avLst/>
                    </a:prstGeom>
                  </pic:spPr>
                </pic:pic>
              </a:graphicData>
            </a:graphic>
          </wp:inline>
        </w:drawing>
      </w:r>
    </w:p>
    <w:p w14:paraId="771CE5EF" w14:textId="77777777" w:rsidR="001E4636" w:rsidRDefault="001E4636" w:rsidP="001E4636">
      <w:r>
        <w:t>Participants respond by clicking on one of the response options below the array.</w:t>
      </w:r>
    </w:p>
    <w:p w14:paraId="2732A167" w14:textId="74A02A6F" w:rsidR="001E4636" w:rsidRPr="001E4636" w:rsidRDefault="001E4636" w:rsidP="001E4636"/>
    <w:p w14:paraId="69D1B39E" w14:textId="77777777" w:rsidR="001E4636" w:rsidRPr="001E4636" w:rsidRDefault="001E4636" w:rsidP="001E4636"/>
    <w:p w14:paraId="6457323A" w14:textId="64CFDEEF" w:rsidR="00F25280" w:rsidRDefault="00F25280" w:rsidP="00F25280">
      <w:pPr>
        <w:pStyle w:val="Heading2"/>
      </w:pPr>
      <w:bookmarkStart w:id="34" w:name="_Toc196739855"/>
      <w:bookmarkStart w:id="35" w:name="_Toc227827222"/>
      <w:r>
        <w:t>Spatial Relation Task</w:t>
      </w:r>
      <w:bookmarkEnd w:id="34"/>
      <w:bookmarkEnd w:id="35"/>
    </w:p>
    <w:p w14:paraId="789AF3DA" w14:textId="77777777" w:rsidR="001E4636" w:rsidRPr="003072DA" w:rsidRDefault="001E4636" w:rsidP="001E4636">
      <w:r>
        <w:t>The Spatial-Relation Task is a measure of relational reasoning. Participants are instructed to read a set of premises that relate a set of objects (labelled as ‘A’ through ‘E’) by spatial locations. The task is to deduce the spatial relation between two target objects given the premises.</w:t>
      </w:r>
    </w:p>
    <w:p w14:paraId="26D17D0B" w14:textId="37F02132" w:rsidR="001E4636" w:rsidRDefault="001E4636" w:rsidP="0063755F">
      <w:r>
        <w:rPr>
          <w:noProof/>
        </w:rPr>
        <w:lastRenderedPageBreak/>
        <w:drawing>
          <wp:inline distT="0" distB="0" distL="0" distR="0" wp14:anchorId="4DB6DE58" wp14:editId="7B7CBD84">
            <wp:extent cx="5729605" cy="3079115"/>
            <wp:effectExtent l="25400" t="25400" r="36195" b="19685"/>
            <wp:docPr id="22" name="Picture 22" descr="../../../Desktop/Screen%20Shot%202016-07-11%20at%202.16.49%20PM."/>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6" descr="../../../Desktop/Screen%20Shot%202016-07-11%20at%202.16.49%20PM."/>
                    <pic:cNvPicPr>
                      <a:picLocks noChangeAspect="1" noChangeArrowheads="1"/>
                    </pic:cNvPicPr>
                  </pic:nvPicPr>
                  <pic:blipFill>
                    <a:blip r:embed="rId12">
                      <a:extLst>
                        <a:ext uri="{28A0092B-C50C-407E-A947-70E740481C1C}">
                          <a14:useLocalDpi xmlns:a14="http://schemas.microsoft.com/office/drawing/2010/main" val="0"/>
                        </a:ext>
                      </a:extLst>
                    </a:blip>
                    <a:srcRect/>
                    <a:stretch>
                      <a:fillRect/>
                    </a:stretch>
                  </pic:blipFill>
                  <pic:spPr bwMode="auto">
                    <a:xfrm>
                      <a:off x="0" y="0"/>
                      <a:ext cx="5729605" cy="3079115"/>
                    </a:xfrm>
                    <a:prstGeom prst="rect">
                      <a:avLst/>
                    </a:prstGeom>
                    <a:noFill/>
                    <a:ln>
                      <a:solidFill>
                        <a:schemeClr val="tx1"/>
                      </a:solidFill>
                    </a:ln>
                  </pic:spPr>
                </pic:pic>
              </a:graphicData>
            </a:graphic>
          </wp:inline>
        </w:drawing>
      </w:r>
      <w:r>
        <w:br/>
      </w:r>
    </w:p>
    <w:p w14:paraId="15A86798" w14:textId="77777777" w:rsidR="001E4636" w:rsidRPr="001E4636" w:rsidRDefault="001E4636" w:rsidP="001E4636"/>
    <w:p w14:paraId="002ED07D" w14:textId="29A65123" w:rsidR="00F25280" w:rsidRDefault="00F25280" w:rsidP="00F25280">
      <w:pPr>
        <w:pStyle w:val="Heading2"/>
      </w:pPr>
      <w:bookmarkStart w:id="36" w:name="_Toc196739856"/>
      <w:bookmarkStart w:id="37" w:name="_Toc227827223"/>
      <w:r>
        <w:t>Stroop</w:t>
      </w:r>
      <w:bookmarkEnd w:id="36"/>
      <w:bookmarkEnd w:id="37"/>
    </w:p>
    <w:p w14:paraId="0ACA3FBB" w14:textId="77777777" w:rsidR="001E4636" w:rsidRDefault="001E4636" w:rsidP="001E4636">
      <w:r>
        <w:t>The Stroop Task is a measure of inhibition and attentional control. Participants are presented with words sequentially and instructed to respond with the colour the word is printed in. The colour responses correspond to letters on the key (e.g., RED = ‘Z’). The words themselves are names of colours: green, blue, red, orange.</w:t>
      </w:r>
    </w:p>
    <w:p w14:paraId="0BFB9585" w14:textId="77777777" w:rsidR="001E4636" w:rsidRDefault="001E4636" w:rsidP="001E4636">
      <w:r w:rsidRPr="00BD401E">
        <w:rPr>
          <w:noProof/>
        </w:rPr>
        <w:drawing>
          <wp:inline distT="0" distB="0" distL="0" distR="0" wp14:anchorId="1EE4D260" wp14:editId="4B677EFF">
            <wp:extent cx="3823051" cy="937550"/>
            <wp:effectExtent l="25400" t="25400" r="12700" b="27940"/>
            <wp:docPr id="14" name="Picture 1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rotWithShape="1">
                    <a:blip r:embed="rId13"/>
                    <a:srcRect t="27447" b="28955"/>
                    <a:stretch/>
                  </pic:blipFill>
                  <pic:spPr bwMode="auto">
                    <a:xfrm>
                      <a:off x="0" y="0"/>
                      <a:ext cx="3848581" cy="943811"/>
                    </a:xfrm>
                    <a:prstGeom prst="rect">
                      <a:avLst/>
                    </a:prstGeom>
                    <a:ln>
                      <a:solidFill>
                        <a:schemeClr val="tx1"/>
                      </a:solidFill>
                    </a:ln>
                    <a:extLst>
                      <a:ext uri="{53640926-AAD7-44D8-BBD7-CCE9431645EC}">
                        <a14:shadowObscured xmlns:a14="http://schemas.microsoft.com/office/drawing/2010/main"/>
                      </a:ext>
                    </a:extLst>
                  </pic:spPr>
                </pic:pic>
              </a:graphicData>
            </a:graphic>
          </wp:inline>
        </w:drawing>
      </w:r>
    </w:p>
    <w:p w14:paraId="6C83791D" w14:textId="77777777" w:rsidR="001E4636" w:rsidRPr="001E4636" w:rsidRDefault="001E4636" w:rsidP="001E4636"/>
    <w:p w14:paraId="1F00F0BA" w14:textId="0541BB07" w:rsidR="00F25280" w:rsidRDefault="00F25280" w:rsidP="00F25280">
      <w:pPr>
        <w:pStyle w:val="Heading2"/>
      </w:pPr>
      <w:bookmarkStart w:id="38" w:name="_Toc196739857"/>
      <w:bookmarkStart w:id="39" w:name="_Toc227827224"/>
      <w:r>
        <w:t>Anti Sacade</w:t>
      </w:r>
      <w:bookmarkEnd w:id="38"/>
      <w:bookmarkEnd w:id="39"/>
    </w:p>
    <w:p w14:paraId="26D81D3F" w14:textId="77777777" w:rsidR="001E4636" w:rsidRPr="00590BF0" w:rsidRDefault="001E4636" w:rsidP="001E4636">
      <w:pPr>
        <w:rPr>
          <w:noProof/>
        </w:rPr>
      </w:pPr>
      <w:r>
        <w:t>The Anti-saccade Task is a measure of inhibition and attentional control that can be measured directly with eye tracking or indirectly with keyboard presses. Participants are instructed to fixate on a stimulus (a circle) in the centre of the screen. After a varying period of time, the stimulus moves to the left or right side of the screen. In the control trials, the participants must either not move their gaze (i.e., remain fixated on the centre) or follow the stimulus. In the experimental trials, the participant must move their gaze to the opposite side of the screen from the stimulus.</w:t>
      </w:r>
      <w:r w:rsidRPr="000D3FBE">
        <w:rPr>
          <w:noProof/>
        </w:rPr>
        <w:t xml:space="preserve"> </w:t>
      </w:r>
      <w:r>
        <w:rPr>
          <w:noProof/>
        </w:rPr>
        <w:t xml:space="preserve">In the behavioural version of the task, participants instead respond with keys corresponding to </w:t>
      </w:r>
      <w:r>
        <w:rPr>
          <w:i/>
          <w:noProof/>
        </w:rPr>
        <w:t>left</w:t>
      </w:r>
      <w:r>
        <w:rPr>
          <w:noProof/>
        </w:rPr>
        <w:t xml:space="preserve"> or </w:t>
      </w:r>
      <w:r>
        <w:rPr>
          <w:i/>
          <w:noProof/>
        </w:rPr>
        <w:t>right</w:t>
      </w:r>
      <w:r>
        <w:rPr>
          <w:noProof/>
        </w:rPr>
        <w:t xml:space="preserve"> (e.g., ‘A’ and ‘L’).</w:t>
      </w:r>
    </w:p>
    <w:p w14:paraId="4BE6D2AD" w14:textId="77777777" w:rsidR="001E4636" w:rsidRDefault="001E4636" w:rsidP="001E4636">
      <w:pPr>
        <w:rPr>
          <w:noProof/>
        </w:rPr>
      </w:pPr>
      <w:r w:rsidRPr="000D3FBE">
        <w:rPr>
          <w:noProof/>
        </w:rPr>
        <w:lastRenderedPageBreak/>
        <w:drawing>
          <wp:inline distT="0" distB="0" distL="0" distR="0" wp14:anchorId="6A4D5171" wp14:editId="333A4B78">
            <wp:extent cx="2815200" cy="1584000"/>
            <wp:effectExtent l="0" t="0" r="4445" b="0"/>
            <wp:docPr id="12" name="Picture 1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14"/>
                    <a:stretch>
                      <a:fillRect/>
                    </a:stretch>
                  </pic:blipFill>
                  <pic:spPr>
                    <a:xfrm>
                      <a:off x="0" y="0"/>
                      <a:ext cx="2815200" cy="1584000"/>
                    </a:xfrm>
                    <a:prstGeom prst="rect">
                      <a:avLst/>
                    </a:prstGeom>
                  </pic:spPr>
                </pic:pic>
              </a:graphicData>
            </a:graphic>
          </wp:inline>
        </w:drawing>
      </w:r>
      <w:r w:rsidRPr="000D3FBE">
        <w:rPr>
          <w:noProof/>
        </w:rPr>
        <w:t xml:space="preserve"> </w:t>
      </w:r>
      <w:r w:rsidRPr="000D3FBE">
        <w:rPr>
          <w:noProof/>
        </w:rPr>
        <w:drawing>
          <wp:inline distT="0" distB="0" distL="0" distR="0" wp14:anchorId="5E6E1841" wp14:editId="40A55167">
            <wp:extent cx="2815200" cy="1584000"/>
            <wp:effectExtent l="0" t="0" r="4445" b="0"/>
            <wp:docPr id="13" name="Picture 1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15"/>
                    <a:stretch>
                      <a:fillRect/>
                    </a:stretch>
                  </pic:blipFill>
                  <pic:spPr>
                    <a:xfrm>
                      <a:off x="0" y="0"/>
                      <a:ext cx="2815200" cy="1584000"/>
                    </a:xfrm>
                    <a:prstGeom prst="rect">
                      <a:avLst/>
                    </a:prstGeom>
                  </pic:spPr>
                </pic:pic>
              </a:graphicData>
            </a:graphic>
          </wp:inline>
        </w:drawing>
      </w:r>
      <w:r>
        <w:rPr>
          <w:noProof/>
        </w:rPr>
        <w:t xml:space="preserve"> </w:t>
      </w:r>
    </w:p>
    <w:p w14:paraId="45B0B337" w14:textId="77777777" w:rsidR="001E4636" w:rsidRPr="001E4636" w:rsidRDefault="001E4636" w:rsidP="001E4636"/>
    <w:p w14:paraId="043D3EE3" w14:textId="0E4F3614" w:rsidR="00F25280" w:rsidRDefault="00F25280" w:rsidP="00F25280">
      <w:pPr>
        <w:pStyle w:val="Heading2"/>
      </w:pPr>
      <w:bookmarkStart w:id="40" w:name="_Toc196739858"/>
      <w:bookmarkStart w:id="41" w:name="_Toc227827225"/>
      <w:r>
        <w:t>Complex Span</w:t>
      </w:r>
      <w:bookmarkEnd w:id="40"/>
      <w:bookmarkEnd w:id="41"/>
    </w:p>
    <w:p w14:paraId="45ABB6F2" w14:textId="77777777" w:rsidR="00DA24FD" w:rsidRDefault="00DA24FD" w:rsidP="00DA24FD">
      <w:r>
        <w:t>The Complex Span Task is a measure of working memory. Each trial involves the presentation of several (2-7) sequentially presented stimuli (digits; left). After each stimulus, the participant must also verify the truth of a simple arithmetic operation (right). Once all the stimuli have been presented, along with their alternating arithmetic operations, the participant is asked to recall the stimuli in correct serial order, by entering each digit with the keyboard</w:t>
      </w:r>
    </w:p>
    <w:p w14:paraId="679636E1" w14:textId="77777777" w:rsidR="00DA24FD" w:rsidRDefault="00DA24FD" w:rsidP="00DA24FD">
      <w:r w:rsidRPr="00026C6A">
        <w:rPr>
          <w:noProof/>
        </w:rPr>
        <w:drawing>
          <wp:inline distT="0" distB="0" distL="0" distR="0" wp14:anchorId="08C45532" wp14:editId="6F051183">
            <wp:extent cx="4705589" cy="1747593"/>
            <wp:effectExtent l="25400" t="25400" r="19050" b="30480"/>
            <wp:docPr id="11" name="Picture 1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rotWithShape="1">
                    <a:blip r:embed="rId16"/>
                    <a:srcRect t="17055" b="16919"/>
                    <a:stretch/>
                  </pic:blipFill>
                  <pic:spPr bwMode="auto">
                    <a:xfrm>
                      <a:off x="0" y="0"/>
                      <a:ext cx="4713121" cy="1750390"/>
                    </a:xfrm>
                    <a:prstGeom prst="rect">
                      <a:avLst/>
                    </a:prstGeom>
                    <a:ln>
                      <a:solidFill>
                        <a:schemeClr val="tx1"/>
                      </a:solidFill>
                    </a:ln>
                    <a:extLst>
                      <a:ext uri="{53640926-AAD7-44D8-BBD7-CCE9431645EC}">
                        <a14:shadowObscured xmlns:a14="http://schemas.microsoft.com/office/drawing/2010/main"/>
                      </a:ext>
                    </a:extLst>
                  </pic:spPr>
                </pic:pic>
              </a:graphicData>
            </a:graphic>
          </wp:inline>
        </w:drawing>
      </w:r>
    </w:p>
    <w:p w14:paraId="0FDA52EB" w14:textId="77777777" w:rsidR="00DA24FD" w:rsidRPr="00DA24FD" w:rsidRDefault="00DA24FD" w:rsidP="00DA24FD"/>
    <w:p w14:paraId="3CA23C4B" w14:textId="49C543EF" w:rsidR="00F25280" w:rsidRDefault="00F25280" w:rsidP="00F25280">
      <w:pPr>
        <w:pStyle w:val="Heading2"/>
      </w:pPr>
      <w:bookmarkStart w:id="42" w:name="_Toc196739859"/>
      <w:bookmarkStart w:id="43" w:name="_Toc227827226"/>
      <w:r>
        <w:t>Flanker Task</w:t>
      </w:r>
      <w:bookmarkEnd w:id="42"/>
      <w:bookmarkEnd w:id="43"/>
    </w:p>
    <w:p w14:paraId="62889824" w14:textId="2FB02E75" w:rsidR="00B73894" w:rsidRPr="00B73894" w:rsidRDefault="00B73894" w:rsidP="00B73894">
      <w:r w:rsidRPr="00B73894">
        <w:rPr>
          <w:rStyle w:val="apple-converted-space"/>
          <w:color w:val="202122"/>
          <w:sz w:val="21"/>
          <w:szCs w:val="21"/>
        </w:rPr>
        <w:t xml:space="preserve">The </w:t>
      </w:r>
      <w:r w:rsidRPr="00B73894">
        <w:t>flanker task</w:t>
      </w:r>
      <w:r w:rsidRPr="00B73894">
        <w:rPr>
          <w:rStyle w:val="apple-converted-space"/>
          <w:color w:val="202122"/>
          <w:sz w:val="21"/>
          <w:szCs w:val="21"/>
          <w:shd w:val="clear" w:color="auto" w:fill="FFFFFF"/>
        </w:rPr>
        <w:t> </w:t>
      </w:r>
      <w:r w:rsidRPr="00B73894">
        <w:rPr>
          <w:shd w:val="clear" w:color="auto" w:fill="FFFFFF"/>
        </w:rPr>
        <w:t xml:space="preserve">is a set of response inhibition tests used to assess the ability to suppress responses that are </w:t>
      </w:r>
      <w:r>
        <w:rPr>
          <w:shd w:val="clear" w:color="auto" w:fill="FFFFFF"/>
        </w:rPr>
        <w:t>inappropriate in a particular</w:t>
      </w:r>
      <w:r>
        <w:rPr>
          <w:rStyle w:val="apple-converted-space"/>
          <w:color w:val="202122"/>
          <w:sz w:val="21"/>
          <w:szCs w:val="21"/>
          <w:shd w:val="clear" w:color="auto" w:fill="FFFFFF"/>
        </w:rPr>
        <w:t> </w:t>
      </w:r>
      <w:r w:rsidRPr="00B73894">
        <w:rPr>
          <w:sz w:val="21"/>
          <w:szCs w:val="21"/>
        </w:rPr>
        <w:t>context</w:t>
      </w:r>
      <w:r>
        <w:rPr>
          <w:shd w:val="clear" w:color="auto" w:fill="FFFFFF"/>
        </w:rPr>
        <w:t>. The target is flanked by non-target stimuli which correspond either to the same directional response as the target (</w:t>
      </w:r>
      <w:r>
        <w:rPr>
          <w:i/>
          <w:iCs/>
        </w:rPr>
        <w:t>congruent</w:t>
      </w:r>
      <w:r>
        <w:rPr>
          <w:rStyle w:val="apple-converted-space"/>
          <w:color w:val="202122"/>
          <w:sz w:val="21"/>
          <w:szCs w:val="21"/>
          <w:shd w:val="clear" w:color="auto" w:fill="FFFFFF"/>
        </w:rPr>
        <w:t> </w:t>
      </w:r>
      <w:r>
        <w:rPr>
          <w:shd w:val="clear" w:color="auto" w:fill="FFFFFF"/>
        </w:rPr>
        <w:t>flankers), to the opposite response (</w:t>
      </w:r>
      <w:r>
        <w:rPr>
          <w:i/>
          <w:iCs/>
        </w:rPr>
        <w:t>incongruent</w:t>
      </w:r>
      <w:r>
        <w:rPr>
          <w:rStyle w:val="apple-converted-space"/>
          <w:color w:val="202122"/>
          <w:sz w:val="21"/>
          <w:szCs w:val="21"/>
          <w:shd w:val="clear" w:color="auto" w:fill="FFFFFF"/>
        </w:rPr>
        <w:t> </w:t>
      </w:r>
      <w:r>
        <w:rPr>
          <w:shd w:val="clear" w:color="auto" w:fill="FFFFFF"/>
        </w:rPr>
        <w:t>flankers), or to neither (</w:t>
      </w:r>
      <w:r>
        <w:rPr>
          <w:i/>
          <w:iCs/>
        </w:rPr>
        <w:t>neutral</w:t>
      </w:r>
      <w:r>
        <w:rPr>
          <w:shd w:val="clear" w:color="auto" w:fill="FFFFFF"/>
        </w:rPr>
        <w:t>flankers).</w:t>
      </w:r>
      <w:r>
        <w:rPr>
          <w:rStyle w:val="apple-converted-space"/>
          <w:color w:val="202122"/>
          <w:sz w:val="21"/>
          <w:szCs w:val="21"/>
          <w:shd w:val="clear" w:color="auto" w:fill="FFFFFF"/>
        </w:rPr>
        <w:t xml:space="preserve"> Participants respond based on the congruence of the target with context, </w:t>
      </w:r>
      <w:r w:rsidRPr="00B73894">
        <w:rPr>
          <w:color w:val="202122"/>
          <w:sz w:val="21"/>
          <w:szCs w:val="21"/>
          <w:shd w:val="clear" w:color="auto" w:fill="FFFFFF"/>
        </w:rPr>
        <w:t>Flanker items call for the opposite response of the target and are represented by different symbols</w:t>
      </w:r>
    </w:p>
    <w:p w14:paraId="69795AAA" w14:textId="2D41896D" w:rsidR="00B73894" w:rsidRDefault="00B73894" w:rsidP="00B73894">
      <w:pPr>
        <w:rPr>
          <w:rStyle w:val="apple-converted-space"/>
          <w:color w:val="202122"/>
          <w:sz w:val="21"/>
          <w:szCs w:val="21"/>
          <w:shd w:val="clear" w:color="auto" w:fill="FFFFFF"/>
        </w:rPr>
      </w:pPr>
      <w:r>
        <w:rPr>
          <w:rStyle w:val="apple-converted-space"/>
          <w:color w:val="202122"/>
          <w:sz w:val="21"/>
          <w:szCs w:val="21"/>
          <w:shd w:val="clear" w:color="auto" w:fill="FFFFFF"/>
        </w:rPr>
        <w:t>For example:</w:t>
      </w:r>
    </w:p>
    <w:p w14:paraId="017F9C1A" w14:textId="12B6C3FE" w:rsidR="00B73894" w:rsidRPr="00B73894" w:rsidRDefault="00B73894" w:rsidP="00B73894">
      <w:r w:rsidRPr="00B73894">
        <w:lastRenderedPageBreak/>
        <w:fldChar w:fldCharType="begin"/>
      </w:r>
      <w:r w:rsidRPr="00B73894">
        <w:instrText xml:space="preserve"> INCLUDEPICTURE "/var/folders/01/5m1bm41d5ms5021mmlf_ztch0000gn/T/com.microsoft.Word/WebArchiveCopyPasteTempFiles/Congruent%2C_Incongruent%2C_and_Neutral_Flanker_stimuli.jpg" \* MERGEFORMATINET </w:instrText>
      </w:r>
      <w:r w:rsidRPr="00B73894">
        <w:fldChar w:fldCharType="separate"/>
      </w:r>
      <w:r w:rsidRPr="00B73894">
        <w:rPr>
          <w:noProof/>
        </w:rPr>
        <w:drawing>
          <wp:inline distT="0" distB="0" distL="0" distR="0" wp14:anchorId="5FE579D4" wp14:editId="6B5E10C8">
            <wp:extent cx="4572000" cy="3434080"/>
            <wp:effectExtent l="0" t="0" r="0" b="0"/>
            <wp:docPr id="4" name="Picture 4" descr="Text&#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 name="Picture 4" descr="Text&#10;&#10;Description automatically generated"/>
                    <pic:cNvPicPr>
                      <a:picLocks noChangeAspect="1" noChangeArrowheads="1"/>
                    </pic:cNvPicPr>
                  </pic:nvPicPr>
                  <pic:blipFill>
                    <a:blip r:embed="rId17">
                      <a:extLst>
                        <a:ext uri="{28A0092B-C50C-407E-A947-70E740481C1C}">
                          <a14:useLocalDpi xmlns:a14="http://schemas.microsoft.com/office/drawing/2010/main" val="0"/>
                        </a:ext>
                      </a:extLst>
                    </a:blip>
                    <a:srcRect/>
                    <a:stretch>
                      <a:fillRect/>
                    </a:stretch>
                  </pic:blipFill>
                  <pic:spPr bwMode="auto">
                    <a:xfrm>
                      <a:off x="0" y="0"/>
                      <a:ext cx="4572000" cy="3434080"/>
                    </a:xfrm>
                    <a:prstGeom prst="rect">
                      <a:avLst/>
                    </a:prstGeom>
                    <a:noFill/>
                    <a:ln>
                      <a:noFill/>
                    </a:ln>
                  </pic:spPr>
                </pic:pic>
              </a:graphicData>
            </a:graphic>
          </wp:inline>
        </w:drawing>
      </w:r>
      <w:r w:rsidRPr="00B73894">
        <w:fldChar w:fldCharType="end"/>
      </w:r>
    </w:p>
    <w:p w14:paraId="1098FD68" w14:textId="77777777" w:rsidR="00B73894" w:rsidRDefault="00B73894" w:rsidP="00B73894">
      <w:pPr>
        <w:rPr>
          <w:rStyle w:val="apple-converted-space"/>
          <w:color w:val="202122"/>
          <w:sz w:val="21"/>
          <w:szCs w:val="21"/>
          <w:shd w:val="clear" w:color="auto" w:fill="FFFFFF"/>
        </w:rPr>
      </w:pPr>
    </w:p>
    <w:p w14:paraId="053B7AAA" w14:textId="77777777" w:rsidR="00B73894" w:rsidRDefault="00B73894" w:rsidP="00B73894"/>
    <w:p w14:paraId="2FCC11ED" w14:textId="77777777" w:rsidR="00B73894" w:rsidRPr="00B73894" w:rsidRDefault="00B73894" w:rsidP="00B73894"/>
    <w:p w14:paraId="36EFDB12" w14:textId="2055E83A" w:rsidR="00F25280" w:rsidRDefault="00F25280" w:rsidP="00F25280">
      <w:pPr>
        <w:pStyle w:val="Heading2"/>
      </w:pPr>
      <w:bookmarkStart w:id="44" w:name="_Toc196739860"/>
      <w:bookmarkStart w:id="45" w:name="_Toc227827227"/>
      <w:r>
        <w:t>Perceptual Discrimination</w:t>
      </w:r>
      <w:bookmarkEnd w:id="44"/>
      <w:bookmarkEnd w:id="45"/>
    </w:p>
    <w:p w14:paraId="1ABACDF7" w14:textId="01265BC8" w:rsidR="001A4664" w:rsidRDefault="001A4664" w:rsidP="001A4664">
      <w:r>
        <w:t>Perceptual discrimination tasks require participants to make some king of perceptual decision about a stimulus (e.g. colour, motion, size etc.), usually in a very quick fashion. For example i</w:t>
      </w:r>
      <w:r w:rsidRPr="001A4664">
        <w:t>n a motion discrimination task, human subjects decide whether two sequentially presented motion stimuli move in the same or different directions</w:t>
      </w:r>
    </w:p>
    <w:p w14:paraId="379BB9C9" w14:textId="6C331B5A" w:rsidR="001A4664" w:rsidRDefault="001A4664" w:rsidP="001A4664"/>
    <w:p w14:paraId="7FAD2DFF" w14:textId="5931AB72" w:rsidR="001A4664" w:rsidRPr="001A4664" w:rsidRDefault="001A4664" w:rsidP="001A4664">
      <w:r>
        <w:rPr>
          <w:noProof/>
        </w:rPr>
        <w:drawing>
          <wp:inline distT="0" distB="0" distL="0" distR="0" wp14:anchorId="618B1FEF" wp14:editId="25F1591B">
            <wp:extent cx="3505200" cy="1435100"/>
            <wp:effectExtent l="0" t="0" r="0" b="0"/>
            <wp:docPr id="7" name="Picture 7" descr="A picture containing text, badminton, kitchenware, strainer&#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 name="Picture 7" descr="A picture containing text, badminton, kitchenware, strainer&#10;&#10;Description automatically generated"/>
                    <pic:cNvPicPr/>
                  </pic:nvPicPr>
                  <pic:blipFill>
                    <a:blip r:embed="rId18"/>
                    <a:stretch>
                      <a:fillRect/>
                    </a:stretch>
                  </pic:blipFill>
                  <pic:spPr>
                    <a:xfrm>
                      <a:off x="0" y="0"/>
                      <a:ext cx="3505200" cy="1435100"/>
                    </a:xfrm>
                    <a:prstGeom prst="rect">
                      <a:avLst/>
                    </a:prstGeom>
                  </pic:spPr>
                </pic:pic>
              </a:graphicData>
            </a:graphic>
          </wp:inline>
        </w:drawing>
      </w:r>
    </w:p>
    <w:p w14:paraId="2AB40281" w14:textId="77777777" w:rsidR="00F25280" w:rsidRDefault="00F25280" w:rsidP="00F25280">
      <w:pPr>
        <w:pStyle w:val="Heading2"/>
      </w:pPr>
      <w:bookmarkStart w:id="46" w:name="_Toc196739861"/>
      <w:bookmarkStart w:id="47" w:name="_Toc227827228"/>
      <w:r>
        <w:t>Categorisation</w:t>
      </w:r>
      <w:bookmarkEnd w:id="46"/>
      <w:bookmarkEnd w:id="47"/>
    </w:p>
    <w:p w14:paraId="7DA9CEBF" w14:textId="0E83A6B8" w:rsidR="004525F7" w:rsidRDefault="004525F7" w:rsidP="004525F7">
      <w:pPr>
        <w:pStyle w:val="NormalWeb"/>
      </w:pPr>
      <w:r>
        <w:rPr>
          <w:rFonts w:ascii="TimesNewRomanPSMT" w:hAnsi="TimesNewRomanPSMT"/>
          <w:sz w:val="22"/>
          <w:szCs w:val="22"/>
        </w:rPr>
        <w:t xml:space="preserve">The general categorisation paradigm involves a category learning task adapted from Little &amp; McDaniel (2015), where participants learn to categorise 12 stimuli (figure left) into one of two categories. Stimuli are composed of two coloured shapes, one inside of the other. Category membership is determined by the following rule: if the inner and outer shape matches in form/shape or colour they are members of one category (e.g., ‘blickets’) and if they do not match in either form or colour, they are the other category (e.g., ‘daxes). Participants can categorise the stimuli either by learning the rule or alternatively, given the limited number of stimuli, simply memorising the category to which a stimuli belongs based on its perceptual features. The paradigm is run in two phases, a training phase where participants categorise each of the 12 items multiple times, are prompted to provide </w:t>
      </w:r>
      <w:r>
        <w:rPr>
          <w:rFonts w:ascii="TimesNewRomanPSMT" w:hAnsi="TimesNewRomanPSMT"/>
          <w:sz w:val="22"/>
          <w:szCs w:val="22"/>
        </w:rPr>
        <w:lastRenderedPageBreak/>
        <w:t xml:space="preserve">metacognitive self- evaluations, and receive feedback as well as a subsequent test phase where participants are tested on i) the same items they saw previously, ii) unambiguous (previously unseen) transfer items that would be classified as one category using the rule and the </w:t>
      </w:r>
      <w:r>
        <w:rPr>
          <w:rFonts w:ascii="TimesNewRomanPS" w:hAnsi="TimesNewRomanPS"/>
          <w:i/>
          <w:iCs/>
          <w:sz w:val="22"/>
          <w:szCs w:val="22"/>
        </w:rPr>
        <w:t xml:space="preserve">same </w:t>
      </w:r>
      <w:r>
        <w:rPr>
          <w:rFonts w:ascii="TimesNewRomanPSMT" w:hAnsi="TimesNewRomanPSMT"/>
          <w:sz w:val="22"/>
          <w:szCs w:val="22"/>
        </w:rPr>
        <w:t xml:space="preserve">category using perceptual features, and iii) </w:t>
      </w:r>
      <w:r>
        <w:rPr>
          <w:rFonts w:ascii="TimesNewRomanPS" w:hAnsi="TimesNewRomanPS"/>
          <w:b/>
          <w:bCs/>
          <w:sz w:val="22"/>
          <w:szCs w:val="22"/>
        </w:rPr>
        <w:t xml:space="preserve">ambiguous </w:t>
      </w:r>
      <w:r>
        <w:rPr>
          <w:rFonts w:ascii="TimesNewRomanPSMT" w:hAnsi="TimesNewRomanPSMT"/>
          <w:sz w:val="22"/>
          <w:szCs w:val="22"/>
        </w:rPr>
        <w:t xml:space="preserve">(previously unseen) transfer items that would be classified as one category using the rule and the </w:t>
      </w:r>
      <w:r>
        <w:rPr>
          <w:rFonts w:ascii="TimesNewRomanPS" w:hAnsi="TimesNewRomanPS"/>
          <w:i/>
          <w:iCs/>
          <w:sz w:val="22"/>
          <w:szCs w:val="22"/>
        </w:rPr>
        <w:t xml:space="preserve">other </w:t>
      </w:r>
      <w:r>
        <w:rPr>
          <w:rFonts w:ascii="TimesNewRomanPSMT" w:hAnsi="TimesNewRomanPSMT"/>
          <w:sz w:val="22"/>
          <w:szCs w:val="22"/>
        </w:rPr>
        <w:t xml:space="preserve">category if using perceptual features (figure </w:t>
      </w:r>
      <w:r w:rsidR="00EF3A0F">
        <w:rPr>
          <w:rFonts w:ascii="TimesNewRomanPSMT" w:hAnsi="TimesNewRomanPSMT"/>
          <w:sz w:val="22"/>
          <w:szCs w:val="22"/>
        </w:rPr>
        <w:t>below</w:t>
      </w:r>
      <w:r>
        <w:rPr>
          <w:rFonts w:ascii="TimesNewRomanPSMT" w:hAnsi="TimesNewRomanPSMT"/>
          <w:sz w:val="22"/>
          <w:szCs w:val="22"/>
        </w:rPr>
        <w:t xml:space="preserve">). </w:t>
      </w:r>
    </w:p>
    <w:p w14:paraId="57D3601C" w14:textId="18759DAF" w:rsidR="001345D6" w:rsidRDefault="001345D6" w:rsidP="004525F7">
      <w:pPr>
        <w:spacing w:after="240"/>
      </w:pPr>
    </w:p>
    <w:p w14:paraId="497959CF" w14:textId="77777777" w:rsidR="004525F7" w:rsidRDefault="004525F7" w:rsidP="004525F7">
      <w:r w:rsidRPr="004525F7">
        <w:fldChar w:fldCharType="begin"/>
      </w:r>
      <w:r w:rsidRPr="004525F7">
        <w:instrText xml:space="preserve"> INCLUDEPICTURE "/Users/kit/Library/Group Containers/UBF8T346G9.ms/WebArchiveCopyPasteTempFiles/com.microsoft.Word/page11image31322720" \* MERGEFORMATINET </w:instrText>
      </w:r>
      <w:r w:rsidRPr="004525F7">
        <w:fldChar w:fldCharType="separate"/>
      </w:r>
      <w:r w:rsidRPr="004525F7">
        <w:rPr>
          <w:noProof/>
        </w:rPr>
        <w:drawing>
          <wp:inline distT="0" distB="0" distL="0" distR="0" wp14:anchorId="04A3FA4A" wp14:editId="243B18C4">
            <wp:extent cx="1699260" cy="1066800"/>
            <wp:effectExtent l="0" t="0" r="2540" b="0"/>
            <wp:docPr id="10" name="Picture 10" descr="page11image3132272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page11image31322720"/>
                    <pic:cNvPicPr>
                      <a:picLocks noChangeAspect="1" noChangeArrowheads="1"/>
                    </pic:cNvPicPr>
                  </pic:nvPicPr>
                  <pic:blipFill>
                    <a:blip r:embed="rId19">
                      <a:extLst>
                        <a:ext uri="{28A0092B-C50C-407E-A947-70E740481C1C}">
                          <a14:useLocalDpi xmlns:a14="http://schemas.microsoft.com/office/drawing/2010/main" val="0"/>
                        </a:ext>
                      </a:extLst>
                    </a:blip>
                    <a:srcRect/>
                    <a:stretch>
                      <a:fillRect/>
                    </a:stretch>
                  </pic:blipFill>
                  <pic:spPr bwMode="auto">
                    <a:xfrm>
                      <a:off x="0" y="0"/>
                      <a:ext cx="1699260" cy="1066800"/>
                    </a:xfrm>
                    <a:prstGeom prst="rect">
                      <a:avLst/>
                    </a:prstGeom>
                    <a:noFill/>
                    <a:ln>
                      <a:noFill/>
                    </a:ln>
                  </pic:spPr>
                </pic:pic>
              </a:graphicData>
            </a:graphic>
          </wp:inline>
        </w:drawing>
      </w:r>
      <w:r w:rsidRPr="004525F7">
        <w:fldChar w:fldCharType="end"/>
      </w:r>
    </w:p>
    <w:p w14:paraId="2D86D91D" w14:textId="77777777" w:rsidR="004525F7" w:rsidRDefault="004525F7" w:rsidP="004525F7"/>
    <w:p w14:paraId="732EF346" w14:textId="4A78E027" w:rsidR="004525F7" w:rsidRPr="00F03FB9" w:rsidRDefault="004525F7" w:rsidP="00F03FB9">
      <w:r w:rsidRPr="004525F7">
        <w:fldChar w:fldCharType="begin"/>
      </w:r>
      <w:r w:rsidRPr="004525F7">
        <w:instrText xml:space="preserve"> INCLUDEPICTURE "/Users/kit/Library/Group Containers/UBF8T346G9.ms/WebArchiveCopyPasteTempFiles/com.microsoft.Word/page11image31324384" \* MERGEFORMATINET </w:instrText>
      </w:r>
      <w:r w:rsidRPr="004525F7">
        <w:fldChar w:fldCharType="separate"/>
      </w:r>
      <w:r w:rsidRPr="004525F7">
        <w:rPr>
          <w:noProof/>
        </w:rPr>
        <w:drawing>
          <wp:inline distT="0" distB="0" distL="0" distR="0" wp14:anchorId="21C597F1" wp14:editId="66AE1923">
            <wp:extent cx="3048000" cy="2133600"/>
            <wp:effectExtent l="0" t="0" r="0" b="0"/>
            <wp:docPr id="8" name="Picture 8" descr="page11image3132438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descr="page11image31324384"/>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3048000" cy="2133600"/>
                    </a:xfrm>
                    <a:prstGeom prst="rect">
                      <a:avLst/>
                    </a:prstGeom>
                    <a:noFill/>
                    <a:ln>
                      <a:noFill/>
                    </a:ln>
                  </pic:spPr>
                </pic:pic>
              </a:graphicData>
            </a:graphic>
          </wp:inline>
        </w:drawing>
      </w:r>
      <w:r w:rsidRPr="004525F7">
        <w:fldChar w:fldCharType="end"/>
      </w:r>
    </w:p>
    <w:p w14:paraId="0D520EEA" w14:textId="466D729E" w:rsidR="00F03FB9" w:rsidRDefault="00F03FB9" w:rsidP="00F03FB9">
      <w:pPr>
        <w:pStyle w:val="Heading2"/>
      </w:pPr>
      <w:bookmarkStart w:id="48" w:name="_Toc196739862"/>
      <w:bookmarkStart w:id="49" w:name="_Toc227827229"/>
      <w:r>
        <w:t>M</w:t>
      </w:r>
      <w:r w:rsidR="009D5EFB">
        <w:t>ultiplication Test</w:t>
      </w:r>
      <w:bookmarkEnd w:id="48"/>
      <w:bookmarkEnd w:id="49"/>
    </w:p>
    <w:p w14:paraId="2012D8B0" w14:textId="2A64347E" w:rsidR="00F03FB9" w:rsidRPr="005D7638" w:rsidRDefault="00F03FB9" w:rsidP="00F03FB9">
      <w:pPr>
        <w:spacing w:after="240"/>
      </w:pPr>
      <w:r>
        <w:rPr>
          <w:rFonts w:ascii="TimesNewRomanPSMT" w:hAnsi="TimesNewRomanPSMT"/>
          <w:sz w:val="22"/>
          <w:szCs w:val="22"/>
        </w:rPr>
        <w:t xml:space="preserve">Participants will be presented with a series of multiplication questions consisting of </w:t>
      </w:r>
      <w:r w:rsidR="001D23DD">
        <w:rPr>
          <w:rFonts w:ascii="TimesNewRomanPSMT" w:hAnsi="TimesNewRomanPSMT"/>
          <w:sz w:val="22"/>
          <w:szCs w:val="22"/>
        </w:rPr>
        <w:t xml:space="preserve">one </w:t>
      </w:r>
      <w:r>
        <w:rPr>
          <w:rFonts w:ascii="TimesNewRomanPSMT" w:hAnsi="TimesNewRomanPSMT"/>
          <w:sz w:val="22"/>
          <w:szCs w:val="22"/>
        </w:rPr>
        <w:t>number multiplied by another number (e.g. 27 x 83). Participants will then be shown an answer that is correct and one that is incorrect yet plausible and prompted to choose the correct answer.</w:t>
      </w:r>
    </w:p>
    <w:p w14:paraId="69FF8BFB" w14:textId="77777777" w:rsidR="004F38C7" w:rsidRDefault="004F38C7" w:rsidP="004F38C7">
      <w:pPr>
        <w:pStyle w:val="Heading2"/>
        <w:rPr>
          <w:i w:val="0"/>
          <w:iCs w:val="0"/>
        </w:rPr>
      </w:pPr>
      <w:bookmarkStart w:id="50" w:name="_Toc171940078"/>
      <w:bookmarkStart w:id="51" w:name="_Toc171940152"/>
      <w:bookmarkStart w:id="52" w:name="_Toc196739863"/>
      <w:bookmarkStart w:id="53" w:name="_Toc227827230"/>
      <w:r>
        <w:rPr>
          <w:i w:val="0"/>
          <w:iCs w:val="0"/>
        </w:rPr>
        <w:t>Rating task</w:t>
      </w:r>
      <w:bookmarkEnd w:id="50"/>
      <w:bookmarkEnd w:id="51"/>
      <w:bookmarkEnd w:id="52"/>
      <w:bookmarkEnd w:id="53"/>
    </w:p>
    <w:p w14:paraId="0BAA06BC" w14:textId="77777777" w:rsidR="004F38C7" w:rsidRDefault="004F38C7" w:rsidP="004F38C7">
      <w:r>
        <w:t xml:space="preserve">In this task participants rate either/both the (1) age and (2) pleasantness of: faces, houses, and paintings. Faces have </w:t>
      </w:r>
      <w:r w:rsidRPr="00E77E57">
        <w:t xml:space="preserve">a neutral facial expression. </w:t>
      </w:r>
      <w:r>
        <w:t>Faces, h</w:t>
      </w:r>
      <w:r w:rsidRPr="00E77E57">
        <w:t>ouses and paintings were gathered from the Internet</w:t>
      </w:r>
      <w:r>
        <w:t xml:space="preserve"> and online psych-psychics stimulus databases</w:t>
      </w:r>
      <w:r w:rsidRPr="00E77E57">
        <w:t xml:space="preserve">. They were chosen to cover a large variety of styles, such that different aesthetic tastes could be expressed, for example in terms of modern versus older periods as far back as the Middle Ages. </w:t>
      </w:r>
    </w:p>
    <w:p w14:paraId="14D11904" w14:textId="77777777" w:rsidR="004F38C7" w:rsidRDefault="004F38C7" w:rsidP="004F38C7"/>
    <w:p w14:paraId="34B96334" w14:textId="77777777" w:rsidR="004F38C7" w:rsidRDefault="004F38C7" w:rsidP="004F38C7">
      <w:r>
        <w:t>Example trial:</w:t>
      </w:r>
    </w:p>
    <w:p w14:paraId="471F96EF" w14:textId="77777777" w:rsidR="004F38C7" w:rsidRDefault="004F38C7" w:rsidP="004F38C7"/>
    <w:p w14:paraId="21EE2EE2" w14:textId="77777777" w:rsidR="004F38C7" w:rsidRDefault="004F38C7" w:rsidP="004F38C7">
      <w:pPr>
        <w:rPr>
          <w:noProof/>
        </w:rPr>
      </w:pPr>
      <w:r>
        <w:rPr>
          <w:noProof/>
        </w:rPr>
        <w:lastRenderedPageBreak/>
        <w:drawing>
          <wp:inline distT="0" distB="0" distL="0" distR="0" wp14:anchorId="3C59F2A4" wp14:editId="5127574C">
            <wp:extent cx="3975100" cy="2641600"/>
            <wp:effectExtent l="0" t="0" r="0" b="0"/>
            <wp:docPr id="602309223" name="Picture 1" descr="A group of black squares with white text&#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02309223" name="Picture 1" descr="A group of black squares with white text&#10;&#10;Description automatically generated"/>
                    <pic:cNvPicPr/>
                  </pic:nvPicPr>
                  <pic:blipFill>
                    <a:blip r:embed="rId21"/>
                    <a:stretch>
                      <a:fillRect/>
                    </a:stretch>
                  </pic:blipFill>
                  <pic:spPr>
                    <a:xfrm>
                      <a:off x="0" y="0"/>
                      <a:ext cx="3975100" cy="2641600"/>
                    </a:xfrm>
                    <a:prstGeom prst="rect">
                      <a:avLst/>
                    </a:prstGeom>
                  </pic:spPr>
                </pic:pic>
              </a:graphicData>
            </a:graphic>
          </wp:inline>
        </w:drawing>
      </w:r>
    </w:p>
    <w:p w14:paraId="498968B2" w14:textId="77777777" w:rsidR="004F38C7" w:rsidRPr="003119A2" w:rsidRDefault="004F38C7" w:rsidP="004F38C7"/>
    <w:p w14:paraId="37825147" w14:textId="77777777" w:rsidR="004F38C7" w:rsidRPr="003119A2" w:rsidRDefault="004F38C7" w:rsidP="004F38C7"/>
    <w:p w14:paraId="1D74D7C1" w14:textId="77777777" w:rsidR="004F38C7" w:rsidRPr="003119A2" w:rsidRDefault="004F38C7" w:rsidP="004F38C7"/>
    <w:p w14:paraId="2685BB1E" w14:textId="77777777" w:rsidR="004F38C7" w:rsidRDefault="004F38C7" w:rsidP="004F38C7">
      <w:pPr>
        <w:pStyle w:val="Heading2"/>
      </w:pPr>
      <w:bookmarkStart w:id="54" w:name="_Toc171940079"/>
      <w:bookmarkStart w:id="55" w:name="_Toc171940153"/>
      <w:bookmarkStart w:id="56" w:name="_Toc196739864"/>
      <w:bookmarkStart w:id="57" w:name="_Toc227827231"/>
      <w:r>
        <w:t>Contingency Learning Task</w:t>
      </w:r>
      <w:bookmarkEnd w:id="54"/>
      <w:bookmarkEnd w:id="55"/>
      <w:bookmarkEnd w:id="56"/>
      <w:bookmarkEnd w:id="57"/>
    </w:p>
    <w:p w14:paraId="7368239F" w14:textId="77777777" w:rsidR="004F38C7" w:rsidRDefault="004F38C7" w:rsidP="004F38C7">
      <w:r>
        <w:t xml:space="preserve">In this task, participants are told to learn the contingency between a cue and an outcome. </w:t>
      </w:r>
      <w:r w:rsidRPr="00584E04">
        <w:t>Their goal is to determine if there is a causal relationship between the two events, that is, if the cue causes the outcome to occur. On each trial of the training phase, participants are shown whether the cue is present or absent, and asked to make a prediction about the target outcome by clicking on a horizontal slider. They are then provided feedback about whether the target outcome occurred or did not occur. At the end of the training phase, participants are asked to make a judgement about the causal relationship between the cue and the outcome.</w:t>
      </w:r>
      <w:r>
        <w:t xml:space="preserve"> </w:t>
      </w:r>
    </w:p>
    <w:p w14:paraId="7D2B6DAA" w14:textId="77777777" w:rsidR="004F38C7" w:rsidRDefault="004F38C7" w:rsidP="004F38C7"/>
    <w:p w14:paraId="061B09F9" w14:textId="77777777" w:rsidR="004F38C7" w:rsidRDefault="004F38C7" w:rsidP="004F38C7">
      <w:r>
        <w:t xml:space="preserve">For example, participants are told they are a scientist and need to work out if a new drug is effective. </w:t>
      </w:r>
    </w:p>
    <w:p w14:paraId="565A48A2" w14:textId="77777777" w:rsidR="004F38C7" w:rsidRDefault="004F38C7" w:rsidP="004F38C7"/>
    <w:p w14:paraId="60A14B03" w14:textId="77777777" w:rsidR="004F38C7" w:rsidRPr="006A6FEB" w:rsidRDefault="004F38C7" w:rsidP="004F38C7">
      <w:r>
        <w:rPr>
          <w:b/>
          <w:bCs/>
          <w:noProof/>
          <w:sz w:val="28"/>
          <w:szCs w:val="28"/>
        </w:rPr>
        <w:lastRenderedPageBreak/>
        <w:drawing>
          <wp:inline distT="0" distB="0" distL="0" distR="0" wp14:anchorId="5E1B3651" wp14:editId="54FFB38A">
            <wp:extent cx="4857750" cy="8376755"/>
            <wp:effectExtent l="0" t="0" r="0" b="5715"/>
            <wp:docPr id="2" name="Picture 2" descr="Graphical user interface, application, Word&#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Picture 2" descr="Graphical user interface, application, Word&#10;&#10;Description automatically generated"/>
                    <pic:cNvPicPr/>
                  </pic:nvPicPr>
                  <pic:blipFill>
                    <a:blip r:embed="rId22"/>
                    <a:stretch>
                      <a:fillRect/>
                    </a:stretch>
                  </pic:blipFill>
                  <pic:spPr>
                    <a:xfrm>
                      <a:off x="0" y="0"/>
                      <a:ext cx="4867144" cy="8392955"/>
                    </a:xfrm>
                    <a:prstGeom prst="rect">
                      <a:avLst/>
                    </a:prstGeom>
                  </pic:spPr>
                </pic:pic>
              </a:graphicData>
            </a:graphic>
          </wp:inline>
        </w:drawing>
      </w:r>
    </w:p>
    <w:p w14:paraId="26C79BF7" w14:textId="77777777" w:rsidR="004F38C7" w:rsidRDefault="004F38C7" w:rsidP="004F38C7"/>
    <w:p w14:paraId="49B3F9C9" w14:textId="77777777" w:rsidR="004B7153" w:rsidRDefault="004B7153" w:rsidP="004B7153"/>
    <w:p w14:paraId="1882604D" w14:textId="77777777" w:rsidR="004B7153" w:rsidRDefault="004B7153" w:rsidP="004B7153">
      <w:pPr>
        <w:pStyle w:val="Heading2"/>
      </w:pPr>
      <w:bookmarkStart w:id="58" w:name="_Toc196739865"/>
      <w:bookmarkStart w:id="59" w:name="_Toc227827232"/>
      <w:r>
        <w:t>Ultimatum Task</w:t>
      </w:r>
      <w:bookmarkEnd w:id="58"/>
      <w:bookmarkEnd w:id="59"/>
    </w:p>
    <w:p w14:paraId="5CB51A00" w14:textId="77777777" w:rsidR="004B7153" w:rsidRPr="005C4160" w:rsidRDefault="004B7153" w:rsidP="004B7153">
      <w:r w:rsidRPr="005C4160">
        <w:t>In the task, one player (the proposer) is given a sum of money and must offer a portion of it to a second player (the responder). The responder can either accept or reject the offer. If the responder accepts, both players receive the proposed amounts. If the responder rejects, neither player receives anything. Although economic rationality suggests accepting any nonzero offer, people often reject unfair offers, highlighting the role of fairness, emotion, and social judgment in decision-making.</w:t>
      </w:r>
      <w:r>
        <w:t xml:space="preserve"> The actual payment each participant receives in the same (as per the approved ethics protocol)</w:t>
      </w:r>
    </w:p>
    <w:p w14:paraId="2AB35C66" w14:textId="77777777" w:rsidR="004B7153" w:rsidRDefault="004B7153" w:rsidP="004B7153"/>
    <w:p w14:paraId="3DEC8C32" w14:textId="77777777" w:rsidR="004B7153" w:rsidRPr="003119A2" w:rsidRDefault="004B7153" w:rsidP="004B7153"/>
    <w:p w14:paraId="36CB3D85" w14:textId="77777777" w:rsidR="004B7153" w:rsidRDefault="004B7153" w:rsidP="004B7153">
      <w:pPr>
        <w:pStyle w:val="Heading2"/>
      </w:pPr>
      <w:bookmarkStart w:id="60" w:name="_Toc196739866"/>
      <w:bookmarkStart w:id="61" w:name="_Toc227827233"/>
      <w:r>
        <w:t>Dictator Game</w:t>
      </w:r>
      <w:bookmarkEnd w:id="60"/>
      <w:bookmarkEnd w:id="61"/>
    </w:p>
    <w:p w14:paraId="2E03EB9D" w14:textId="77777777" w:rsidR="004B7153" w:rsidRPr="005C4160" w:rsidRDefault="004B7153" w:rsidP="004B7153">
      <w:r w:rsidRPr="002C12FC">
        <w:t>In this task, one player (the dictator) is given a sum of money and must decide how much, if any, to give to a second player (the recipient), who has no power to reject the offer. Whatever amount the dictator chooses is final. Unlike the Ultimatum Game, the Dictator Game removes the strategic element, making it a purer measure of generosity and social preferences.</w:t>
      </w:r>
      <w:r w:rsidRPr="004B7153">
        <w:t xml:space="preserve"> </w:t>
      </w:r>
      <w:r>
        <w:t>Again, the actual payment each participant receives in the same (as per the approved ethics protocol)</w:t>
      </w:r>
    </w:p>
    <w:p w14:paraId="192CDF51" w14:textId="2F31F6F1" w:rsidR="002C12FC" w:rsidRDefault="002C12FC" w:rsidP="002C12FC"/>
    <w:p w14:paraId="4F6AFA7E" w14:textId="77777777" w:rsidR="00544E72" w:rsidRPr="0025322F" w:rsidRDefault="00544E72" w:rsidP="00544E72">
      <w:pPr>
        <w:pStyle w:val="Heading2"/>
      </w:pPr>
      <w:bookmarkStart w:id="62" w:name="_Toc196739867"/>
      <w:bookmarkStart w:id="63" w:name="_Toc227827234"/>
      <w:r w:rsidRPr="00544E72">
        <w:rPr>
          <w:lang w:val="en-US"/>
        </w:rPr>
        <w:t>Learning and Assessment Task</w:t>
      </w:r>
      <w:bookmarkEnd w:id="62"/>
      <w:bookmarkEnd w:id="63"/>
    </w:p>
    <w:p w14:paraId="1B1B6DC9" w14:textId="12E042C0" w:rsidR="00544E72" w:rsidRDefault="00544E72" w:rsidP="000B789B">
      <w:r w:rsidRPr="00544E72">
        <w:br/>
      </w:r>
      <w:r w:rsidRPr="0025322F">
        <w:t xml:space="preserve">In this task, participants engage with educational content </w:t>
      </w:r>
      <w:r w:rsidR="003F773F">
        <w:t xml:space="preserve">(e.g. psychology textbook passages) </w:t>
      </w:r>
      <w:r w:rsidRPr="0025322F">
        <w:t xml:space="preserve">through one of </w:t>
      </w:r>
      <w:r w:rsidR="003F773F">
        <w:t>different learning</w:t>
      </w:r>
      <w:r w:rsidRPr="0025322F">
        <w:t xml:space="preserve"> conditions</w:t>
      </w:r>
      <w:r w:rsidR="003F773F">
        <w:t xml:space="preserve"> </w:t>
      </w:r>
      <w:r w:rsidRPr="0025322F">
        <w:t>(e.g., textbook-style passages or curated informational content</w:t>
      </w:r>
      <w:r w:rsidR="003F773F">
        <w:t xml:space="preserve">). </w:t>
      </w:r>
      <w:r w:rsidRPr="0025322F">
        <w:t>After the learning phase, all participants complete a standardi</w:t>
      </w:r>
      <w:r w:rsidR="00881C88">
        <w:t>s</w:t>
      </w:r>
      <w:r w:rsidRPr="0025322F">
        <w:t xml:space="preserve">ed assessment that measures comprehension, retention, and application of the material. This design allows for comparisons of learning outcomes across different modes of content engagement </w:t>
      </w:r>
    </w:p>
    <w:p w14:paraId="6C7578E3" w14:textId="77777777" w:rsidR="001E687B" w:rsidRPr="000B789B" w:rsidRDefault="001E687B" w:rsidP="000B789B">
      <w:pPr>
        <w:rPr>
          <w:b/>
          <w:bCs/>
          <w:i/>
          <w:iCs/>
        </w:rPr>
      </w:pPr>
    </w:p>
    <w:p w14:paraId="74C1BE70" w14:textId="77777777" w:rsidR="002931B9" w:rsidRPr="001E687B" w:rsidRDefault="002931B9" w:rsidP="002931B9">
      <w:pPr>
        <w:pStyle w:val="Heading2"/>
      </w:pPr>
      <w:bookmarkStart w:id="64" w:name="_Toc196739870"/>
      <w:bookmarkStart w:id="65" w:name="_Toc227827235"/>
      <w:r w:rsidRPr="001E687B">
        <w:t>Emotional Labelling Task</w:t>
      </w:r>
      <w:bookmarkStart w:id="66" w:name="_Toc196739868"/>
      <w:bookmarkEnd w:id="64"/>
      <w:bookmarkEnd w:id="65"/>
      <w:bookmarkEnd w:id="66"/>
    </w:p>
    <w:p w14:paraId="47B3CB11" w14:textId="77777777" w:rsidR="002931B9" w:rsidRPr="000B789B" w:rsidRDefault="002931B9" w:rsidP="002931B9">
      <w:pPr>
        <w:pStyle w:val="p1"/>
        <w:ind w:left="576"/>
        <w:rPr>
          <w:rFonts w:ascii="Arial" w:hAnsi="Arial" w:cs="Arial"/>
          <w:sz w:val="20"/>
          <w:szCs w:val="20"/>
        </w:rPr>
      </w:pPr>
      <w:r w:rsidRPr="000B789B">
        <w:rPr>
          <w:rFonts w:ascii="Arial" w:hAnsi="Arial" w:cs="Arial"/>
          <w:sz w:val="20"/>
          <w:szCs w:val="20"/>
        </w:rPr>
        <w:t>Participants view emotionally evocative stimuli (e.g., facial expressions, brief video clips, or hypothetical scenarios) and select the emotion label that best represents their affective response from provided options (e.g., “happy,” “sad,” “angry,” “neutral”). Reaction times, label choices, and confidence ratings are recorded so that we can determine various decision-making metrics associated with affect</w:t>
      </w:r>
      <w:r>
        <w:rPr>
          <w:rFonts w:ascii="Arial" w:hAnsi="Arial" w:cs="Arial"/>
          <w:sz w:val="20"/>
          <w:szCs w:val="20"/>
        </w:rPr>
        <w:t>ive reactivity</w:t>
      </w:r>
      <w:r w:rsidRPr="000B789B">
        <w:rPr>
          <w:rFonts w:ascii="Arial" w:hAnsi="Arial" w:cs="Arial"/>
          <w:sz w:val="20"/>
          <w:szCs w:val="20"/>
        </w:rPr>
        <w:t>. Stimuli are drawn from various standardi</w:t>
      </w:r>
      <w:r>
        <w:rPr>
          <w:rFonts w:ascii="Arial" w:hAnsi="Arial" w:cs="Arial"/>
          <w:sz w:val="20"/>
          <w:szCs w:val="20"/>
        </w:rPr>
        <w:t>s</w:t>
      </w:r>
      <w:r w:rsidRPr="000B789B">
        <w:rPr>
          <w:rFonts w:ascii="Arial" w:hAnsi="Arial" w:cs="Arial"/>
          <w:sz w:val="20"/>
          <w:szCs w:val="20"/>
        </w:rPr>
        <w:t>ed sets of stimuli: International Affective Picture System (IAPS; Lang Et al. 2008), Geneva Affective Picture Database (GAPED; Dan-Glauser et al., 2011), Open Affective Standardized Image Set (OASIS, Kurdi et al.  2017), Nencki Affective Picture System (NAPS</w:t>
      </w:r>
      <w:r>
        <w:rPr>
          <w:rFonts w:ascii="Arial" w:hAnsi="Arial" w:cs="Arial"/>
          <w:sz w:val="20"/>
          <w:szCs w:val="20"/>
        </w:rPr>
        <w:t xml:space="preserve"> Marchewka et al., 2014)</w:t>
      </w:r>
      <w:bookmarkStart w:id="67" w:name="_Toc196739869"/>
      <w:bookmarkEnd w:id="67"/>
    </w:p>
    <w:p w14:paraId="0886AC93" w14:textId="712F0489" w:rsidR="001E687B" w:rsidRDefault="00D72A0B" w:rsidP="00D72A0B">
      <w:pPr>
        <w:pStyle w:val="Heading2"/>
      </w:pPr>
      <w:bookmarkStart w:id="68" w:name="_Toc227827236"/>
      <w:r>
        <w:t>Analogies</w:t>
      </w:r>
      <w:bookmarkEnd w:id="68"/>
    </w:p>
    <w:p w14:paraId="108D4E8E" w14:textId="7ADF41A1" w:rsidR="00B51934" w:rsidRDefault="00B51934" w:rsidP="00B51934">
      <w:r>
        <w:t xml:space="preserve">Participants complete an online word-analogy task where item lists cue words in a fixed format—e.g., “a _ _ _ _ _, riddle, guess, think”—where one word is partially masked by underscores. Working left-to-right, participants type the hidden “correct response” that meaningfully relates the cues (here, “answer”). Items sample everyday vocabulary (objects, actions, relationships) and vary in difficulty to produce a broad performance range. </w:t>
      </w:r>
    </w:p>
    <w:p w14:paraId="58051E58" w14:textId="77777777" w:rsidR="00F5214D" w:rsidRDefault="00F5214D" w:rsidP="00F5214D"/>
    <w:p w14:paraId="7DAD6F34" w14:textId="6E48F822" w:rsidR="00D72A0B" w:rsidRDefault="00F5214D" w:rsidP="00F5214D">
      <w:pPr>
        <w:pStyle w:val="Heading1"/>
      </w:pPr>
      <w:bookmarkStart w:id="69" w:name="_Toc227827237"/>
      <w:r>
        <w:lastRenderedPageBreak/>
        <w:t>Non-cognitive Measures</w:t>
      </w:r>
      <w:bookmarkEnd w:id="69"/>
    </w:p>
    <w:p w14:paraId="6C4F56FB" w14:textId="77777777" w:rsidR="00F5214D" w:rsidRPr="002A433D" w:rsidRDefault="00F5214D" w:rsidP="00F5214D">
      <w:pPr>
        <w:pStyle w:val="Heading2"/>
      </w:pPr>
      <w:bookmarkStart w:id="70" w:name="_Toc419116886"/>
      <w:bookmarkStart w:id="71" w:name="_Toc203568165"/>
      <w:bookmarkStart w:id="72" w:name="_Toc227827238"/>
      <w:r w:rsidRPr="002A433D">
        <w:t>Demographic Questionnaire</w:t>
      </w:r>
      <w:bookmarkEnd w:id="70"/>
      <w:bookmarkEnd w:id="71"/>
      <w:bookmarkEnd w:id="72"/>
    </w:p>
    <w:p w14:paraId="3AC8D0F9" w14:textId="77777777" w:rsidR="00F5214D" w:rsidRDefault="00F5214D" w:rsidP="00F5214D">
      <w:pPr>
        <w:jc w:val="both"/>
      </w:pPr>
    </w:p>
    <w:p w14:paraId="4505A89D" w14:textId="77777777" w:rsidR="00F5214D" w:rsidRPr="002A433D" w:rsidRDefault="00F5214D" w:rsidP="00F5214D">
      <w:pPr>
        <w:rPr>
          <w:b/>
        </w:rPr>
      </w:pPr>
      <w:r w:rsidRPr="002A433D">
        <w:rPr>
          <w:b/>
        </w:rPr>
        <w:t>Instructions</w:t>
      </w:r>
    </w:p>
    <w:p w14:paraId="052265CE" w14:textId="77777777" w:rsidR="00F5214D" w:rsidRPr="002A433D" w:rsidRDefault="00F5214D" w:rsidP="00F5214D">
      <w:r w:rsidRPr="19D9CB1D">
        <w:t xml:space="preserve">The following information helps us to understand how individual differences in experiences and background influences learning. </w:t>
      </w:r>
    </w:p>
    <w:p w14:paraId="13A8505A" w14:textId="77777777" w:rsidR="00F5214D" w:rsidRDefault="00F5214D" w:rsidP="00F5214D">
      <w:pPr>
        <w:pStyle w:val="ListParagraph"/>
        <w:numPr>
          <w:ilvl w:val="0"/>
          <w:numId w:val="2"/>
        </w:numPr>
      </w:pPr>
      <w:r>
        <w:t>Year of Birth</w:t>
      </w:r>
    </w:p>
    <w:p w14:paraId="3B1F4F3B" w14:textId="77777777" w:rsidR="00F5214D" w:rsidRDefault="00F5214D" w:rsidP="00F5214D">
      <w:pPr>
        <w:pStyle w:val="ListParagraph"/>
        <w:numPr>
          <w:ilvl w:val="1"/>
          <w:numId w:val="2"/>
        </w:numPr>
      </w:pPr>
      <w:r>
        <w:t>_______</w:t>
      </w:r>
    </w:p>
    <w:p w14:paraId="3B2F6FAA" w14:textId="77777777" w:rsidR="00F5214D" w:rsidRDefault="00F5214D" w:rsidP="00F5214D">
      <w:pPr>
        <w:pStyle w:val="ListParagraph"/>
        <w:numPr>
          <w:ilvl w:val="0"/>
          <w:numId w:val="2"/>
        </w:numPr>
      </w:pPr>
      <w:r>
        <w:t>Gender</w:t>
      </w:r>
    </w:p>
    <w:p w14:paraId="25DB8F72" w14:textId="77777777" w:rsidR="00F5214D" w:rsidRDefault="00F5214D" w:rsidP="00F5214D">
      <w:pPr>
        <w:pStyle w:val="ListParagraph"/>
        <w:numPr>
          <w:ilvl w:val="1"/>
          <w:numId w:val="2"/>
        </w:numPr>
      </w:pPr>
      <w:r>
        <w:t>Male</w:t>
      </w:r>
    </w:p>
    <w:p w14:paraId="731AD536" w14:textId="77777777" w:rsidR="00F5214D" w:rsidRDefault="00F5214D" w:rsidP="00F5214D">
      <w:pPr>
        <w:pStyle w:val="ListParagraph"/>
        <w:numPr>
          <w:ilvl w:val="1"/>
          <w:numId w:val="2"/>
        </w:numPr>
      </w:pPr>
      <w:r>
        <w:t>Female</w:t>
      </w:r>
    </w:p>
    <w:p w14:paraId="67727FC9" w14:textId="77777777" w:rsidR="00F5214D" w:rsidRDefault="00F5214D" w:rsidP="00F5214D">
      <w:pPr>
        <w:pStyle w:val="ListParagraph"/>
        <w:numPr>
          <w:ilvl w:val="1"/>
          <w:numId w:val="2"/>
        </w:numPr>
      </w:pPr>
      <w:r>
        <w:t>Non-binary/Gender diverse</w:t>
      </w:r>
    </w:p>
    <w:p w14:paraId="2E9D35EF" w14:textId="77777777" w:rsidR="00F5214D" w:rsidRDefault="00F5214D" w:rsidP="00F5214D">
      <w:pPr>
        <w:pStyle w:val="ListParagraph"/>
        <w:numPr>
          <w:ilvl w:val="1"/>
          <w:numId w:val="2"/>
        </w:numPr>
      </w:pPr>
      <w:r>
        <w:t>Prefer not to say</w:t>
      </w:r>
    </w:p>
    <w:p w14:paraId="602AEB96" w14:textId="77777777" w:rsidR="00F5214D" w:rsidRDefault="00F5214D" w:rsidP="00F5214D">
      <w:pPr>
        <w:pStyle w:val="ListParagraph"/>
        <w:numPr>
          <w:ilvl w:val="0"/>
          <w:numId w:val="2"/>
        </w:numPr>
      </w:pPr>
      <w:r w:rsidRPr="19D9CB1D">
        <w:t xml:space="preserve">Which country do you currently reside in? </w:t>
      </w:r>
    </w:p>
    <w:p w14:paraId="699CCA8F" w14:textId="77777777" w:rsidR="00F5214D" w:rsidRDefault="00F5214D" w:rsidP="00F5214D">
      <w:pPr>
        <w:pStyle w:val="ListParagraph"/>
        <w:numPr>
          <w:ilvl w:val="0"/>
          <w:numId w:val="2"/>
        </w:numPr>
      </w:pPr>
      <w:r>
        <w:t>Is English your first language</w:t>
      </w:r>
    </w:p>
    <w:p w14:paraId="3F13AD76" w14:textId="77777777" w:rsidR="00F5214D" w:rsidRDefault="00F5214D" w:rsidP="00F5214D">
      <w:pPr>
        <w:pStyle w:val="ListParagraph"/>
        <w:numPr>
          <w:ilvl w:val="1"/>
          <w:numId w:val="2"/>
        </w:numPr>
      </w:pPr>
      <w:r>
        <w:t>Yes</w:t>
      </w:r>
    </w:p>
    <w:p w14:paraId="70F255B7" w14:textId="77777777" w:rsidR="00F5214D" w:rsidRDefault="00F5214D" w:rsidP="00F5214D">
      <w:pPr>
        <w:pStyle w:val="ListParagraph"/>
        <w:numPr>
          <w:ilvl w:val="1"/>
          <w:numId w:val="2"/>
        </w:numPr>
      </w:pPr>
      <w:r>
        <w:t>No</w:t>
      </w:r>
    </w:p>
    <w:p w14:paraId="1BCF431F" w14:textId="77777777" w:rsidR="00F5214D" w:rsidRDefault="00F5214D" w:rsidP="00F5214D">
      <w:pPr>
        <w:pStyle w:val="ListParagraph"/>
        <w:numPr>
          <w:ilvl w:val="2"/>
          <w:numId w:val="2"/>
        </w:numPr>
      </w:pPr>
      <w:r>
        <w:t>What language do you speak at home:</w:t>
      </w:r>
    </w:p>
    <w:p w14:paraId="794EB67A" w14:textId="77777777" w:rsidR="00F5214D" w:rsidRDefault="00F5214D" w:rsidP="00F5214D">
      <w:pPr>
        <w:pStyle w:val="ListParagraph"/>
        <w:numPr>
          <w:ilvl w:val="3"/>
          <w:numId w:val="2"/>
        </w:numPr>
      </w:pPr>
      <w:r>
        <w:t>_____________</w:t>
      </w:r>
    </w:p>
    <w:p w14:paraId="5BBB6BB1" w14:textId="77777777" w:rsidR="00F5214D" w:rsidRDefault="00F5214D" w:rsidP="00F5214D">
      <w:pPr>
        <w:pStyle w:val="ListParagraph"/>
        <w:numPr>
          <w:ilvl w:val="2"/>
          <w:numId w:val="2"/>
        </w:numPr>
      </w:pPr>
      <w:r>
        <w:t>How long have you been speaking English</w:t>
      </w:r>
    </w:p>
    <w:p w14:paraId="401F4B6E" w14:textId="77777777" w:rsidR="00F5214D" w:rsidRDefault="00F5214D" w:rsidP="00F5214D">
      <w:pPr>
        <w:pStyle w:val="ListParagraph"/>
        <w:numPr>
          <w:ilvl w:val="3"/>
          <w:numId w:val="2"/>
        </w:numPr>
      </w:pPr>
      <w:r>
        <w:t>&lt; 1 year</w:t>
      </w:r>
    </w:p>
    <w:p w14:paraId="0B9D848B" w14:textId="77777777" w:rsidR="00F5214D" w:rsidRDefault="00F5214D" w:rsidP="00F5214D">
      <w:pPr>
        <w:pStyle w:val="ListParagraph"/>
        <w:numPr>
          <w:ilvl w:val="3"/>
          <w:numId w:val="2"/>
        </w:numPr>
      </w:pPr>
      <w:r>
        <w:t>2-5 years</w:t>
      </w:r>
    </w:p>
    <w:p w14:paraId="34F28A36" w14:textId="77777777" w:rsidR="00F5214D" w:rsidRDefault="00F5214D" w:rsidP="00F5214D">
      <w:pPr>
        <w:pStyle w:val="ListParagraph"/>
        <w:numPr>
          <w:ilvl w:val="3"/>
          <w:numId w:val="2"/>
        </w:numPr>
      </w:pPr>
      <w:r>
        <w:t>5-10 years</w:t>
      </w:r>
    </w:p>
    <w:p w14:paraId="57ACF88E" w14:textId="77777777" w:rsidR="00F5214D" w:rsidRDefault="00F5214D" w:rsidP="00F5214D">
      <w:pPr>
        <w:pStyle w:val="ListParagraph"/>
        <w:numPr>
          <w:ilvl w:val="3"/>
          <w:numId w:val="2"/>
        </w:numPr>
      </w:pPr>
      <w:r>
        <w:t>+ 10 years</w:t>
      </w:r>
    </w:p>
    <w:p w14:paraId="21C84F9B" w14:textId="77777777" w:rsidR="00F5214D" w:rsidRDefault="00F5214D" w:rsidP="00F5214D">
      <w:pPr>
        <w:pStyle w:val="ListParagraph"/>
        <w:numPr>
          <w:ilvl w:val="2"/>
          <w:numId w:val="2"/>
        </w:numPr>
      </w:pPr>
      <w:r>
        <w:t xml:space="preserve">How confident are you with your English skills </w:t>
      </w:r>
    </w:p>
    <w:p w14:paraId="1CA2B5FE" w14:textId="77777777" w:rsidR="00F5214D" w:rsidRDefault="00F5214D" w:rsidP="00F5214D">
      <w:pPr>
        <w:pStyle w:val="ListParagraph"/>
        <w:numPr>
          <w:ilvl w:val="3"/>
          <w:numId w:val="2"/>
        </w:numPr>
      </w:pPr>
      <w:r w:rsidRPr="472F77A0">
        <w:t>0 = need assistance when out</w:t>
      </w:r>
    </w:p>
    <w:p w14:paraId="292C8C18" w14:textId="77777777" w:rsidR="00F5214D" w:rsidRDefault="00F5214D" w:rsidP="00F5214D">
      <w:pPr>
        <w:pStyle w:val="ListParagraph"/>
        <w:numPr>
          <w:ilvl w:val="3"/>
          <w:numId w:val="2"/>
        </w:numPr>
      </w:pPr>
      <w:r>
        <w:t xml:space="preserve">100 = proficient and confident </w:t>
      </w:r>
    </w:p>
    <w:p w14:paraId="2D073EC0" w14:textId="77777777" w:rsidR="00F5214D" w:rsidRDefault="00F5214D" w:rsidP="00F5214D">
      <w:pPr>
        <w:pStyle w:val="ListParagraph"/>
        <w:numPr>
          <w:ilvl w:val="0"/>
          <w:numId w:val="2"/>
        </w:numPr>
      </w:pPr>
      <w:r>
        <w:t>Your highest level of schooling</w:t>
      </w:r>
    </w:p>
    <w:p w14:paraId="09FF10EA" w14:textId="77777777" w:rsidR="00F5214D" w:rsidRPr="005D61B4" w:rsidRDefault="00F5214D" w:rsidP="00F5214D">
      <w:pPr>
        <w:pStyle w:val="ListParagraph"/>
        <w:numPr>
          <w:ilvl w:val="1"/>
          <w:numId w:val="2"/>
        </w:numPr>
      </w:pPr>
      <w:r>
        <w:t>Primary school</w:t>
      </w:r>
    </w:p>
    <w:p w14:paraId="19388739" w14:textId="77777777" w:rsidR="00F5214D" w:rsidRPr="005D61B4" w:rsidRDefault="00F5214D" w:rsidP="00F5214D">
      <w:pPr>
        <w:pStyle w:val="ListParagraph"/>
        <w:numPr>
          <w:ilvl w:val="1"/>
          <w:numId w:val="2"/>
        </w:numPr>
      </w:pPr>
      <w:r>
        <w:t>Secondary</w:t>
      </w:r>
    </w:p>
    <w:p w14:paraId="28A8619C" w14:textId="77777777" w:rsidR="00F5214D" w:rsidRPr="005D61B4" w:rsidRDefault="00F5214D" w:rsidP="00F5214D">
      <w:pPr>
        <w:pStyle w:val="ListParagraph"/>
        <w:numPr>
          <w:ilvl w:val="1"/>
          <w:numId w:val="2"/>
        </w:numPr>
      </w:pPr>
      <w:r>
        <w:t>Certificate/Diploma</w:t>
      </w:r>
    </w:p>
    <w:p w14:paraId="5EB57796" w14:textId="77777777" w:rsidR="00F5214D" w:rsidRPr="005D61B4" w:rsidRDefault="00F5214D" w:rsidP="00F5214D">
      <w:pPr>
        <w:pStyle w:val="ListParagraph"/>
        <w:numPr>
          <w:ilvl w:val="1"/>
          <w:numId w:val="2"/>
        </w:numPr>
      </w:pPr>
      <w:r>
        <w:t>Bachelors degree</w:t>
      </w:r>
    </w:p>
    <w:p w14:paraId="72B98E21" w14:textId="77777777" w:rsidR="00F5214D" w:rsidRPr="005D61B4" w:rsidRDefault="00F5214D" w:rsidP="00F5214D">
      <w:pPr>
        <w:pStyle w:val="ListParagraph"/>
        <w:numPr>
          <w:ilvl w:val="1"/>
          <w:numId w:val="2"/>
        </w:numPr>
      </w:pPr>
      <w:r>
        <w:t>Masters degree</w:t>
      </w:r>
    </w:p>
    <w:p w14:paraId="538E839E" w14:textId="77777777" w:rsidR="00F5214D" w:rsidRPr="00712E2B" w:rsidRDefault="00F5214D" w:rsidP="00F5214D">
      <w:pPr>
        <w:pStyle w:val="ListParagraph"/>
        <w:numPr>
          <w:ilvl w:val="1"/>
          <w:numId w:val="2"/>
        </w:numPr>
      </w:pPr>
      <w:r>
        <w:t>PhD</w:t>
      </w:r>
    </w:p>
    <w:p w14:paraId="1D5C395D" w14:textId="77777777" w:rsidR="00F5214D" w:rsidRDefault="00F5214D" w:rsidP="00F5214D">
      <w:pPr>
        <w:pStyle w:val="ListParagraph"/>
        <w:numPr>
          <w:ilvl w:val="0"/>
          <w:numId w:val="2"/>
        </w:numPr>
      </w:pPr>
      <w:r>
        <w:t>Parent 1 - highest level of schooling</w:t>
      </w:r>
    </w:p>
    <w:p w14:paraId="76116D03" w14:textId="77777777" w:rsidR="00F5214D" w:rsidRPr="005D61B4" w:rsidRDefault="00F5214D" w:rsidP="00F5214D">
      <w:pPr>
        <w:pStyle w:val="ListParagraph"/>
        <w:numPr>
          <w:ilvl w:val="1"/>
          <w:numId w:val="2"/>
        </w:numPr>
      </w:pPr>
      <w:r>
        <w:t>Primary school</w:t>
      </w:r>
    </w:p>
    <w:p w14:paraId="15901031" w14:textId="77777777" w:rsidR="00F5214D" w:rsidRPr="005D61B4" w:rsidRDefault="00F5214D" w:rsidP="00F5214D">
      <w:pPr>
        <w:pStyle w:val="ListParagraph"/>
        <w:numPr>
          <w:ilvl w:val="1"/>
          <w:numId w:val="2"/>
        </w:numPr>
      </w:pPr>
      <w:r>
        <w:t>Secondary</w:t>
      </w:r>
    </w:p>
    <w:p w14:paraId="52C9E444" w14:textId="77777777" w:rsidR="00F5214D" w:rsidRPr="005D61B4" w:rsidRDefault="00F5214D" w:rsidP="00F5214D">
      <w:pPr>
        <w:pStyle w:val="ListParagraph"/>
        <w:numPr>
          <w:ilvl w:val="1"/>
          <w:numId w:val="2"/>
        </w:numPr>
      </w:pPr>
      <w:r>
        <w:t>Certificate/Diploma</w:t>
      </w:r>
    </w:p>
    <w:p w14:paraId="2646F4F3" w14:textId="77777777" w:rsidR="00F5214D" w:rsidRPr="005D61B4" w:rsidRDefault="00F5214D" w:rsidP="00F5214D">
      <w:pPr>
        <w:pStyle w:val="ListParagraph"/>
        <w:numPr>
          <w:ilvl w:val="1"/>
          <w:numId w:val="2"/>
        </w:numPr>
      </w:pPr>
      <w:r>
        <w:t>Bachelors degree</w:t>
      </w:r>
    </w:p>
    <w:p w14:paraId="0B2FC581" w14:textId="77777777" w:rsidR="00F5214D" w:rsidRPr="005D61B4" w:rsidRDefault="00F5214D" w:rsidP="00F5214D">
      <w:pPr>
        <w:pStyle w:val="ListParagraph"/>
        <w:numPr>
          <w:ilvl w:val="1"/>
          <w:numId w:val="2"/>
        </w:numPr>
      </w:pPr>
      <w:r>
        <w:t>Masters degree</w:t>
      </w:r>
    </w:p>
    <w:p w14:paraId="42B89452" w14:textId="77777777" w:rsidR="00F5214D" w:rsidRPr="00712E2B" w:rsidRDefault="00F5214D" w:rsidP="00F5214D">
      <w:pPr>
        <w:pStyle w:val="ListParagraph"/>
        <w:numPr>
          <w:ilvl w:val="1"/>
          <w:numId w:val="2"/>
        </w:numPr>
      </w:pPr>
      <w:r>
        <w:t>PhD</w:t>
      </w:r>
    </w:p>
    <w:p w14:paraId="3E1ED8F1" w14:textId="77777777" w:rsidR="00F5214D" w:rsidRDefault="00F5214D" w:rsidP="00F5214D">
      <w:pPr>
        <w:pStyle w:val="ListParagraph"/>
        <w:numPr>
          <w:ilvl w:val="0"/>
          <w:numId w:val="2"/>
        </w:numPr>
      </w:pPr>
      <w:r>
        <w:t>Parent 2 - highest level of schooling</w:t>
      </w:r>
    </w:p>
    <w:p w14:paraId="40757682" w14:textId="77777777" w:rsidR="00F5214D" w:rsidRPr="005D61B4" w:rsidRDefault="00F5214D" w:rsidP="00F5214D">
      <w:pPr>
        <w:pStyle w:val="ListParagraph"/>
        <w:numPr>
          <w:ilvl w:val="1"/>
          <w:numId w:val="2"/>
        </w:numPr>
      </w:pPr>
      <w:r>
        <w:t>Primary school</w:t>
      </w:r>
    </w:p>
    <w:p w14:paraId="755034B6" w14:textId="77777777" w:rsidR="00F5214D" w:rsidRPr="005D61B4" w:rsidRDefault="00F5214D" w:rsidP="00F5214D">
      <w:pPr>
        <w:pStyle w:val="ListParagraph"/>
        <w:numPr>
          <w:ilvl w:val="1"/>
          <w:numId w:val="2"/>
        </w:numPr>
      </w:pPr>
      <w:r>
        <w:t>Secondary</w:t>
      </w:r>
    </w:p>
    <w:p w14:paraId="21032201" w14:textId="77777777" w:rsidR="00F5214D" w:rsidRPr="005D61B4" w:rsidRDefault="00F5214D" w:rsidP="00F5214D">
      <w:pPr>
        <w:pStyle w:val="ListParagraph"/>
        <w:numPr>
          <w:ilvl w:val="1"/>
          <w:numId w:val="2"/>
        </w:numPr>
      </w:pPr>
      <w:r>
        <w:t>Certificate/Diploma</w:t>
      </w:r>
    </w:p>
    <w:p w14:paraId="103C4BD2" w14:textId="77777777" w:rsidR="00F5214D" w:rsidRPr="005D61B4" w:rsidRDefault="00F5214D" w:rsidP="00F5214D">
      <w:pPr>
        <w:pStyle w:val="ListParagraph"/>
        <w:numPr>
          <w:ilvl w:val="1"/>
          <w:numId w:val="2"/>
        </w:numPr>
      </w:pPr>
      <w:r>
        <w:t>Bachelors degree</w:t>
      </w:r>
    </w:p>
    <w:p w14:paraId="74356764" w14:textId="77777777" w:rsidR="00F5214D" w:rsidRPr="005D61B4" w:rsidRDefault="00F5214D" w:rsidP="00F5214D">
      <w:pPr>
        <w:pStyle w:val="ListParagraph"/>
        <w:numPr>
          <w:ilvl w:val="1"/>
          <w:numId w:val="2"/>
        </w:numPr>
      </w:pPr>
      <w:r>
        <w:t>Masters degree</w:t>
      </w:r>
    </w:p>
    <w:p w14:paraId="3FCC58B2" w14:textId="77777777" w:rsidR="00F5214D" w:rsidRPr="00712E2B" w:rsidRDefault="00F5214D" w:rsidP="00F5214D">
      <w:pPr>
        <w:pStyle w:val="ListParagraph"/>
        <w:numPr>
          <w:ilvl w:val="1"/>
          <w:numId w:val="2"/>
        </w:numPr>
      </w:pPr>
      <w:r>
        <w:lastRenderedPageBreak/>
        <w:t>PhD</w:t>
      </w:r>
    </w:p>
    <w:p w14:paraId="1D7377C3" w14:textId="77777777" w:rsidR="00F5214D" w:rsidRPr="00071CF5" w:rsidRDefault="00F5214D" w:rsidP="00F5214D">
      <w:pPr>
        <w:pStyle w:val="ListParagraph"/>
        <w:numPr>
          <w:ilvl w:val="0"/>
          <w:numId w:val="2"/>
        </w:numPr>
      </w:pPr>
      <w:r>
        <w:t>Employment</w:t>
      </w:r>
    </w:p>
    <w:p w14:paraId="71C6382C" w14:textId="77777777" w:rsidR="00F5214D" w:rsidRDefault="00F5214D" w:rsidP="00F5214D">
      <w:pPr>
        <w:pStyle w:val="ListParagraph"/>
        <w:numPr>
          <w:ilvl w:val="1"/>
          <w:numId w:val="2"/>
        </w:numPr>
      </w:pPr>
      <w:r>
        <w:t>Retired (1)</w:t>
      </w:r>
    </w:p>
    <w:p w14:paraId="5C65E2FF" w14:textId="77777777" w:rsidR="00F5214D" w:rsidRDefault="00F5214D" w:rsidP="00F5214D">
      <w:pPr>
        <w:pStyle w:val="ListParagraph"/>
        <w:numPr>
          <w:ilvl w:val="1"/>
          <w:numId w:val="2"/>
        </w:numPr>
      </w:pPr>
      <w:r>
        <w:t>Not in paid employment (2)</w:t>
      </w:r>
    </w:p>
    <w:p w14:paraId="4BC249F2" w14:textId="77777777" w:rsidR="00F5214D" w:rsidRDefault="00F5214D" w:rsidP="00F5214D">
      <w:pPr>
        <w:pStyle w:val="ListParagraph"/>
        <w:numPr>
          <w:ilvl w:val="1"/>
          <w:numId w:val="2"/>
        </w:numPr>
      </w:pPr>
      <w:r>
        <w:t>Casual (3)</w:t>
      </w:r>
    </w:p>
    <w:p w14:paraId="779BA5AC" w14:textId="77777777" w:rsidR="00F5214D" w:rsidRDefault="00F5214D" w:rsidP="00F5214D">
      <w:pPr>
        <w:pStyle w:val="ListParagraph"/>
        <w:numPr>
          <w:ilvl w:val="1"/>
          <w:numId w:val="2"/>
        </w:numPr>
      </w:pPr>
      <w:r>
        <w:t>Part-time (4)</w:t>
      </w:r>
    </w:p>
    <w:p w14:paraId="292FB2BE" w14:textId="77777777" w:rsidR="00F5214D" w:rsidRDefault="00F5214D" w:rsidP="00F5214D">
      <w:pPr>
        <w:pStyle w:val="ListParagraph"/>
        <w:numPr>
          <w:ilvl w:val="1"/>
          <w:numId w:val="2"/>
        </w:numPr>
      </w:pPr>
      <w:r>
        <w:t>Full-time (5)</w:t>
      </w:r>
    </w:p>
    <w:p w14:paraId="25E8F539" w14:textId="77777777" w:rsidR="00F5214D" w:rsidRDefault="00F5214D" w:rsidP="00F5214D">
      <w:pPr>
        <w:pStyle w:val="ListParagraph"/>
        <w:numPr>
          <w:ilvl w:val="0"/>
          <w:numId w:val="2"/>
        </w:numPr>
      </w:pPr>
      <w:r w:rsidRPr="00A930A4">
        <w:t>What is your usual yearly HOUSEHOLD income before tax,</w:t>
      </w:r>
      <w:r>
        <w:t xml:space="preserve"> </w:t>
      </w:r>
      <w:r w:rsidRPr="00A930A4">
        <w:t>from all sources? (please include benefits, pensions, superannuation, etc.)</w:t>
      </w:r>
    </w:p>
    <w:p w14:paraId="75144925" w14:textId="77777777" w:rsidR="00F5214D" w:rsidRPr="00A930A4" w:rsidRDefault="00F5214D" w:rsidP="00F5214D">
      <w:pPr>
        <w:pStyle w:val="ListParagraph"/>
        <w:numPr>
          <w:ilvl w:val="1"/>
          <w:numId w:val="2"/>
        </w:numPr>
      </w:pPr>
      <w:r w:rsidRPr="00A930A4">
        <w:t>&lt;30K</w:t>
      </w:r>
    </w:p>
    <w:p w14:paraId="26470E8C" w14:textId="77777777" w:rsidR="00F5214D" w:rsidRPr="004962C9" w:rsidRDefault="00F5214D" w:rsidP="00F5214D">
      <w:pPr>
        <w:pStyle w:val="ListParagraph"/>
        <w:numPr>
          <w:ilvl w:val="1"/>
          <w:numId w:val="2"/>
        </w:numPr>
      </w:pPr>
      <w:r>
        <w:t>3</w:t>
      </w:r>
      <w:r w:rsidRPr="005305A0">
        <w:t>0-</w:t>
      </w:r>
      <w:r>
        <w:t>6</w:t>
      </w:r>
      <w:r w:rsidRPr="005305A0">
        <w:t xml:space="preserve">0K </w:t>
      </w:r>
    </w:p>
    <w:p w14:paraId="0F05DF50" w14:textId="77777777" w:rsidR="00F5214D" w:rsidRPr="004962C9" w:rsidRDefault="00F5214D" w:rsidP="00F5214D">
      <w:pPr>
        <w:pStyle w:val="ListParagraph"/>
        <w:numPr>
          <w:ilvl w:val="1"/>
          <w:numId w:val="2"/>
        </w:numPr>
      </w:pPr>
      <w:r>
        <w:t>6</w:t>
      </w:r>
      <w:r w:rsidRPr="005305A0">
        <w:t>0-</w:t>
      </w:r>
      <w:r>
        <w:t>90K</w:t>
      </w:r>
    </w:p>
    <w:p w14:paraId="6F54BA5B" w14:textId="77777777" w:rsidR="00F5214D" w:rsidRPr="004962C9" w:rsidRDefault="00F5214D" w:rsidP="00F5214D">
      <w:pPr>
        <w:pStyle w:val="ListParagraph"/>
        <w:numPr>
          <w:ilvl w:val="1"/>
          <w:numId w:val="2"/>
        </w:numPr>
      </w:pPr>
      <w:r>
        <w:t>90-120K</w:t>
      </w:r>
    </w:p>
    <w:p w14:paraId="207E1B0A" w14:textId="77777777" w:rsidR="00F5214D" w:rsidRPr="00071CF5" w:rsidRDefault="00F5214D" w:rsidP="00F5214D">
      <w:pPr>
        <w:pStyle w:val="ListParagraph"/>
        <w:numPr>
          <w:ilvl w:val="1"/>
          <w:numId w:val="2"/>
        </w:numPr>
      </w:pPr>
      <w:r>
        <w:t xml:space="preserve">&gt; </w:t>
      </w:r>
      <w:r w:rsidRPr="005305A0">
        <w:t>1</w:t>
      </w:r>
      <w:r>
        <w:t>2</w:t>
      </w:r>
      <w:r w:rsidRPr="005305A0">
        <w:t>0</w:t>
      </w:r>
      <w:r>
        <w:t>K</w:t>
      </w:r>
    </w:p>
    <w:p w14:paraId="20E00A5A" w14:textId="77777777" w:rsidR="00F5214D" w:rsidRDefault="00F5214D" w:rsidP="00F5214D">
      <w:pPr>
        <w:pStyle w:val="ListParagraph"/>
        <w:numPr>
          <w:ilvl w:val="0"/>
          <w:numId w:val="2"/>
        </w:numPr>
      </w:pPr>
      <w:r>
        <w:rPr>
          <w:noProof/>
        </w:rPr>
        <w:drawing>
          <wp:anchor distT="0" distB="0" distL="114300" distR="114300" simplePos="0" relativeHeight="251659264" behindDoc="0" locked="0" layoutInCell="1" allowOverlap="1" wp14:anchorId="71ED3504" wp14:editId="3417BDE2">
            <wp:simplePos x="0" y="0"/>
            <wp:positionH relativeFrom="column">
              <wp:posOffset>1949450</wp:posOffset>
            </wp:positionH>
            <wp:positionV relativeFrom="paragraph">
              <wp:posOffset>889000</wp:posOffset>
            </wp:positionV>
            <wp:extent cx="1014730" cy="2505075"/>
            <wp:effectExtent l="0" t="0" r="0" b="9525"/>
            <wp:wrapTopAndBottom/>
            <wp:docPr id="2143326990" name="officeArt object"/>
            <wp:cNvGraphicFramePr/>
            <a:graphic xmlns:a="http://schemas.openxmlformats.org/drawingml/2006/main">
              <a:graphicData uri="http://schemas.openxmlformats.org/drawingml/2006/picture">
                <pic:pic xmlns:pic="http://schemas.openxmlformats.org/drawingml/2006/picture">
                  <pic:nvPicPr>
                    <pic:cNvPr id="1073741825" name="image1.gif"/>
                    <pic:cNvPicPr/>
                  </pic:nvPicPr>
                  <pic:blipFill>
                    <a:blip r:embed="rId23">
                      <a:extLst>
                        <a:ext uri="{28A0092B-C50C-407E-A947-70E740481C1C}">
                          <a14:useLocalDpi xmlns:a14="http://schemas.microsoft.com/office/drawing/2010/main" val="0"/>
                        </a:ext>
                      </a:extLst>
                    </a:blip>
                    <a:stretch>
                      <a:fillRect/>
                    </a:stretch>
                  </pic:blipFill>
                  <pic:spPr>
                    <a:xfrm>
                      <a:off x="0" y="0"/>
                      <a:ext cx="1014730" cy="2505075"/>
                    </a:xfrm>
                    <a:prstGeom prst="rect">
                      <a:avLst/>
                    </a:prstGeom>
                    <a:ln w="12700" cap="flat">
                      <a:noFill/>
                      <a:miter lim="400000"/>
                    </a:ln>
                    <a:effectLst/>
                  </pic:spPr>
                </pic:pic>
              </a:graphicData>
            </a:graphic>
            <wp14:sizeRelH relativeFrom="margin">
              <wp14:pctWidth>0</wp14:pctWidth>
            </wp14:sizeRelH>
            <wp14:sizeRelV relativeFrom="margin">
              <wp14:pctHeight>0</wp14:pctHeight>
            </wp14:sizeRelV>
          </wp:anchor>
        </w:drawing>
      </w:r>
      <w:r w:rsidRPr="472F77A0">
        <w:t xml:space="preserve">Think of this ladder as representing where people stand in society. At the top of the ladder are the people who are best off – those who have the most money, most education and the best jobs. At the bottom are the people who are worst off – who have the least money, least education and the worst jobs or no job. The higher up you are on this ladder, the closer you are to people at the very top and the lower you are, the closer you are to the bottom. Where would you put yourself on the ladder? </w:t>
      </w:r>
      <w:r>
        <w:br/>
      </w:r>
      <w:r>
        <w:br/>
      </w:r>
      <w:r w:rsidRPr="472F77A0">
        <w:t>Please select the number of the rung where you think you stand.</w:t>
      </w:r>
      <w:r>
        <w:br/>
      </w:r>
      <w:r w:rsidRPr="472F77A0">
        <w:t>Response options: 1, 2, 3, 4, 5, 6, 7, 8, 9, 10</w:t>
      </w:r>
    </w:p>
    <w:p w14:paraId="4DF9EF9E" w14:textId="77777777" w:rsidR="00F5214D" w:rsidRPr="004962C9" w:rsidRDefault="00F5214D" w:rsidP="00F5214D"/>
    <w:p w14:paraId="086A60D6" w14:textId="77777777" w:rsidR="00F5214D" w:rsidRPr="00F70EE2" w:rsidRDefault="00F5214D" w:rsidP="00F5214D">
      <w:pPr>
        <w:pStyle w:val="ListParagraph"/>
        <w:numPr>
          <w:ilvl w:val="0"/>
          <w:numId w:val="2"/>
        </w:numPr>
      </w:pPr>
      <w:r>
        <w:t>Geographic location where you live</w:t>
      </w:r>
    </w:p>
    <w:p w14:paraId="74119C73" w14:textId="77777777" w:rsidR="00F5214D" w:rsidRPr="00F70EE2" w:rsidRDefault="00F5214D" w:rsidP="00F5214D">
      <w:pPr>
        <w:pStyle w:val="ListParagraph"/>
        <w:numPr>
          <w:ilvl w:val="1"/>
          <w:numId w:val="2"/>
        </w:numPr>
      </w:pPr>
      <w:r>
        <w:t>Urban</w:t>
      </w:r>
    </w:p>
    <w:p w14:paraId="62ABD625" w14:textId="77777777" w:rsidR="00F5214D" w:rsidRPr="00F70EE2" w:rsidRDefault="00F5214D" w:rsidP="00F5214D">
      <w:pPr>
        <w:pStyle w:val="ListParagraph"/>
        <w:numPr>
          <w:ilvl w:val="1"/>
          <w:numId w:val="2"/>
        </w:numPr>
      </w:pPr>
      <w:r>
        <w:t>Suburban</w:t>
      </w:r>
    </w:p>
    <w:p w14:paraId="754338B5" w14:textId="77777777" w:rsidR="00F5214D" w:rsidRPr="000356E8" w:rsidRDefault="00F5214D" w:rsidP="00F5214D">
      <w:pPr>
        <w:pStyle w:val="ListParagraph"/>
        <w:numPr>
          <w:ilvl w:val="1"/>
          <w:numId w:val="2"/>
        </w:numPr>
      </w:pPr>
      <w:r>
        <w:t>Rural</w:t>
      </w:r>
    </w:p>
    <w:p w14:paraId="2EE36DD8" w14:textId="77777777" w:rsidR="00F5214D" w:rsidRPr="000356E8" w:rsidRDefault="00F5214D" w:rsidP="00F5214D">
      <w:pPr>
        <w:pStyle w:val="ListParagraph"/>
        <w:numPr>
          <w:ilvl w:val="0"/>
          <w:numId w:val="2"/>
        </w:numPr>
      </w:pPr>
      <w:r>
        <w:t xml:space="preserve">Rate how often you use the following resources to access information </w:t>
      </w:r>
    </w:p>
    <w:p w14:paraId="65F9B522" w14:textId="77777777" w:rsidR="00F5214D" w:rsidRPr="000356E8" w:rsidRDefault="00F5214D" w:rsidP="00F5214D">
      <w:pPr>
        <w:pStyle w:val="ListParagraph"/>
        <w:numPr>
          <w:ilvl w:val="1"/>
          <w:numId w:val="2"/>
        </w:numPr>
      </w:pPr>
      <w:r>
        <w:t>Local library (0=never to 100 = daily)</w:t>
      </w:r>
    </w:p>
    <w:p w14:paraId="37A6C600" w14:textId="77777777" w:rsidR="00F5214D" w:rsidRPr="000356E8" w:rsidRDefault="00F5214D" w:rsidP="00F5214D">
      <w:pPr>
        <w:pStyle w:val="ListParagraph"/>
        <w:numPr>
          <w:ilvl w:val="1"/>
          <w:numId w:val="2"/>
        </w:numPr>
      </w:pPr>
      <w:r>
        <w:t>University library (0=never to 100 = daily)</w:t>
      </w:r>
    </w:p>
    <w:p w14:paraId="1406B004" w14:textId="77777777" w:rsidR="00F5214D" w:rsidRPr="000356E8" w:rsidRDefault="00F5214D" w:rsidP="00F5214D">
      <w:pPr>
        <w:pStyle w:val="ListParagraph"/>
        <w:numPr>
          <w:ilvl w:val="1"/>
          <w:numId w:val="2"/>
        </w:numPr>
      </w:pPr>
      <w:r>
        <w:t>Newspapers (0=never to 100 = daily)</w:t>
      </w:r>
    </w:p>
    <w:p w14:paraId="5F9B3DE7" w14:textId="77777777" w:rsidR="00F5214D" w:rsidRPr="007B4972" w:rsidRDefault="00F5214D" w:rsidP="00F5214D">
      <w:pPr>
        <w:pStyle w:val="ListParagraph"/>
        <w:numPr>
          <w:ilvl w:val="1"/>
          <w:numId w:val="2"/>
        </w:numPr>
      </w:pPr>
      <w:r>
        <w:t>Internet (online) (0=never to 100 = daily)</w:t>
      </w:r>
    </w:p>
    <w:p w14:paraId="61A2A673" w14:textId="77777777" w:rsidR="00F5214D" w:rsidRPr="00F70EE2" w:rsidRDefault="00F5214D" w:rsidP="00F5214D">
      <w:pPr>
        <w:pStyle w:val="ListParagraph"/>
        <w:numPr>
          <w:ilvl w:val="1"/>
          <w:numId w:val="2"/>
        </w:numPr>
      </w:pPr>
      <w:r>
        <w:t>Friends and family (0=never to 100 = daily)</w:t>
      </w:r>
    </w:p>
    <w:p w14:paraId="37D87A52" w14:textId="77777777" w:rsidR="00F5214D" w:rsidRPr="00420083" w:rsidRDefault="00F5214D" w:rsidP="00F5214D">
      <w:pPr>
        <w:pStyle w:val="ListParagraph"/>
        <w:ind w:left="1440"/>
      </w:pPr>
    </w:p>
    <w:p w14:paraId="06D96EE3" w14:textId="77777777" w:rsidR="00F5214D" w:rsidRPr="00420083" w:rsidRDefault="00F5214D" w:rsidP="00F5214D">
      <w:pPr>
        <w:pStyle w:val="Heading2"/>
      </w:pPr>
      <w:bookmarkStart w:id="73" w:name="_Toc203568166"/>
      <w:bookmarkStart w:id="74" w:name="_Toc227827239"/>
      <w:r w:rsidRPr="472F77A0">
        <w:t>Implicit Theories Of Personality</w:t>
      </w:r>
      <w:bookmarkEnd w:id="73"/>
      <w:bookmarkEnd w:id="74"/>
    </w:p>
    <w:p w14:paraId="5E7FBECC" w14:textId="77777777" w:rsidR="00F5214D" w:rsidRDefault="00F5214D" w:rsidP="00F5214D">
      <w:pPr>
        <w:rPr>
          <w:bCs/>
        </w:rPr>
      </w:pPr>
      <w:r>
        <w:rPr>
          <w:bCs/>
        </w:rPr>
        <w:t>Scale</w:t>
      </w:r>
    </w:p>
    <w:p w14:paraId="65C78B1F" w14:textId="77777777" w:rsidR="00F5214D" w:rsidRDefault="00F5214D" w:rsidP="00F5214D">
      <w:pPr>
        <w:rPr>
          <w:bCs/>
        </w:rPr>
      </w:pPr>
      <w:r>
        <w:rPr>
          <w:bCs/>
        </w:rPr>
        <w:t>1-100 slider: Strongly Agree to Strongly disagree</w:t>
      </w:r>
    </w:p>
    <w:p w14:paraId="33311D7F" w14:textId="77777777" w:rsidR="00F5214D" w:rsidRDefault="00F5214D" w:rsidP="00F5214D">
      <w:pPr>
        <w:rPr>
          <w:bCs/>
        </w:rPr>
      </w:pPr>
    </w:p>
    <w:p w14:paraId="7E4566ED" w14:textId="77777777" w:rsidR="00F5214D" w:rsidRPr="00420083" w:rsidRDefault="00F5214D" w:rsidP="00F5214D">
      <w:pPr>
        <w:rPr>
          <w:b/>
        </w:rPr>
      </w:pPr>
      <w:r w:rsidRPr="00420083">
        <w:rPr>
          <w:b/>
        </w:rPr>
        <w:t>Instructions</w:t>
      </w:r>
    </w:p>
    <w:p w14:paraId="478A917A" w14:textId="77777777" w:rsidR="00F5214D" w:rsidRDefault="00F5214D" w:rsidP="00F5214D">
      <w:r w:rsidRPr="472F77A0">
        <w:t>The following statements deal with your ideas about personality. There are no right or wrong answers. We are interested in your ideas. Read each statement. Using the scale below each statement, please indicate the extent to which you agree or disagree with each statement.</w:t>
      </w:r>
    </w:p>
    <w:p w14:paraId="29FBC712" w14:textId="77777777" w:rsidR="00F5214D" w:rsidRDefault="00F5214D" w:rsidP="00F5214D"/>
    <w:p w14:paraId="3B10B789" w14:textId="77777777" w:rsidR="00F5214D" w:rsidRPr="00DC0E8C" w:rsidRDefault="00F5214D" w:rsidP="00F5214D">
      <w:pPr>
        <w:rPr>
          <w:b/>
        </w:rPr>
      </w:pPr>
      <w:r>
        <w:rPr>
          <w:b/>
        </w:rPr>
        <w:t>Items</w:t>
      </w:r>
    </w:p>
    <w:p w14:paraId="0B5DCCE1" w14:textId="77777777" w:rsidR="00F5214D" w:rsidRPr="00420083" w:rsidRDefault="00F5214D" w:rsidP="00F5214D">
      <w:pPr>
        <w:pStyle w:val="ListParagraph"/>
        <w:numPr>
          <w:ilvl w:val="0"/>
          <w:numId w:val="10"/>
        </w:numPr>
      </w:pPr>
      <w:r w:rsidRPr="472F77A0">
        <w:t>The kind of person you are, is something very basic about you and it can't be changed very much.</w:t>
      </w:r>
    </w:p>
    <w:p w14:paraId="28897981" w14:textId="77777777" w:rsidR="00F5214D" w:rsidRPr="00420083" w:rsidRDefault="00F5214D" w:rsidP="00F5214D">
      <w:pPr>
        <w:pStyle w:val="ListParagraph"/>
        <w:numPr>
          <w:ilvl w:val="0"/>
          <w:numId w:val="10"/>
        </w:numPr>
      </w:pPr>
      <w:r w:rsidRPr="472F77A0">
        <w:t>You can do things differently, but the important parts of who you are can't really be changed</w:t>
      </w:r>
      <w:r>
        <w:rPr>
          <w:i/>
        </w:rPr>
        <w:t>.</w:t>
      </w:r>
    </w:p>
    <w:p w14:paraId="3D071252" w14:textId="77777777" w:rsidR="00F5214D" w:rsidRPr="00420083" w:rsidRDefault="00F5214D" w:rsidP="00F5214D">
      <w:pPr>
        <w:pStyle w:val="ListParagraph"/>
        <w:numPr>
          <w:ilvl w:val="0"/>
          <w:numId w:val="10"/>
        </w:numPr>
      </w:pPr>
      <w:r w:rsidRPr="00420083">
        <w:t>You can always substantially change the kind of person you are.</w:t>
      </w:r>
    </w:p>
    <w:p w14:paraId="5356A011" w14:textId="77777777" w:rsidR="00F5214D" w:rsidRDefault="00F5214D" w:rsidP="00F5214D">
      <w:pPr>
        <w:pStyle w:val="ListParagraph"/>
        <w:numPr>
          <w:ilvl w:val="0"/>
          <w:numId w:val="10"/>
        </w:numPr>
      </w:pPr>
      <w:r w:rsidRPr="00420083">
        <w:t>You can change even your most basic qualities.</w:t>
      </w:r>
    </w:p>
    <w:p w14:paraId="3D478292" w14:textId="77777777" w:rsidR="00F5214D" w:rsidRDefault="00F5214D" w:rsidP="00F5214D"/>
    <w:p w14:paraId="7B68DF12" w14:textId="77777777" w:rsidR="00F5214D" w:rsidRPr="00420083" w:rsidRDefault="00F5214D" w:rsidP="00F5214D">
      <w:pPr>
        <w:pStyle w:val="Heading2"/>
      </w:pPr>
      <w:bookmarkStart w:id="75" w:name="_Toc203568167"/>
      <w:bookmarkStart w:id="76" w:name="_Toc227827240"/>
      <w:r w:rsidRPr="472F77A0">
        <w:t>Implicit Theories Of Intelligence</w:t>
      </w:r>
      <w:bookmarkEnd w:id="75"/>
      <w:bookmarkEnd w:id="76"/>
      <w:r w:rsidRPr="472F77A0">
        <w:t xml:space="preserve"> </w:t>
      </w:r>
    </w:p>
    <w:p w14:paraId="0142B30C" w14:textId="77777777" w:rsidR="00F5214D" w:rsidRDefault="00F5214D" w:rsidP="00F5214D">
      <w:pPr>
        <w:rPr>
          <w:bCs/>
        </w:rPr>
      </w:pPr>
      <w:r>
        <w:rPr>
          <w:bCs/>
        </w:rPr>
        <w:t>Scale</w:t>
      </w:r>
    </w:p>
    <w:p w14:paraId="76DB906C" w14:textId="77777777" w:rsidR="00F5214D" w:rsidRDefault="00F5214D" w:rsidP="00F5214D">
      <w:pPr>
        <w:rPr>
          <w:bCs/>
        </w:rPr>
      </w:pPr>
      <w:r>
        <w:rPr>
          <w:bCs/>
        </w:rPr>
        <w:t>1-100 slider: Strongly Agree to Strongly disagree</w:t>
      </w:r>
    </w:p>
    <w:p w14:paraId="604080DC" w14:textId="77777777" w:rsidR="00F5214D" w:rsidRDefault="00F5214D" w:rsidP="00F5214D">
      <w:pPr>
        <w:rPr>
          <w:b/>
        </w:rPr>
      </w:pPr>
    </w:p>
    <w:p w14:paraId="259C6671" w14:textId="77777777" w:rsidR="00F5214D" w:rsidRPr="00420083" w:rsidRDefault="00F5214D" w:rsidP="00F5214D">
      <w:pPr>
        <w:rPr>
          <w:b/>
        </w:rPr>
      </w:pPr>
      <w:r w:rsidRPr="00420083">
        <w:rPr>
          <w:b/>
        </w:rPr>
        <w:t>Instructions</w:t>
      </w:r>
    </w:p>
    <w:p w14:paraId="7C12D3D0" w14:textId="77777777" w:rsidR="00F5214D" w:rsidRDefault="00F5214D" w:rsidP="00F5214D">
      <w:r w:rsidRPr="472F77A0">
        <w:t>The following statements deal with your ideas about intelligence. There are no right or wrong answers. We are interested in your ideas. Read each statement. Using the scale below each statement, please indicate the extent to which you agree or disagree with each statement.</w:t>
      </w:r>
    </w:p>
    <w:p w14:paraId="7954DFCD" w14:textId="77777777" w:rsidR="00F5214D" w:rsidRDefault="00F5214D" w:rsidP="00F5214D"/>
    <w:p w14:paraId="481AA472" w14:textId="77777777" w:rsidR="00F5214D" w:rsidRPr="00DC0E8C" w:rsidRDefault="00F5214D" w:rsidP="00F5214D">
      <w:pPr>
        <w:rPr>
          <w:b/>
        </w:rPr>
      </w:pPr>
      <w:r>
        <w:rPr>
          <w:b/>
        </w:rPr>
        <w:t>Items</w:t>
      </w:r>
    </w:p>
    <w:p w14:paraId="412395B0" w14:textId="77777777" w:rsidR="00F5214D" w:rsidRPr="008F7751" w:rsidRDefault="00F5214D" w:rsidP="00F5214D">
      <w:pPr>
        <w:pStyle w:val="ListParagraph"/>
        <w:numPr>
          <w:ilvl w:val="0"/>
          <w:numId w:val="3"/>
        </w:numPr>
      </w:pPr>
      <w:r w:rsidRPr="472F77A0">
        <w:t>You have a certain amount of intelligence, and you can't really do much to change it.</w:t>
      </w:r>
    </w:p>
    <w:p w14:paraId="0D324679" w14:textId="77777777" w:rsidR="00F5214D" w:rsidRPr="008F7751" w:rsidRDefault="00F5214D" w:rsidP="00F5214D">
      <w:pPr>
        <w:pStyle w:val="ListParagraph"/>
        <w:numPr>
          <w:ilvl w:val="0"/>
          <w:numId w:val="3"/>
        </w:numPr>
      </w:pPr>
      <w:r w:rsidRPr="008F7751">
        <w:t>No matter who you are, you can significantly change your intelligence level.</w:t>
      </w:r>
    </w:p>
    <w:p w14:paraId="5CC65903" w14:textId="77777777" w:rsidR="00F5214D" w:rsidRPr="0064278D" w:rsidRDefault="00F5214D" w:rsidP="00F5214D">
      <w:pPr>
        <w:pStyle w:val="ListParagraph"/>
        <w:numPr>
          <w:ilvl w:val="0"/>
          <w:numId w:val="3"/>
        </w:numPr>
      </w:pPr>
      <w:r w:rsidRPr="472F77A0">
        <w:t>You can learn new things, but you can't really change your basic intelligence.</w:t>
      </w:r>
      <w:r w:rsidRPr="0064278D">
        <w:rPr>
          <w:i/>
        </w:rPr>
        <w:t xml:space="preserve"> </w:t>
      </w:r>
    </w:p>
    <w:p w14:paraId="4051A5C0" w14:textId="77777777" w:rsidR="00F5214D" w:rsidRDefault="00F5214D" w:rsidP="00F5214D">
      <w:pPr>
        <w:pStyle w:val="ListParagraph"/>
        <w:numPr>
          <w:ilvl w:val="0"/>
          <w:numId w:val="3"/>
        </w:numPr>
      </w:pPr>
      <w:r w:rsidRPr="0064278D">
        <w:t>No matter how much intelligence you have, you can always change it quite a bit.</w:t>
      </w:r>
    </w:p>
    <w:p w14:paraId="1750928A" w14:textId="77777777" w:rsidR="00F5214D" w:rsidRPr="00552FCF" w:rsidRDefault="00F5214D" w:rsidP="00F5214D">
      <w:pPr>
        <w:pStyle w:val="Heading2"/>
      </w:pPr>
      <w:bookmarkStart w:id="77" w:name="_Toc203568168"/>
      <w:bookmarkStart w:id="78" w:name="_Toc227827241"/>
      <w:bookmarkStart w:id="79" w:name="_Toc258484830"/>
      <w:r w:rsidRPr="00552FCF">
        <w:t>Need For Cognition</w:t>
      </w:r>
      <w:bookmarkEnd w:id="77"/>
      <w:bookmarkEnd w:id="78"/>
      <w:r>
        <w:t xml:space="preserve"> </w:t>
      </w:r>
      <w:bookmarkEnd w:id="79"/>
    </w:p>
    <w:p w14:paraId="09127F2B" w14:textId="77777777" w:rsidR="00F5214D" w:rsidRDefault="00F5214D" w:rsidP="00F5214D">
      <w:pPr>
        <w:rPr>
          <w:bCs/>
        </w:rPr>
      </w:pPr>
      <w:r>
        <w:rPr>
          <w:bCs/>
        </w:rPr>
        <w:t>Scale</w:t>
      </w:r>
    </w:p>
    <w:p w14:paraId="25A54F97" w14:textId="77777777" w:rsidR="00F5214D" w:rsidRDefault="00F5214D" w:rsidP="00F5214D">
      <w:pPr>
        <w:rPr>
          <w:bCs/>
        </w:rPr>
      </w:pPr>
      <w:r>
        <w:rPr>
          <w:bCs/>
        </w:rPr>
        <w:t>1-100 slider: Strongly Agree to Strongly disagree</w:t>
      </w:r>
    </w:p>
    <w:p w14:paraId="51EB2BD2" w14:textId="77777777" w:rsidR="00F5214D" w:rsidRDefault="00F5214D" w:rsidP="00F5214D">
      <w:pPr>
        <w:rPr>
          <w:b/>
        </w:rPr>
      </w:pPr>
    </w:p>
    <w:p w14:paraId="45FCFA92" w14:textId="77777777" w:rsidR="00F5214D" w:rsidRPr="00420083" w:rsidRDefault="00F5214D" w:rsidP="00F5214D">
      <w:pPr>
        <w:rPr>
          <w:b/>
        </w:rPr>
      </w:pPr>
      <w:r w:rsidRPr="00420083">
        <w:rPr>
          <w:b/>
        </w:rPr>
        <w:t>Instructions</w:t>
      </w:r>
    </w:p>
    <w:p w14:paraId="1525805E" w14:textId="77777777" w:rsidR="00F5214D" w:rsidRDefault="00F5214D" w:rsidP="00F5214D">
      <w:r w:rsidRPr="472F77A0">
        <w:t>The following statements deal with your preferences in thinking. There are no right or wrong answers. We are interested in your ideas. Read each statement. Using the scale below each statement, please indicate the extent to which you agree or disagree with each statement.</w:t>
      </w:r>
    </w:p>
    <w:p w14:paraId="5ABA5B02" w14:textId="77777777" w:rsidR="00F5214D" w:rsidRPr="00DC0E8C" w:rsidRDefault="00F5214D" w:rsidP="00F5214D">
      <w:pPr>
        <w:rPr>
          <w:b/>
        </w:rPr>
      </w:pPr>
      <w:r>
        <w:rPr>
          <w:b/>
        </w:rPr>
        <w:t>Items</w:t>
      </w:r>
    </w:p>
    <w:p w14:paraId="3A4232CB" w14:textId="77777777" w:rsidR="00F5214D" w:rsidRDefault="00F5214D" w:rsidP="00F5214D">
      <w:pPr>
        <w:pStyle w:val="ListParagraph"/>
        <w:numPr>
          <w:ilvl w:val="0"/>
          <w:numId w:val="4"/>
        </w:numPr>
      </w:pPr>
      <w:r w:rsidRPr="00830D6E">
        <w:t>I would prefer complex to simple problems.</w:t>
      </w:r>
    </w:p>
    <w:p w14:paraId="18A37223" w14:textId="77777777" w:rsidR="00F5214D" w:rsidRDefault="00F5214D" w:rsidP="00F5214D">
      <w:pPr>
        <w:pStyle w:val="ListParagraph"/>
        <w:numPr>
          <w:ilvl w:val="0"/>
          <w:numId w:val="4"/>
        </w:numPr>
      </w:pPr>
      <w:r w:rsidRPr="00830D6E">
        <w:t>I like to have responsibility of handling a situation that requires a lot of thinking.</w:t>
      </w:r>
    </w:p>
    <w:p w14:paraId="515E5AC4" w14:textId="77777777" w:rsidR="00F5214D" w:rsidRDefault="00F5214D" w:rsidP="00F5214D">
      <w:pPr>
        <w:pStyle w:val="ListParagraph"/>
        <w:numPr>
          <w:ilvl w:val="0"/>
          <w:numId w:val="4"/>
        </w:numPr>
      </w:pPr>
      <w:r w:rsidRPr="00830D6E">
        <w:t>Thinking is not my idea of fun</w:t>
      </w:r>
      <w:r>
        <w:t>.</w:t>
      </w:r>
    </w:p>
    <w:p w14:paraId="2BCCF7EE" w14:textId="77777777" w:rsidR="00F5214D" w:rsidRDefault="00F5214D" w:rsidP="00F5214D">
      <w:pPr>
        <w:pStyle w:val="ListParagraph"/>
        <w:numPr>
          <w:ilvl w:val="0"/>
          <w:numId w:val="4"/>
        </w:numPr>
      </w:pPr>
      <w:r w:rsidRPr="00830D6E">
        <w:lastRenderedPageBreak/>
        <w:t>I would rather do something that requires little thought than something that is sure to challenge my thinking abilities</w:t>
      </w:r>
      <w:r>
        <w:t>.</w:t>
      </w:r>
    </w:p>
    <w:p w14:paraId="7150406C" w14:textId="77777777" w:rsidR="00F5214D" w:rsidRDefault="00F5214D" w:rsidP="00F5214D">
      <w:pPr>
        <w:pStyle w:val="ListParagraph"/>
        <w:numPr>
          <w:ilvl w:val="0"/>
          <w:numId w:val="4"/>
        </w:numPr>
      </w:pPr>
      <w:r w:rsidRPr="472F77A0">
        <w:t>I try to anticipate and avoid situations where there is likely chance I will have to think in depth about something.</w:t>
      </w:r>
    </w:p>
    <w:p w14:paraId="2EC45CB5" w14:textId="77777777" w:rsidR="00F5214D" w:rsidRDefault="00F5214D" w:rsidP="00F5214D">
      <w:pPr>
        <w:pStyle w:val="ListParagraph"/>
        <w:numPr>
          <w:ilvl w:val="0"/>
          <w:numId w:val="4"/>
        </w:numPr>
      </w:pPr>
      <w:r w:rsidRPr="00830D6E">
        <w:t>I find satisfaction in deliberating hard and for long hours.</w:t>
      </w:r>
    </w:p>
    <w:p w14:paraId="3E254DC4" w14:textId="77777777" w:rsidR="00F5214D" w:rsidRDefault="00F5214D" w:rsidP="00F5214D">
      <w:pPr>
        <w:pStyle w:val="ListParagraph"/>
        <w:numPr>
          <w:ilvl w:val="0"/>
          <w:numId w:val="4"/>
        </w:numPr>
      </w:pPr>
      <w:r w:rsidRPr="472F77A0">
        <w:t>I only think as hard as I have to.</w:t>
      </w:r>
    </w:p>
    <w:p w14:paraId="38253304" w14:textId="77777777" w:rsidR="00F5214D" w:rsidRPr="0064278D" w:rsidRDefault="00F5214D" w:rsidP="00F5214D">
      <w:pPr>
        <w:pStyle w:val="ListParagraph"/>
        <w:numPr>
          <w:ilvl w:val="0"/>
          <w:numId w:val="4"/>
        </w:numPr>
      </w:pPr>
      <w:r w:rsidRPr="0064278D">
        <w:t>I prefer to think about small, daily projects to long-term ones.</w:t>
      </w:r>
      <w:r w:rsidRPr="0064278D">
        <w:rPr>
          <w:i/>
        </w:rPr>
        <w:t xml:space="preserve"> </w:t>
      </w:r>
    </w:p>
    <w:p w14:paraId="0622FFFE" w14:textId="77777777" w:rsidR="00F5214D" w:rsidRPr="0064278D" w:rsidRDefault="00F5214D" w:rsidP="00F5214D">
      <w:pPr>
        <w:pStyle w:val="ListParagraph"/>
        <w:numPr>
          <w:ilvl w:val="0"/>
          <w:numId w:val="4"/>
        </w:numPr>
      </w:pPr>
      <w:r w:rsidRPr="472F77A0">
        <w:t>I like tasks that require little thought once I've learned them.</w:t>
      </w:r>
      <w:r w:rsidRPr="0064278D">
        <w:rPr>
          <w:i/>
        </w:rPr>
        <w:t xml:space="preserve"> </w:t>
      </w:r>
    </w:p>
    <w:p w14:paraId="07C35718" w14:textId="77777777" w:rsidR="00F5214D" w:rsidRPr="0064278D" w:rsidRDefault="00F5214D" w:rsidP="00F5214D">
      <w:pPr>
        <w:pStyle w:val="ListParagraph"/>
        <w:numPr>
          <w:ilvl w:val="0"/>
          <w:numId w:val="4"/>
        </w:numPr>
      </w:pPr>
      <w:r w:rsidRPr="0064278D">
        <w:t>The idea of relying on thought to make my way to the top appeals to me.</w:t>
      </w:r>
    </w:p>
    <w:p w14:paraId="6BF0E073" w14:textId="77777777" w:rsidR="00F5214D" w:rsidRDefault="00F5214D" w:rsidP="00F5214D">
      <w:pPr>
        <w:pStyle w:val="ListParagraph"/>
        <w:numPr>
          <w:ilvl w:val="0"/>
          <w:numId w:val="4"/>
        </w:numPr>
      </w:pPr>
      <w:r w:rsidRPr="472F77A0">
        <w:t>I really enjoy a task that involves coming up with new solutions to problems.</w:t>
      </w:r>
    </w:p>
    <w:p w14:paraId="12DF867A" w14:textId="77777777" w:rsidR="00F5214D" w:rsidRDefault="00F5214D" w:rsidP="00F5214D">
      <w:pPr>
        <w:pStyle w:val="ListParagraph"/>
        <w:numPr>
          <w:ilvl w:val="0"/>
          <w:numId w:val="4"/>
        </w:numPr>
      </w:pPr>
      <w:r w:rsidRPr="472F77A0">
        <w:t>Learning new ways to think doesn't excite me very much.</w:t>
      </w:r>
    </w:p>
    <w:p w14:paraId="2436C2F9" w14:textId="77777777" w:rsidR="00F5214D" w:rsidRDefault="00F5214D" w:rsidP="00F5214D">
      <w:pPr>
        <w:pStyle w:val="ListParagraph"/>
        <w:numPr>
          <w:ilvl w:val="0"/>
          <w:numId w:val="4"/>
        </w:numPr>
      </w:pPr>
      <w:r w:rsidRPr="00830D6E">
        <w:t>I prefer my life to be filled with puzzles that I must solve</w:t>
      </w:r>
      <w:r>
        <w:t>.</w:t>
      </w:r>
    </w:p>
    <w:p w14:paraId="63E29D53" w14:textId="77777777" w:rsidR="00F5214D" w:rsidRDefault="00F5214D" w:rsidP="00F5214D">
      <w:pPr>
        <w:pStyle w:val="ListParagraph"/>
        <w:numPr>
          <w:ilvl w:val="0"/>
          <w:numId w:val="4"/>
        </w:numPr>
      </w:pPr>
      <w:r w:rsidRPr="00830D6E">
        <w:t>The notion of thinking abstractly is appealing to me.</w:t>
      </w:r>
    </w:p>
    <w:p w14:paraId="07BA7550" w14:textId="77777777" w:rsidR="00F5214D" w:rsidRDefault="00F5214D" w:rsidP="00F5214D">
      <w:pPr>
        <w:pStyle w:val="ListParagraph"/>
        <w:numPr>
          <w:ilvl w:val="0"/>
          <w:numId w:val="4"/>
        </w:numPr>
      </w:pPr>
      <w:r w:rsidRPr="472F77A0">
        <w:t>I would prefer a task that is intellectual, difficult, and important to one that is somewhat important but does not require much thought.</w:t>
      </w:r>
    </w:p>
    <w:p w14:paraId="173330B8" w14:textId="77777777" w:rsidR="00F5214D" w:rsidRDefault="00F5214D" w:rsidP="00F5214D">
      <w:pPr>
        <w:pStyle w:val="ListParagraph"/>
        <w:numPr>
          <w:ilvl w:val="0"/>
          <w:numId w:val="4"/>
        </w:numPr>
      </w:pPr>
      <w:r w:rsidRPr="472F77A0">
        <w:t>I feel relief rather than satisfaction after completing a task that required a lot of mental effort</w:t>
      </w:r>
    </w:p>
    <w:p w14:paraId="21E0AE3B" w14:textId="77777777" w:rsidR="00F5214D" w:rsidRPr="0064278D" w:rsidRDefault="00F5214D" w:rsidP="00F5214D">
      <w:pPr>
        <w:pStyle w:val="ListParagraph"/>
        <w:numPr>
          <w:ilvl w:val="0"/>
          <w:numId w:val="4"/>
        </w:numPr>
      </w:pPr>
      <w:r w:rsidRPr="472F77A0">
        <w:t>It's enough for me that something gets the job done; I don't care how or why it works.</w:t>
      </w:r>
      <w:r w:rsidRPr="0064278D">
        <w:rPr>
          <w:i/>
        </w:rPr>
        <w:t xml:space="preserve"> </w:t>
      </w:r>
    </w:p>
    <w:p w14:paraId="4388C76E" w14:textId="77777777" w:rsidR="00F5214D" w:rsidRPr="00830D6E" w:rsidRDefault="00F5214D" w:rsidP="00F5214D">
      <w:pPr>
        <w:pStyle w:val="ListParagraph"/>
        <w:numPr>
          <w:ilvl w:val="0"/>
          <w:numId w:val="4"/>
        </w:numPr>
      </w:pPr>
      <w:r w:rsidRPr="0064278D">
        <w:t>I usually end up deliberating about issues even when they do not affect me personally.</w:t>
      </w:r>
    </w:p>
    <w:p w14:paraId="71579110" w14:textId="77777777" w:rsidR="00F5214D" w:rsidRDefault="00F5214D" w:rsidP="00F5214D"/>
    <w:p w14:paraId="4765054E" w14:textId="77777777" w:rsidR="00F5214D" w:rsidRPr="00552FCF" w:rsidRDefault="00F5214D" w:rsidP="00F5214D">
      <w:pPr>
        <w:pStyle w:val="Heading2"/>
      </w:pPr>
      <w:bookmarkStart w:id="80" w:name="_Toc258484831"/>
      <w:bookmarkStart w:id="81" w:name="_Toc203568169"/>
      <w:bookmarkStart w:id="82" w:name="_Toc227827242"/>
      <w:r>
        <w:t>Goal Orientation</w:t>
      </w:r>
      <w:bookmarkEnd w:id="80"/>
      <w:bookmarkEnd w:id="81"/>
      <w:bookmarkEnd w:id="82"/>
    </w:p>
    <w:p w14:paraId="098949CC" w14:textId="77777777" w:rsidR="00F5214D" w:rsidRDefault="00F5214D" w:rsidP="00F5214D">
      <w:pPr>
        <w:rPr>
          <w:bCs/>
        </w:rPr>
      </w:pPr>
      <w:r>
        <w:rPr>
          <w:bCs/>
        </w:rPr>
        <w:t>Scal</w:t>
      </w:r>
    </w:p>
    <w:p w14:paraId="72E0BD05" w14:textId="77777777" w:rsidR="00F5214D" w:rsidRDefault="00F5214D" w:rsidP="00F5214D">
      <w:pPr>
        <w:rPr>
          <w:bCs/>
        </w:rPr>
      </w:pPr>
      <w:r>
        <w:rPr>
          <w:bCs/>
        </w:rPr>
        <w:t>1-100 slider: Strongly Agree to Strongly disagree</w:t>
      </w:r>
    </w:p>
    <w:p w14:paraId="32C06593" w14:textId="77777777" w:rsidR="00F5214D" w:rsidRDefault="00F5214D" w:rsidP="00F5214D">
      <w:pPr>
        <w:rPr>
          <w:b/>
        </w:rPr>
      </w:pPr>
    </w:p>
    <w:p w14:paraId="1A057C84" w14:textId="77777777" w:rsidR="00F5214D" w:rsidRPr="00420083" w:rsidRDefault="00F5214D" w:rsidP="00F5214D">
      <w:pPr>
        <w:rPr>
          <w:b/>
        </w:rPr>
      </w:pPr>
      <w:r w:rsidRPr="00420083">
        <w:rPr>
          <w:b/>
        </w:rPr>
        <w:t>Instructions</w:t>
      </w:r>
    </w:p>
    <w:p w14:paraId="5F868BB3" w14:textId="77777777" w:rsidR="00F5214D" w:rsidRDefault="00F5214D" w:rsidP="00F5214D">
      <w:r w:rsidRPr="472F77A0">
        <w:t>The following statements deal with your ideas about goals people pursue at work. There are no right or wrong answers. We are interested in your ideas. Read each statement. Using the scale below each statement, please indicate the extent to which you agree or disagree with each statement.</w:t>
      </w:r>
    </w:p>
    <w:p w14:paraId="47AA3143" w14:textId="77777777" w:rsidR="00F5214D" w:rsidRPr="00DC0E8C" w:rsidRDefault="00F5214D" w:rsidP="00F5214D">
      <w:pPr>
        <w:rPr>
          <w:b/>
        </w:rPr>
      </w:pPr>
      <w:r>
        <w:rPr>
          <w:b/>
        </w:rPr>
        <w:t>Items</w:t>
      </w:r>
    </w:p>
    <w:p w14:paraId="6730AC02" w14:textId="77777777" w:rsidR="00F5214D" w:rsidRDefault="00F5214D" w:rsidP="00F5214D">
      <w:pPr>
        <w:pStyle w:val="ListParagraph"/>
        <w:numPr>
          <w:ilvl w:val="0"/>
          <w:numId w:val="5"/>
        </w:numPr>
      </w:pPr>
      <w:r w:rsidRPr="00DC0E8C">
        <w:t>I often read materials related to my work to improve my ability.</w:t>
      </w:r>
      <w:r>
        <w:t xml:space="preserve"> </w:t>
      </w:r>
    </w:p>
    <w:p w14:paraId="5143AC4E" w14:textId="77777777" w:rsidR="00F5214D" w:rsidRPr="00DC0E8C" w:rsidRDefault="00F5214D" w:rsidP="00F5214D">
      <w:pPr>
        <w:pStyle w:val="ListParagraph"/>
        <w:numPr>
          <w:ilvl w:val="0"/>
          <w:numId w:val="5"/>
        </w:numPr>
        <w:rPr>
          <w:i/>
        </w:rPr>
      </w:pPr>
      <w:r w:rsidRPr="472F77A0">
        <w:t xml:space="preserve">I would rather prove my ability on a task that I can do well at than to try a new task. </w:t>
      </w:r>
    </w:p>
    <w:p w14:paraId="2C361589" w14:textId="77777777" w:rsidR="00F5214D" w:rsidRDefault="00F5214D" w:rsidP="00F5214D">
      <w:pPr>
        <w:pStyle w:val="ListParagraph"/>
        <w:numPr>
          <w:ilvl w:val="0"/>
          <w:numId w:val="5"/>
        </w:numPr>
      </w:pPr>
      <w:r w:rsidRPr="00DC0E8C">
        <w:t>I would avoid taking on a new task if there was a chance that I would appear rather incompetent to others.</w:t>
      </w:r>
      <w:r>
        <w:t xml:space="preserve"> </w:t>
      </w:r>
    </w:p>
    <w:p w14:paraId="31E50382" w14:textId="77777777" w:rsidR="00F5214D" w:rsidRPr="00DC0E8C" w:rsidRDefault="00F5214D" w:rsidP="00F5214D">
      <w:pPr>
        <w:pStyle w:val="ListParagraph"/>
        <w:numPr>
          <w:ilvl w:val="0"/>
          <w:numId w:val="5"/>
        </w:numPr>
      </w:pPr>
      <w:r w:rsidRPr="00DC0E8C">
        <w:t>I am willing to select a challenging work assignment that I can learn a lot from</w:t>
      </w:r>
      <w:r>
        <w:t>.</w:t>
      </w:r>
    </w:p>
    <w:p w14:paraId="39C46ACB" w14:textId="77777777" w:rsidR="00F5214D" w:rsidRPr="00DC0E8C" w:rsidRDefault="00F5214D" w:rsidP="00F5214D">
      <w:pPr>
        <w:pStyle w:val="ListParagraph"/>
        <w:numPr>
          <w:ilvl w:val="0"/>
          <w:numId w:val="5"/>
        </w:numPr>
        <w:rPr>
          <w:i/>
        </w:rPr>
      </w:pPr>
      <w:r w:rsidRPr="00DC0E8C">
        <w:t xml:space="preserve">I am concerned with showing that I can perform better than my </w:t>
      </w:r>
      <w:r>
        <w:t>co-workers.</w:t>
      </w:r>
    </w:p>
    <w:p w14:paraId="3F41BC0C" w14:textId="77777777" w:rsidR="00F5214D" w:rsidRDefault="00F5214D" w:rsidP="00F5214D">
      <w:pPr>
        <w:pStyle w:val="ListParagraph"/>
        <w:numPr>
          <w:ilvl w:val="0"/>
          <w:numId w:val="5"/>
        </w:numPr>
      </w:pPr>
      <w:r w:rsidRPr="0064278D">
        <w:t>Avoiding a show of low ability is more important to me than learning a new skill</w:t>
      </w:r>
    </w:p>
    <w:p w14:paraId="57D7EB14" w14:textId="77777777" w:rsidR="00F5214D" w:rsidRDefault="00F5214D" w:rsidP="00F5214D">
      <w:pPr>
        <w:pStyle w:val="ListParagraph"/>
        <w:numPr>
          <w:ilvl w:val="0"/>
          <w:numId w:val="5"/>
        </w:numPr>
        <w:rPr>
          <w:i/>
        </w:rPr>
      </w:pPr>
      <w:r w:rsidRPr="0064278D">
        <w:t>I often look for opportunities to develop new skills and knowledge.</w:t>
      </w:r>
      <w:r w:rsidRPr="0064278D">
        <w:rPr>
          <w:i/>
        </w:rPr>
        <w:t xml:space="preserve"> </w:t>
      </w:r>
    </w:p>
    <w:p w14:paraId="11624C7D" w14:textId="77777777" w:rsidR="00F5214D" w:rsidRPr="0064278D" w:rsidRDefault="00F5214D" w:rsidP="00F5214D">
      <w:pPr>
        <w:pStyle w:val="ListParagraph"/>
        <w:numPr>
          <w:ilvl w:val="0"/>
          <w:numId w:val="5"/>
        </w:numPr>
      </w:pPr>
      <w:r w:rsidRPr="0064278D">
        <w:t>I try to figure out what it takes to prove my ability to others at work.</w:t>
      </w:r>
      <w:r w:rsidRPr="0064278D">
        <w:rPr>
          <w:i/>
        </w:rPr>
        <w:t xml:space="preserve"> </w:t>
      </w:r>
    </w:p>
    <w:p w14:paraId="031D124F" w14:textId="77777777" w:rsidR="00F5214D" w:rsidRPr="0064278D" w:rsidRDefault="00F5214D" w:rsidP="00F5214D">
      <w:pPr>
        <w:pStyle w:val="ListParagraph"/>
        <w:numPr>
          <w:ilvl w:val="0"/>
          <w:numId w:val="5"/>
        </w:numPr>
      </w:pPr>
      <w:r w:rsidRPr="0064278D">
        <w:t>I am concerned about taking on a task at work if my performance would reveal that I had low ability.</w:t>
      </w:r>
    </w:p>
    <w:p w14:paraId="0D540B56" w14:textId="77777777" w:rsidR="00F5214D" w:rsidRPr="0064278D" w:rsidRDefault="00F5214D" w:rsidP="00F5214D">
      <w:pPr>
        <w:pStyle w:val="ListParagraph"/>
        <w:numPr>
          <w:ilvl w:val="0"/>
          <w:numId w:val="5"/>
        </w:numPr>
      </w:pPr>
      <w:r w:rsidRPr="472F77A0">
        <w:t xml:space="preserve">I enjoy challenging and difficult tasks at work where I'll learn new skills. </w:t>
      </w:r>
    </w:p>
    <w:p w14:paraId="6C43A348" w14:textId="77777777" w:rsidR="00F5214D" w:rsidRPr="00DC0E8C" w:rsidRDefault="00F5214D" w:rsidP="00F5214D">
      <w:pPr>
        <w:pStyle w:val="ListParagraph"/>
        <w:numPr>
          <w:ilvl w:val="0"/>
          <w:numId w:val="5"/>
        </w:numPr>
        <w:rPr>
          <w:i/>
        </w:rPr>
      </w:pPr>
      <w:r w:rsidRPr="00DC0E8C">
        <w:t>I enjoy it when others at work are aware of how well I am doing.</w:t>
      </w:r>
      <w:r w:rsidRPr="00DC0E8C">
        <w:rPr>
          <w:i/>
        </w:rPr>
        <w:t xml:space="preserve"> </w:t>
      </w:r>
    </w:p>
    <w:p w14:paraId="79DBE519" w14:textId="77777777" w:rsidR="00F5214D" w:rsidRPr="0064278D" w:rsidRDefault="00F5214D" w:rsidP="00F5214D">
      <w:pPr>
        <w:pStyle w:val="ListParagraph"/>
        <w:numPr>
          <w:ilvl w:val="0"/>
          <w:numId w:val="5"/>
        </w:numPr>
      </w:pPr>
      <w:r w:rsidRPr="0064278D">
        <w:t>I prefer to avoid situations at work where I might perform poorly.</w:t>
      </w:r>
      <w:r w:rsidRPr="0064278D">
        <w:rPr>
          <w:i/>
        </w:rPr>
        <w:t xml:space="preserve"> </w:t>
      </w:r>
    </w:p>
    <w:p w14:paraId="03F0ECD7" w14:textId="77777777" w:rsidR="00F5214D" w:rsidRPr="0064278D" w:rsidRDefault="00F5214D" w:rsidP="00F5214D">
      <w:pPr>
        <w:pStyle w:val="ListParagraph"/>
        <w:numPr>
          <w:ilvl w:val="0"/>
          <w:numId w:val="5"/>
        </w:numPr>
      </w:pPr>
      <w:r w:rsidRPr="0064278D">
        <w:t xml:space="preserve">For me, development of my work ability is important enough to take risks. </w:t>
      </w:r>
    </w:p>
    <w:p w14:paraId="4CBAB837" w14:textId="77777777" w:rsidR="00F5214D" w:rsidRPr="00DC0E8C" w:rsidRDefault="00F5214D" w:rsidP="00F5214D">
      <w:pPr>
        <w:pStyle w:val="ListParagraph"/>
        <w:numPr>
          <w:ilvl w:val="0"/>
          <w:numId w:val="5"/>
        </w:numPr>
      </w:pPr>
      <w:r w:rsidRPr="00DC0E8C">
        <w:t>I prefer to work on projects where I can prove my ability to others</w:t>
      </w:r>
      <w:r>
        <w:t>.</w:t>
      </w:r>
    </w:p>
    <w:p w14:paraId="3239F417" w14:textId="77777777" w:rsidR="00F5214D" w:rsidRPr="00DC0E8C" w:rsidRDefault="00F5214D" w:rsidP="00F5214D">
      <w:pPr>
        <w:pStyle w:val="ListParagraph"/>
        <w:numPr>
          <w:ilvl w:val="0"/>
          <w:numId w:val="5"/>
        </w:numPr>
      </w:pPr>
      <w:r w:rsidRPr="472F77A0">
        <w:t>When I don't understand something at work, I prefer to avoid asking what might appear to others to be "dumb questions" that I should know the answer to already.</w:t>
      </w:r>
    </w:p>
    <w:p w14:paraId="7455F596" w14:textId="77777777" w:rsidR="00F5214D" w:rsidRDefault="00F5214D" w:rsidP="00F5214D">
      <w:pPr>
        <w:pStyle w:val="ListParagraph"/>
        <w:numPr>
          <w:ilvl w:val="0"/>
          <w:numId w:val="5"/>
        </w:numPr>
      </w:pPr>
      <w:r w:rsidRPr="472F77A0">
        <w:t>I prefer to work in situations that require a high level of ability and talent</w:t>
      </w:r>
    </w:p>
    <w:p w14:paraId="20BB7687" w14:textId="77777777" w:rsidR="00F5214D" w:rsidRPr="00552FCF" w:rsidRDefault="00F5214D" w:rsidP="00F5214D">
      <w:pPr>
        <w:pStyle w:val="Heading2"/>
      </w:pPr>
      <w:bookmarkStart w:id="83" w:name="_Toc203568170"/>
      <w:bookmarkStart w:id="84" w:name="_Toc227827243"/>
      <w:bookmarkStart w:id="85" w:name="_Toc258484832"/>
      <w:r w:rsidRPr="00CD3536">
        <w:lastRenderedPageBreak/>
        <w:t>Memory And Reasoning Self Concept</w:t>
      </w:r>
      <w:bookmarkEnd w:id="83"/>
      <w:bookmarkEnd w:id="84"/>
      <w:r>
        <w:t xml:space="preserve"> </w:t>
      </w:r>
      <w:bookmarkEnd w:id="85"/>
    </w:p>
    <w:p w14:paraId="52BED642" w14:textId="77777777" w:rsidR="00F5214D" w:rsidRDefault="00F5214D" w:rsidP="00F5214D">
      <w:pPr>
        <w:rPr>
          <w:bCs/>
        </w:rPr>
      </w:pPr>
      <w:r>
        <w:rPr>
          <w:bCs/>
        </w:rPr>
        <w:t>Scale</w:t>
      </w:r>
    </w:p>
    <w:p w14:paraId="7E2E8B2C" w14:textId="77777777" w:rsidR="00F5214D" w:rsidRDefault="00F5214D" w:rsidP="00F5214D">
      <w:pPr>
        <w:rPr>
          <w:bCs/>
        </w:rPr>
      </w:pPr>
      <w:r>
        <w:rPr>
          <w:bCs/>
        </w:rPr>
        <w:t>1-100 slider: Strongly Agree to Strongly disagree</w:t>
      </w:r>
    </w:p>
    <w:p w14:paraId="5A9E1816" w14:textId="77777777" w:rsidR="00F5214D" w:rsidRDefault="00F5214D" w:rsidP="00F5214D">
      <w:pPr>
        <w:rPr>
          <w:b/>
        </w:rPr>
      </w:pPr>
    </w:p>
    <w:p w14:paraId="7E0EDCA1" w14:textId="77777777" w:rsidR="00F5214D" w:rsidRPr="00420083" w:rsidRDefault="00F5214D" w:rsidP="00F5214D">
      <w:pPr>
        <w:rPr>
          <w:b/>
        </w:rPr>
      </w:pPr>
      <w:r w:rsidRPr="00420083">
        <w:rPr>
          <w:b/>
        </w:rPr>
        <w:t>Instructions</w:t>
      </w:r>
    </w:p>
    <w:p w14:paraId="1B33081F" w14:textId="77777777" w:rsidR="00F5214D" w:rsidRPr="00CD7C57" w:rsidRDefault="00F5214D" w:rsidP="00F5214D">
      <w:r w:rsidRPr="472F77A0">
        <w:t>In this questionnaire you will be presented with a series of statements which ask you to describe your own abilities, preferences and strategies with respect to reasoning and memory. To respond to the questionnaire, read each statement CAREFULLY and then use the sliding scale below each item to indicate how accurately that statement describes you. The scale ranges from 'Extremely Inaccurate' to 'Extremely Accurate'. Use the values in between to indicate that the statement applies to you to varying degrees.</w:t>
      </w:r>
    </w:p>
    <w:p w14:paraId="0FCB5BDD" w14:textId="77777777" w:rsidR="00F5214D" w:rsidRDefault="00F5214D" w:rsidP="00F5214D"/>
    <w:p w14:paraId="078FF585" w14:textId="77777777" w:rsidR="00F5214D" w:rsidRPr="00CD7C57" w:rsidRDefault="00F5214D" w:rsidP="00F5214D">
      <w:r w:rsidRPr="00CD7C57">
        <w:t>This is NOT a test - THERE ARE NO 'RIGHT' OR 'WRONG' ANSWERS.</w:t>
      </w:r>
    </w:p>
    <w:p w14:paraId="38CAA6B0" w14:textId="77777777" w:rsidR="00F5214D" w:rsidRPr="00CD7C57" w:rsidRDefault="00F5214D" w:rsidP="00F5214D">
      <w:r w:rsidRPr="00CD7C57">
        <w:t>We are interested in how you see yourself. Describe yourself AS YOU ARE NOW - NOT as you think you should be, or how you would like to be in the future. Describe yourself as you GENERALLY or TYPICALLY are.</w:t>
      </w:r>
    </w:p>
    <w:p w14:paraId="516990B1" w14:textId="77777777" w:rsidR="00F5214D" w:rsidRDefault="00F5214D" w:rsidP="00F5214D"/>
    <w:p w14:paraId="59E0BF93" w14:textId="77777777" w:rsidR="00F5214D" w:rsidRDefault="00F5214D" w:rsidP="00F5214D">
      <w:r w:rsidRPr="00CD7C57">
        <w:t xml:space="preserve">Try to respond as accurately and honestly as possible. Proceed at your own pace, but DO NOT spend too much time thinking about any one item. The first response that comes to mind is typically the best. </w:t>
      </w:r>
    </w:p>
    <w:p w14:paraId="1E224C1C" w14:textId="77777777" w:rsidR="00F5214D" w:rsidRDefault="00F5214D" w:rsidP="00F5214D">
      <w:pPr>
        <w:rPr>
          <w:b/>
        </w:rPr>
      </w:pPr>
    </w:p>
    <w:p w14:paraId="24CEA29E" w14:textId="77777777" w:rsidR="00F5214D" w:rsidRPr="00DC0E8C" w:rsidRDefault="00F5214D" w:rsidP="00F5214D">
      <w:pPr>
        <w:rPr>
          <w:b/>
        </w:rPr>
      </w:pPr>
      <w:r>
        <w:rPr>
          <w:b/>
        </w:rPr>
        <w:t>Items</w:t>
      </w:r>
    </w:p>
    <w:p w14:paraId="26415613" w14:textId="77777777" w:rsidR="00F5214D" w:rsidRPr="00707C03" w:rsidRDefault="00F5214D" w:rsidP="00F5214D">
      <w:r w:rsidRPr="00707C03">
        <w:t>1. My memory is above average. (M)</w:t>
      </w:r>
    </w:p>
    <w:p w14:paraId="338FE61A" w14:textId="77777777" w:rsidR="00F5214D" w:rsidRPr="00707C03" w:rsidRDefault="00F5214D" w:rsidP="00F5214D">
      <w:r w:rsidRPr="00707C03">
        <w:t xml:space="preserve">2. To solve a problem, I rely on reasoning abilities. </w:t>
      </w:r>
    </w:p>
    <w:p w14:paraId="327B4D10" w14:textId="77777777" w:rsidR="00F5214D" w:rsidRPr="00707C03" w:rsidRDefault="00F5214D" w:rsidP="00F5214D">
      <w:r w:rsidRPr="00707C03">
        <w:t>3. Compared to other intellectual abilities (i.e., attention, reasoning) my memory is good. (M)</w:t>
      </w:r>
    </w:p>
    <w:p w14:paraId="3F481B94" w14:textId="77777777" w:rsidR="00F5214D" w:rsidRPr="00707C03" w:rsidRDefault="00F5214D" w:rsidP="00F5214D">
      <w:r w:rsidRPr="00707C03">
        <w:t xml:space="preserve">4. I enjoy being involved in activities that require reasoning of some sort. </w:t>
      </w:r>
    </w:p>
    <w:p w14:paraId="4C56E285" w14:textId="77777777" w:rsidR="00F5214D" w:rsidRPr="00707C03" w:rsidRDefault="00F5214D" w:rsidP="00F5214D">
      <w:r w:rsidRPr="00707C03">
        <w:t>5. I can remember more material than the average person. (M)</w:t>
      </w:r>
    </w:p>
    <w:p w14:paraId="3C3CD56B" w14:textId="77777777" w:rsidR="00F5214D" w:rsidRPr="00707C03" w:rsidRDefault="00F5214D" w:rsidP="00F5214D">
      <w:r w:rsidRPr="00707C03">
        <w:t xml:space="preserve">6. I feel confident when solving problems that require reasoning skills. </w:t>
      </w:r>
    </w:p>
    <w:p w14:paraId="04D44031" w14:textId="77777777" w:rsidR="00F5214D" w:rsidRPr="00707C03" w:rsidRDefault="00F5214D" w:rsidP="00F5214D">
      <w:r w:rsidRPr="472F77A0">
        <w:t>7. I'm satisfied with my memory. (M)</w:t>
      </w:r>
    </w:p>
    <w:p w14:paraId="5DAF54DE" w14:textId="77777777" w:rsidR="00F5214D" w:rsidRPr="00707C03" w:rsidRDefault="00F5214D" w:rsidP="00F5214D">
      <w:r w:rsidRPr="00707C03">
        <w:t xml:space="preserve">8. In an exam situation, I get answers right mostly by reasoning. </w:t>
      </w:r>
    </w:p>
    <w:p w14:paraId="2A57A3EA" w14:textId="77777777" w:rsidR="00F5214D" w:rsidRPr="00707C03" w:rsidRDefault="00F5214D" w:rsidP="00F5214D">
      <w:r w:rsidRPr="00707C03">
        <w:t xml:space="preserve">9. I describe myself as a person with reasoning abilities that are above average. </w:t>
      </w:r>
    </w:p>
    <w:p w14:paraId="7F38049F" w14:textId="77777777" w:rsidR="00F5214D" w:rsidRPr="00707C03" w:rsidRDefault="00F5214D" w:rsidP="00F5214D">
      <w:r w:rsidRPr="00707C03">
        <w:t>10. I rely on my memory to get me through exams. (M)</w:t>
      </w:r>
    </w:p>
    <w:p w14:paraId="231645F1" w14:textId="77777777" w:rsidR="00F5214D" w:rsidRPr="00707C03" w:rsidRDefault="00F5214D" w:rsidP="00F5214D">
      <w:r w:rsidRPr="00707C03">
        <w:t xml:space="preserve">11. I am happy with my reasoning abilities. </w:t>
      </w:r>
    </w:p>
    <w:p w14:paraId="288603E5" w14:textId="77777777" w:rsidR="00F5214D" w:rsidRPr="00707C03" w:rsidRDefault="00F5214D" w:rsidP="00F5214D">
      <w:r w:rsidRPr="00707C03">
        <w:t>12. I enjoy engaging in activities that require me to remember things. (M)</w:t>
      </w:r>
    </w:p>
    <w:p w14:paraId="38503DC3" w14:textId="77777777" w:rsidR="00F5214D" w:rsidRPr="00707C03" w:rsidRDefault="00F5214D" w:rsidP="00F5214D">
      <w:r w:rsidRPr="00707C03">
        <w:t xml:space="preserve">13. I can reason better than the average person. </w:t>
      </w:r>
    </w:p>
    <w:p w14:paraId="795E25F2" w14:textId="77777777" w:rsidR="00F5214D" w:rsidRPr="00707C03" w:rsidRDefault="00F5214D" w:rsidP="00F5214D">
      <w:r w:rsidRPr="00707C03">
        <w:t>14. For exam purposes, I memorize material easily. (M)</w:t>
      </w:r>
    </w:p>
    <w:p w14:paraId="2BE2B964" w14:textId="77777777" w:rsidR="00F5214D" w:rsidRPr="00707C03" w:rsidRDefault="00F5214D" w:rsidP="00F5214D">
      <w:r w:rsidRPr="00707C03">
        <w:t xml:space="preserve">15. Compared to my other cognitive abilities, my reasoning is sound. </w:t>
      </w:r>
    </w:p>
    <w:p w14:paraId="33EEEA33" w14:textId="77777777" w:rsidR="00F5214D" w:rsidRDefault="00F5214D" w:rsidP="00F5214D">
      <w:r w:rsidRPr="00707C03">
        <w:t>16. I have</w:t>
      </w:r>
      <w:r>
        <w:t xml:space="preserve"> a</w:t>
      </w:r>
      <w:r w:rsidRPr="00707C03">
        <w:t xml:space="preserve"> good memory. (M)</w:t>
      </w:r>
    </w:p>
    <w:p w14:paraId="6F9B7B32" w14:textId="77777777" w:rsidR="00F5214D" w:rsidRDefault="00F5214D" w:rsidP="00F5214D"/>
    <w:p w14:paraId="3AD210BF" w14:textId="77777777" w:rsidR="00F5214D" w:rsidRPr="00552FCF" w:rsidRDefault="00F5214D" w:rsidP="00F5214D">
      <w:pPr>
        <w:pStyle w:val="Heading2"/>
      </w:pPr>
      <w:bookmarkStart w:id="86" w:name="_Toc203568171"/>
      <w:bookmarkStart w:id="87" w:name="_Toc227827244"/>
      <w:bookmarkStart w:id="88" w:name="_Toc258484833"/>
      <w:r>
        <w:t>Big Five</w:t>
      </w:r>
      <w:r w:rsidRPr="00552FCF">
        <w:t xml:space="preserve"> Personality</w:t>
      </w:r>
      <w:bookmarkEnd w:id="86"/>
      <w:bookmarkEnd w:id="87"/>
      <w:r>
        <w:t xml:space="preserve"> </w:t>
      </w:r>
      <w:bookmarkEnd w:id="88"/>
    </w:p>
    <w:p w14:paraId="27D9324D" w14:textId="77777777" w:rsidR="00F5214D" w:rsidRDefault="00F5214D" w:rsidP="00F5214D">
      <w:pPr>
        <w:rPr>
          <w:bCs/>
        </w:rPr>
      </w:pPr>
      <w:r>
        <w:rPr>
          <w:bCs/>
        </w:rPr>
        <w:t>Scale</w:t>
      </w:r>
    </w:p>
    <w:p w14:paraId="526B6F51" w14:textId="77777777" w:rsidR="00F5214D" w:rsidRDefault="00F5214D" w:rsidP="00F5214D">
      <w:pPr>
        <w:rPr>
          <w:bCs/>
        </w:rPr>
      </w:pPr>
      <w:r>
        <w:rPr>
          <w:bCs/>
        </w:rPr>
        <w:t>1-100 slider: Strongly Agree to Strongly disagree</w:t>
      </w:r>
    </w:p>
    <w:p w14:paraId="7E9A4ADE" w14:textId="77777777" w:rsidR="00F5214D" w:rsidRDefault="00F5214D" w:rsidP="00F5214D">
      <w:pPr>
        <w:rPr>
          <w:b/>
        </w:rPr>
      </w:pPr>
    </w:p>
    <w:p w14:paraId="00371BB1" w14:textId="77777777" w:rsidR="00F5214D" w:rsidRPr="00420083" w:rsidRDefault="00F5214D" w:rsidP="00F5214D">
      <w:pPr>
        <w:rPr>
          <w:b/>
        </w:rPr>
      </w:pPr>
      <w:r w:rsidRPr="00420083">
        <w:rPr>
          <w:b/>
        </w:rPr>
        <w:t>Instructions</w:t>
      </w:r>
    </w:p>
    <w:p w14:paraId="5D2DFE23" w14:textId="77777777" w:rsidR="00F5214D" w:rsidRDefault="00F5214D" w:rsidP="00F5214D">
      <w:r w:rsidRPr="472F77A0">
        <w:t xml:space="preserve">You will now be presented with phrases describing people's behaviours. Please use the rating scale next to each phrase to describe how accurately each statement describes you. Describe yourself as you generally are now, not as you wish to be in the future. Describe yourself as you honestly see yourself, </w:t>
      </w:r>
      <w:r w:rsidRPr="472F77A0">
        <w:lastRenderedPageBreak/>
        <w:t>in relation to other people you know of the same sex as you are, and roughly your same age. So that you can describe yourself in an honest manner your responses will be kept in absolute confidence. Please read each statement carefully, and then indicate the accuracy of the statement.</w:t>
      </w:r>
    </w:p>
    <w:p w14:paraId="487B5E55" w14:textId="77777777" w:rsidR="00F5214D" w:rsidRDefault="00F5214D" w:rsidP="00F5214D"/>
    <w:p w14:paraId="3FDEAE08" w14:textId="77777777" w:rsidR="00F5214D" w:rsidRPr="00DC0E8C" w:rsidRDefault="00F5214D" w:rsidP="00F5214D">
      <w:pPr>
        <w:rPr>
          <w:b/>
        </w:rPr>
      </w:pPr>
      <w:r>
        <w:rPr>
          <w:b/>
        </w:rPr>
        <w:t>Items</w:t>
      </w:r>
    </w:p>
    <w:p w14:paraId="5CC749DD" w14:textId="77777777" w:rsidR="00F5214D" w:rsidRDefault="00F5214D" w:rsidP="00F5214D">
      <w:pPr>
        <w:pStyle w:val="ListParagraph"/>
        <w:numPr>
          <w:ilvl w:val="0"/>
          <w:numId w:val="6"/>
        </w:numPr>
      </w:pPr>
      <w:r w:rsidRPr="0064278D">
        <w:t xml:space="preserve">Often feel blue. </w:t>
      </w:r>
    </w:p>
    <w:p w14:paraId="64697EC5" w14:textId="77777777" w:rsidR="00F5214D" w:rsidRDefault="00F5214D" w:rsidP="00F5214D">
      <w:pPr>
        <w:pStyle w:val="ListParagraph"/>
        <w:numPr>
          <w:ilvl w:val="0"/>
          <w:numId w:val="6"/>
        </w:numPr>
      </w:pPr>
      <w:r w:rsidRPr="0064278D">
        <w:t>Feel comfortable around people.</w:t>
      </w:r>
    </w:p>
    <w:p w14:paraId="3E314374" w14:textId="77777777" w:rsidR="00F5214D" w:rsidRDefault="00F5214D" w:rsidP="00F5214D">
      <w:pPr>
        <w:pStyle w:val="ListParagraph"/>
        <w:numPr>
          <w:ilvl w:val="0"/>
          <w:numId w:val="6"/>
        </w:numPr>
      </w:pPr>
      <w:r w:rsidRPr="472F77A0">
        <w:t xml:space="preserve">Believe in the importance of art. </w:t>
      </w:r>
    </w:p>
    <w:p w14:paraId="02F58499" w14:textId="77777777" w:rsidR="00F5214D" w:rsidRDefault="00F5214D" w:rsidP="00F5214D">
      <w:pPr>
        <w:pStyle w:val="ListParagraph"/>
        <w:numPr>
          <w:ilvl w:val="0"/>
          <w:numId w:val="6"/>
        </w:numPr>
      </w:pPr>
      <w:r w:rsidRPr="0064278D">
        <w:t>Have a good word for everyone.</w:t>
      </w:r>
    </w:p>
    <w:p w14:paraId="1FEC91B0" w14:textId="77777777" w:rsidR="00F5214D" w:rsidRDefault="00F5214D" w:rsidP="00F5214D">
      <w:pPr>
        <w:pStyle w:val="ListParagraph"/>
        <w:numPr>
          <w:ilvl w:val="0"/>
          <w:numId w:val="6"/>
        </w:numPr>
      </w:pPr>
      <w:r w:rsidRPr="472F77A0">
        <w:t xml:space="preserve">Am always prepared. </w:t>
      </w:r>
    </w:p>
    <w:p w14:paraId="519DD7F1" w14:textId="77777777" w:rsidR="00F5214D" w:rsidRDefault="00F5214D" w:rsidP="00F5214D">
      <w:pPr>
        <w:pStyle w:val="ListParagraph"/>
        <w:numPr>
          <w:ilvl w:val="0"/>
          <w:numId w:val="6"/>
        </w:numPr>
      </w:pPr>
      <w:r w:rsidRPr="0064278D">
        <w:t>Dislike myself.</w:t>
      </w:r>
    </w:p>
    <w:p w14:paraId="2F722293" w14:textId="77777777" w:rsidR="00F5214D" w:rsidRDefault="00F5214D" w:rsidP="00F5214D">
      <w:pPr>
        <w:pStyle w:val="ListParagraph"/>
        <w:numPr>
          <w:ilvl w:val="0"/>
          <w:numId w:val="6"/>
        </w:numPr>
      </w:pPr>
      <w:r w:rsidRPr="0064278D">
        <w:t xml:space="preserve">Make friends easily. </w:t>
      </w:r>
    </w:p>
    <w:p w14:paraId="48A53C11" w14:textId="77777777" w:rsidR="00F5214D" w:rsidRDefault="00F5214D" w:rsidP="00F5214D">
      <w:pPr>
        <w:pStyle w:val="ListParagraph"/>
        <w:numPr>
          <w:ilvl w:val="0"/>
          <w:numId w:val="6"/>
        </w:numPr>
      </w:pPr>
      <w:r w:rsidRPr="0064278D">
        <w:t xml:space="preserve">Have a vivid imagination. </w:t>
      </w:r>
    </w:p>
    <w:p w14:paraId="05FE29C7" w14:textId="77777777" w:rsidR="00F5214D" w:rsidRDefault="00F5214D" w:rsidP="00F5214D">
      <w:pPr>
        <w:pStyle w:val="ListParagraph"/>
        <w:numPr>
          <w:ilvl w:val="0"/>
          <w:numId w:val="6"/>
        </w:numPr>
      </w:pPr>
      <w:r w:rsidRPr="0064278D">
        <w:t xml:space="preserve">Believe that others have good intentions. </w:t>
      </w:r>
    </w:p>
    <w:p w14:paraId="0295635B" w14:textId="77777777" w:rsidR="00F5214D" w:rsidRDefault="00F5214D" w:rsidP="00F5214D">
      <w:pPr>
        <w:pStyle w:val="ListParagraph"/>
        <w:numPr>
          <w:ilvl w:val="0"/>
          <w:numId w:val="6"/>
        </w:numPr>
      </w:pPr>
      <w:r w:rsidRPr="0064278D">
        <w:t>Pay attention to details.</w:t>
      </w:r>
    </w:p>
    <w:p w14:paraId="3811460B" w14:textId="77777777" w:rsidR="00F5214D" w:rsidRDefault="00F5214D" w:rsidP="00F5214D">
      <w:pPr>
        <w:pStyle w:val="ListParagraph"/>
        <w:numPr>
          <w:ilvl w:val="0"/>
          <w:numId w:val="6"/>
        </w:numPr>
      </w:pPr>
      <w:r w:rsidRPr="472F77A0">
        <w:t>Am often down in the dumps.</w:t>
      </w:r>
    </w:p>
    <w:p w14:paraId="09B8DF61" w14:textId="77777777" w:rsidR="00F5214D" w:rsidRDefault="00F5214D" w:rsidP="00F5214D">
      <w:pPr>
        <w:pStyle w:val="ListParagraph"/>
        <w:numPr>
          <w:ilvl w:val="0"/>
          <w:numId w:val="6"/>
        </w:numPr>
      </w:pPr>
      <w:r w:rsidRPr="472F77A0">
        <w:t>Am skilled in handling social situations.</w:t>
      </w:r>
    </w:p>
    <w:p w14:paraId="145E4C61" w14:textId="77777777" w:rsidR="00F5214D" w:rsidRDefault="00F5214D" w:rsidP="00F5214D">
      <w:pPr>
        <w:pStyle w:val="ListParagraph"/>
        <w:numPr>
          <w:ilvl w:val="0"/>
          <w:numId w:val="6"/>
        </w:numPr>
      </w:pPr>
      <w:r w:rsidRPr="0064278D">
        <w:t>Tend to vote for progressive political candidates.</w:t>
      </w:r>
    </w:p>
    <w:p w14:paraId="00A4EB4D" w14:textId="77777777" w:rsidR="00F5214D" w:rsidRDefault="00F5214D" w:rsidP="00F5214D">
      <w:pPr>
        <w:pStyle w:val="ListParagraph"/>
        <w:numPr>
          <w:ilvl w:val="0"/>
          <w:numId w:val="6"/>
        </w:numPr>
      </w:pPr>
      <w:r w:rsidRPr="0064278D">
        <w:t xml:space="preserve">Respect others. </w:t>
      </w:r>
    </w:p>
    <w:p w14:paraId="51E39614" w14:textId="77777777" w:rsidR="00F5214D" w:rsidRDefault="00F5214D" w:rsidP="00F5214D">
      <w:pPr>
        <w:pStyle w:val="ListParagraph"/>
        <w:numPr>
          <w:ilvl w:val="0"/>
          <w:numId w:val="6"/>
        </w:numPr>
      </w:pPr>
      <w:r w:rsidRPr="0064278D">
        <w:t xml:space="preserve">Get chores done right away. </w:t>
      </w:r>
    </w:p>
    <w:p w14:paraId="23016472" w14:textId="77777777" w:rsidR="00F5214D" w:rsidRDefault="00F5214D" w:rsidP="00F5214D">
      <w:pPr>
        <w:pStyle w:val="ListParagraph"/>
        <w:numPr>
          <w:ilvl w:val="0"/>
          <w:numId w:val="6"/>
        </w:numPr>
      </w:pPr>
      <w:r w:rsidRPr="0064278D">
        <w:t>Have frequent mood swings.</w:t>
      </w:r>
    </w:p>
    <w:p w14:paraId="07772CEE" w14:textId="77777777" w:rsidR="00F5214D" w:rsidRDefault="00F5214D" w:rsidP="00F5214D">
      <w:pPr>
        <w:pStyle w:val="ListParagraph"/>
        <w:numPr>
          <w:ilvl w:val="0"/>
          <w:numId w:val="6"/>
        </w:numPr>
      </w:pPr>
      <w:r w:rsidRPr="0064278D">
        <w:t xml:space="preserve">Am the life of the party. </w:t>
      </w:r>
    </w:p>
    <w:p w14:paraId="02034CD4" w14:textId="77777777" w:rsidR="00F5214D" w:rsidRDefault="00F5214D" w:rsidP="00F5214D">
      <w:pPr>
        <w:pStyle w:val="ListParagraph"/>
        <w:numPr>
          <w:ilvl w:val="0"/>
          <w:numId w:val="6"/>
        </w:numPr>
      </w:pPr>
      <w:r w:rsidRPr="0064278D">
        <w:t xml:space="preserve">Carry the conversation to a higher level. </w:t>
      </w:r>
    </w:p>
    <w:p w14:paraId="53A7147E" w14:textId="77777777" w:rsidR="00F5214D" w:rsidRDefault="00F5214D" w:rsidP="00F5214D">
      <w:pPr>
        <w:pStyle w:val="ListParagraph"/>
        <w:numPr>
          <w:ilvl w:val="0"/>
          <w:numId w:val="6"/>
        </w:numPr>
      </w:pPr>
      <w:r w:rsidRPr="0064278D">
        <w:t xml:space="preserve">Accept people as they are. </w:t>
      </w:r>
    </w:p>
    <w:p w14:paraId="4BC9F772" w14:textId="77777777" w:rsidR="00F5214D" w:rsidRDefault="00F5214D" w:rsidP="00F5214D">
      <w:pPr>
        <w:pStyle w:val="ListParagraph"/>
        <w:numPr>
          <w:ilvl w:val="0"/>
          <w:numId w:val="6"/>
        </w:numPr>
      </w:pPr>
      <w:r w:rsidRPr="0064278D">
        <w:t xml:space="preserve">Carry out my plans. </w:t>
      </w:r>
    </w:p>
    <w:p w14:paraId="1E26C0CF" w14:textId="77777777" w:rsidR="00F5214D" w:rsidRDefault="00F5214D" w:rsidP="00F5214D">
      <w:pPr>
        <w:pStyle w:val="ListParagraph"/>
        <w:numPr>
          <w:ilvl w:val="0"/>
          <w:numId w:val="6"/>
        </w:numPr>
      </w:pPr>
      <w:r w:rsidRPr="0064278D">
        <w:t xml:space="preserve">Panic easily. </w:t>
      </w:r>
    </w:p>
    <w:p w14:paraId="4FBF8A5B" w14:textId="77777777" w:rsidR="00F5214D" w:rsidRDefault="00F5214D" w:rsidP="00F5214D">
      <w:pPr>
        <w:pStyle w:val="ListParagraph"/>
        <w:numPr>
          <w:ilvl w:val="0"/>
          <w:numId w:val="6"/>
        </w:numPr>
      </w:pPr>
      <w:r w:rsidRPr="0064278D">
        <w:t xml:space="preserve">Know how to captivate people. </w:t>
      </w:r>
    </w:p>
    <w:p w14:paraId="022BB801" w14:textId="77777777" w:rsidR="00F5214D" w:rsidRDefault="00F5214D" w:rsidP="00F5214D">
      <w:pPr>
        <w:pStyle w:val="ListParagraph"/>
        <w:numPr>
          <w:ilvl w:val="0"/>
          <w:numId w:val="6"/>
        </w:numPr>
      </w:pPr>
      <w:r w:rsidRPr="472F77A0">
        <w:t xml:space="preserve">Enjoy hearing new ideas. </w:t>
      </w:r>
    </w:p>
    <w:p w14:paraId="623EA3E7" w14:textId="77777777" w:rsidR="00F5214D" w:rsidRDefault="00F5214D" w:rsidP="00F5214D">
      <w:pPr>
        <w:pStyle w:val="ListParagraph"/>
        <w:numPr>
          <w:ilvl w:val="0"/>
          <w:numId w:val="6"/>
        </w:numPr>
      </w:pPr>
      <w:r w:rsidRPr="0064278D">
        <w:t>Make people feel at ease.</w:t>
      </w:r>
    </w:p>
    <w:p w14:paraId="1822AED6" w14:textId="77777777" w:rsidR="00F5214D" w:rsidRDefault="00F5214D" w:rsidP="00F5214D">
      <w:pPr>
        <w:pStyle w:val="ListParagraph"/>
        <w:numPr>
          <w:ilvl w:val="0"/>
          <w:numId w:val="6"/>
        </w:numPr>
      </w:pPr>
      <w:r w:rsidRPr="0064278D">
        <w:t xml:space="preserve">Make plans and stick to them. </w:t>
      </w:r>
    </w:p>
    <w:p w14:paraId="059A1107" w14:textId="77777777" w:rsidR="00F5214D" w:rsidRDefault="00F5214D" w:rsidP="00F5214D">
      <w:pPr>
        <w:pStyle w:val="ListParagraph"/>
        <w:numPr>
          <w:ilvl w:val="0"/>
          <w:numId w:val="6"/>
        </w:numPr>
      </w:pPr>
      <w:r w:rsidRPr="0064278D">
        <w:t>Rarely get irritated.</w:t>
      </w:r>
    </w:p>
    <w:p w14:paraId="028BDF63" w14:textId="77777777" w:rsidR="00F5214D" w:rsidRDefault="00F5214D" w:rsidP="00F5214D">
      <w:pPr>
        <w:pStyle w:val="ListParagraph"/>
        <w:numPr>
          <w:ilvl w:val="0"/>
          <w:numId w:val="6"/>
        </w:numPr>
      </w:pPr>
      <w:r w:rsidRPr="0064278D">
        <w:t xml:space="preserve">Have little to say. </w:t>
      </w:r>
    </w:p>
    <w:p w14:paraId="4B058206" w14:textId="77777777" w:rsidR="00F5214D" w:rsidRDefault="00F5214D" w:rsidP="00F5214D">
      <w:pPr>
        <w:pStyle w:val="ListParagraph"/>
        <w:numPr>
          <w:ilvl w:val="0"/>
          <w:numId w:val="6"/>
        </w:numPr>
      </w:pPr>
      <w:r w:rsidRPr="472F77A0">
        <w:t xml:space="preserve">Am not interested in abstract ideas. </w:t>
      </w:r>
    </w:p>
    <w:p w14:paraId="2D5A0EB4" w14:textId="77777777" w:rsidR="00F5214D" w:rsidRDefault="00F5214D" w:rsidP="00F5214D">
      <w:pPr>
        <w:pStyle w:val="ListParagraph"/>
        <w:numPr>
          <w:ilvl w:val="0"/>
          <w:numId w:val="6"/>
        </w:numPr>
      </w:pPr>
      <w:r w:rsidRPr="0064278D">
        <w:t xml:space="preserve">Have a sharp tongue. </w:t>
      </w:r>
    </w:p>
    <w:p w14:paraId="72F2D6CB" w14:textId="77777777" w:rsidR="00F5214D" w:rsidRDefault="00F5214D" w:rsidP="00F5214D">
      <w:pPr>
        <w:pStyle w:val="ListParagraph"/>
        <w:numPr>
          <w:ilvl w:val="0"/>
          <w:numId w:val="6"/>
        </w:numPr>
      </w:pPr>
      <w:r w:rsidRPr="0064278D">
        <w:t xml:space="preserve">Waste my time. </w:t>
      </w:r>
    </w:p>
    <w:p w14:paraId="69272DEB" w14:textId="77777777" w:rsidR="00F5214D" w:rsidRDefault="00F5214D" w:rsidP="00F5214D">
      <w:pPr>
        <w:pStyle w:val="ListParagraph"/>
        <w:numPr>
          <w:ilvl w:val="0"/>
          <w:numId w:val="6"/>
        </w:numPr>
      </w:pPr>
      <w:r w:rsidRPr="0064278D">
        <w:t xml:space="preserve">Seldom feel blue. </w:t>
      </w:r>
    </w:p>
    <w:p w14:paraId="1F197A19" w14:textId="77777777" w:rsidR="00F5214D" w:rsidRDefault="00F5214D" w:rsidP="00F5214D">
      <w:pPr>
        <w:pStyle w:val="ListParagraph"/>
        <w:numPr>
          <w:ilvl w:val="0"/>
          <w:numId w:val="6"/>
        </w:numPr>
      </w:pPr>
      <w:r w:rsidRPr="0064278D">
        <w:t xml:space="preserve">Keep in the background. </w:t>
      </w:r>
    </w:p>
    <w:p w14:paraId="2F6DCFE0" w14:textId="77777777" w:rsidR="00F5214D" w:rsidRDefault="00F5214D" w:rsidP="00F5214D">
      <w:pPr>
        <w:pStyle w:val="ListParagraph"/>
        <w:numPr>
          <w:ilvl w:val="0"/>
          <w:numId w:val="6"/>
        </w:numPr>
      </w:pPr>
      <w:r w:rsidRPr="472F77A0">
        <w:t xml:space="preserve">Do not like art. </w:t>
      </w:r>
    </w:p>
    <w:p w14:paraId="22CC8018" w14:textId="77777777" w:rsidR="00F5214D" w:rsidRDefault="00F5214D" w:rsidP="00F5214D">
      <w:pPr>
        <w:pStyle w:val="ListParagraph"/>
        <w:numPr>
          <w:ilvl w:val="0"/>
          <w:numId w:val="6"/>
        </w:numPr>
      </w:pPr>
      <w:r w:rsidRPr="472F77A0">
        <w:t xml:space="preserve">Cut others to pieces. </w:t>
      </w:r>
    </w:p>
    <w:p w14:paraId="1A5AE9A5" w14:textId="77777777" w:rsidR="00F5214D" w:rsidRDefault="00F5214D" w:rsidP="00F5214D">
      <w:pPr>
        <w:pStyle w:val="ListParagraph"/>
        <w:numPr>
          <w:ilvl w:val="0"/>
          <w:numId w:val="6"/>
        </w:numPr>
      </w:pPr>
      <w:r w:rsidRPr="0064278D">
        <w:t xml:space="preserve">Find it difficult to get down to work. </w:t>
      </w:r>
    </w:p>
    <w:p w14:paraId="2CC21903" w14:textId="77777777" w:rsidR="00F5214D" w:rsidRDefault="00F5214D" w:rsidP="00F5214D">
      <w:pPr>
        <w:pStyle w:val="ListParagraph"/>
        <w:numPr>
          <w:ilvl w:val="0"/>
          <w:numId w:val="6"/>
        </w:numPr>
      </w:pPr>
      <w:r w:rsidRPr="472F77A0">
        <w:t xml:space="preserve">Feel comfortable with myself. </w:t>
      </w:r>
    </w:p>
    <w:p w14:paraId="2D46592A" w14:textId="77777777" w:rsidR="00F5214D" w:rsidRDefault="00F5214D" w:rsidP="00F5214D">
      <w:pPr>
        <w:pStyle w:val="ListParagraph"/>
        <w:numPr>
          <w:ilvl w:val="0"/>
          <w:numId w:val="6"/>
        </w:numPr>
      </w:pPr>
      <w:r w:rsidRPr="472F77A0">
        <w:t xml:space="preserve">Would describe my experiences as somewhat dull. </w:t>
      </w:r>
    </w:p>
    <w:p w14:paraId="7ED76843" w14:textId="77777777" w:rsidR="00F5214D" w:rsidRDefault="00F5214D" w:rsidP="00F5214D">
      <w:pPr>
        <w:pStyle w:val="ListParagraph"/>
        <w:numPr>
          <w:ilvl w:val="0"/>
          <w:numId w:val="6"/>
        </w:numPr>
      </w:pPr>
      <w:r w:rsidRPr="0064278D">
        <w:t xml:space="preserve">Avoid philosophical discussions. </w:t>
      </w:r>
    </w:p>
    <w:p w14:paraId="28C7C189" w14:textId="77777777" w:rsidR="00F5214D" w:rsidRDefault="00F5214D" w:rsidP="00F5214D">
      <w:pPr>
        <w:pStyle w:val="ListParagraph"/>
        <w:numPr>
          <w:ilvl w:val="0"/>
          <w:numId w:val="6"/>
        </w:numPr>
      </w:pPr>
      <w:r w:rsidRPr="0064278D">
        <w:t xml:space="preserve">Suspect hidden motives in others. </w:t>
      </w:r>
    </w:p>
    <w:p w14:paraId="12586D87" w14:textId="77777777" w:rsidR="00F5214D" w:rsidRDefault="00F5214D" w:rsidP="00F5214D">
      <w:pPr>
        <w:pStyle w:val="ListParagraph"/>
        <w:numPr>
          <w:ilvl w:val="0"/>
          <w:numId w:val="6"/>
        </w:numPr>
      </w:pPr>
      <w:r w:rsidRPr="0064278D">
        <w:t xml:space="preserve">Do just enough work to get by. </w:t>
      </w:r>
    </w:p>
    <w:p w14:paraId="656E95D4" w14:textId="77777777" w:rsidR="00F5214D" w:rsidRDefault="00F5214D" w:rsidP="00F5214D">
      <w:pPr>
        <w:pStyle w:val="ListParagraph"/>
        <w:numPr>
          <w:ilvl w:val="0"/>
          <w:numId w:val="6"/>
        </w:numPr>
      </w:pPr>
      <w:r w:rsidRPr="472F77A0">
        <w:t xml:space="preserve">Am not easily bothered by things. </w:t>
      </w:r>
    </w:p>
    <w:p w14:paraId="5E76D249" w14:textId="77777777" w:rsidR="00F5214D" w:rsidRDefault="00F5214D" w:rsidP="00F5214D">
      <w:pPr>
        <w:pStyle w:val="ListParagraph"/>
        <w:numPr>
          <w:ilvl w:val="0"/>
          <w:numId w:val="6"/>
        </w:numPr>
      </w:pPr>
      <w:r w:rsidRPr="472F77A0">
        <w:t xml:space="preserve">Don't like to draw attention to myself. </w:t>
      </w:r>
    </w:p>
    <w:p w14:paraId="0F6E266B" w14:textId="77777777" w:rsidR="00F5214D" w:rsidRDefault="00F5214D" w:rsidP="00F5214D">
      <w:pPr>
        <w:pStyle w:val="ListParagraph"/>
        <w:numPr>
          <w:ilvl w:val="0"/>
          <w:numId w:val="6"/>
        </w:numPr>
      </w:pPr>
      <w:r w:rsidRPr="0064278D">
        <w:t xml:space="preserve">Do not enjoy going to art museums. </w:t>
      </w:r>
    </w:p>
    <w:p w14:paraId="0FC49FEE" w14:textId="77777777" w:rsidR="00F5214D" w:rsidRDefault="00F5214D" w:rsidP="00F5214D">
      <w:pPr>
        <w:pStyle w:val="ListParagraph"/>
        <w:numPr>
          <w:ilvl w:val="0"/>
          <w:numId w:val="6"/>
        </w:numPr>
      </w:pPr>
      <w:r w:rsidRPr="0064278D">
        <w:t>Get back at others.</w:t>
      </w:r>
    </w:p>
    <w:p w14:paraId="053824C3" w14:textId="77777777" w:rsidR="00F5214D" w:rsidRDefault="00F5214D" w:rsidP="00F5214D">
      <w:pPr>
        <w:pStyle w:val="ListParagraph"/>
        <w:numPr>
          <w:ilvl w:val="0"/>
          <w:numId w:val="6"/>
        </w:numPr>
      </w:pPr>
      <w:r w:rsidRPr="472F77A0">
        <w:lastRenderedPageBreak/>
        <w:t xml:space="preserve">Don't see things through. </w:t>
      </w:r>
    </w:p>
    <w:p w14:paraId="55E70243" w14:textId="77777777" w:rsidR="00F5214D" w:rsidRDefault="00F5214D" w:rsidP="00F5214D">
      <w:pPr>
        <w:pStyle w:val="ListParagraph"/>
        <w:numPr>
          <w:ilvl w:val="0"/>
          <w:numId w:val="6"/>
        </w:numPr>
      </w:pPr>
      <w:r w:rsidRPr="472F77A0">
        <w:t xml:space="preserve">Am very pleased with myself. </w:t>
      </w:r>
    </w:p>
    <w:p w14:paraId="1A4EB1BD" w14:textId="77777777" w:rsidR="00F5214D" w:rsidRDefault="00F5214D" w:rsidP="00F5214D">
      <w:pPr>
        <w:pStyle w:val="ListParagraph"/>
        <w:numPr>
          <w:ilvl w:val="0"/>
          <w:numId w:val="6"/>
        </w:numPr>
      </w:pPr>
      <w:r w:rsidRPr="472F77A0">
        <w:t>Don't talk a lot.</w:t>
      </w:r>
    </w:p>
    <w:p w14:paraId="58055AA1" w14:textId="77777777" w:rsidR="00F5214D" w:rsidRDefault="00F5214D" w:rsidP="00F5214D">
      <w:pPr>
        <w:pStyle w:val="ListParagraph"/>
        <w:numPr>
          <w:ilvl w:val="0"/>
          <w:numId w:val="6"/>
        </w:numPr>
      </w:pPr>
      <w:r w:rsidRPr="0064278D">
        <w:t>Tend to vote for conservative political candidates.</w:t>
      </w:r>
    </w:p>
    <w:p w14:paraId="6072AA74" w14:textId="77777777" w:rsidR="00F5214D" w:rsidRDefault="00F5214D" w:rsidP="00F5214D">
      <w:pPr>
        <w:pStyle w:val="ListParagraph"/>
        <w:numPr>
          <w:ilvl w:val="0"/>
          <w:numId w:val="6"/>
        </w:numPr>
      </w:pPr>
      <w:r w:rsidRPr="0064278D">
        <w:t xml:space="preserve">Insult people. </w:t>
      </w:r>
    </w:p>
    <w:p w14:paraId="2A02076C" w14:textId="77777777" w:rsidR="00F5214D" w:rsidRPr="0064278D" w:rsidRDefault="00F5214D" w:rsidP="00F5214D">
      <w:pPr>
        <w:pStyle w:val="ListParagraph"/>
        <w:numPr>
          <w:ilvl w:val="0"/>
          <w:numId w:val="6"/>
        </w:numPr>
      </w:pPr>
      <w:r w:rsidRPr="0064278D">
        <w:t>Shirk my duties.</w:t>
      </w:r>
    </w:p>
    <w:p w14:paraId="2AE38790" w14:textId="77777777" w:rsidR="00F5214D" w:rsidRDefault="00F5214D" w:rsidP="00F5214D"/>
    <w:p w14:paraId="75D4642B" w14:textId="77777777" w:rsidR="00F5214D" w:rsidRPr="00552FCF" w:rsidRDefault="00F5214D" w:rsidP="00F5214D">
      <w:pPr>
        <w:pStyle w:val="Heading2"/>
      </w:pPr>
      <w:bookmarkStart w:id="89" w:name="_Toc203568172"/>
      <w:bookmarkStart w:id="90" w:name="_Toc227827245"/>
      <w:r>
        <w:t>Self-efficacy scale</w:t>
      </w:r>
      <w:bookmarkEnd w:id="89"/>
      <w:bookmarkEnd w:id="90"/>
    </w:p>
    <w:p w14:paraId="7013C30C" w14:textId="77777777" w:rsidR="00F5214D" w:rsidRDefault="00F5214D" w:rsidP="00F5214D">
      <w:pPr>
        <w:rPr>
          <w:bCs/>
        </w:rPr>
      </w:pPr>
      <w:r>
        <w:rPr>
          <w:bCs/>
        </w:rPr>
        <w:t>Scale</w:t>
      </w:r>
    </w:p>
    <w:p w14:paraId="412EA61C" w14:textId="77777777" w:rsidR="00F5214D" w:rsidRDefault="00F5214D" w:rsidP="00F5214D">
      <w:pPr>
        <w:rPr>
          <w:bCs/>
        </w:rPr>
      </w:pPr>
      <w:r>
        <w:rPr>
          <w:bCs/>
        </w:rPr>
        <w:t>1-100 slider: Extremely confident to Not confident at all</w:t>
      </w:r>
    </w:p>
    <w:p w14:paraId="35A758AA" w14:textId="77777777" w:rsidR="00F5214D" w:rsidRDefault="00F5214D" w:rsidP="00F5214D">
      <w:pPr>
        <w:rPr>
          <w:bCs/>
        </w:rPr>
      </w:pPr>
    </w:p>
    <w:p w14:paraId="70013916" w14:textId="77777777" w:rsidR="00F5214D" w:rsidRPr="00420083" w:rsidRDefault="00F5214D" w:rsidP="00F5214D">
      <w:pPr>
        <w:rPr>
          <w:b/>
        </w:rPr>
      </w:pPr>
      <w:r w:rsidRPr="00420083">
        <w:rPr>
          <w:b/>
        </w:rPr>
        <w:t>Instructions</w:t>
      </w:r>
    </w:p>
    <w:p w14:paraId="79F7FE32" w14:textId="77777777" w:rsidR="00F5214D" w:rsidRDefault="00F5214D" w:rsidP="00F5214D">
      <w:r w:rsidRPr="472F77A0">
        <w:t>The following questions ask about your perceptions of your ability to perform various activities, such as concentrating, multi-tasking, remembering facts, information and everyday cognitive tasks. If you were given a test of your ability to perform each activity, please indicate how confident you are about your ability to perform each of the following activities.</w:t>
      </w:r>
    </w:p>
    <w:p w14:paraId="39DFB216" w14:textId="77777777" w:rsidR="00F5214D" w:rsidRDefault="00F5214D" w:rsidP="00F5214D"/>
    <w:p w14:paraId="55BFBB73" w14:textId="77777777" w:rsidR="00F5214D" w:rsidRDefault="00F5214D" w:rsidP="00F5214D">
      <w:pPr>
        <w:rPr>
          <w:b/>
        </w:rPr>
      </w:pPr>
      <w:r>
        <w:rPr>
          <w:b/>
        </w:rPr>
        <w:t>Items</w:t>
      </w:r>
    </w:p>
    <w:p w14:paraId="3787133A" w14:textId="77777777" w:rsidR="00F5214D" w:rsidRDefault="00F5214D" w:rsidP="00F5214D">
      <w:pPr>
        <w:pStyle w:val="ListParagraph"/>
        <w:numPr>
          <w:ilvl w:val="0"/>
          <w:numId w:val="7"/>
        </w:numPr>
      </w:pPr>
      <w:r>
        <w:t>Watch an interesting movie or read an interesting book.</w:t>
      </w:r>
    </w:p>
    <w:p w14:paraId="53F979DA" w14:textId="77777777" w:rsidR="00F5214D" w:rsidRDefault="00F5214D" w:rsidP="00F5214D">
      <w:pPr>
        <w:pStyle w:val="ListParagraph"/>
        <w:numPr>
          <w:ilvl w:val="0"/>
          <w:numId w:val="7"/>
        </w:numPr>
      </w:pPr>
      <w:r>
        <w:t>Listen to a boring but important lecture.</w:t>
      </w:r>
    </w:p>
    <w:p w14:paraId="24C47B9C" w14:textId="77777777" w:rsidR="00F5214D" w:rsidRDefault="00F5214D" w:rsidP="00F5214D">
      <w:pPr>
        <w:pStyle w:val="ListParagraph"/>
        <w:numPr>
          <w:ilvl w:val="0"/>
          <w:numId w:val="7"/>
        </w:numPr>
      </w:pPr>
      <w:r>
        <w:t>Listen to a conversation when there is something else you want to do.</w:t>
      </w:r>
    </w:p>
    <w:p w14:paraId="20C6DA3A" w14:textId="77777777" w:rsidR="00F5214D" w:rsidRDefault="00F5214D" w:rsidP="00F5214D">
      <w:pPr>
        <w:pStyle w:val="ListParagraph"/>
        <w:numPr>
          <w:ilvl w:val="0"/>
          <w:numId w:val="7"/>
        </w:numPr>
      </w:pPr>
      <w:r>
        <w:t>Listen to a conversation with several people in which the topic is constantly changing.</w:t>
      </w:r>
    </w:p>
    <w:p w14:paraId="07AEB2A6" w14:textId="77777777" w:rsidR="00F5214D" w:rsidRDefault="00F5214D" w:rsidP="00F5214D">
      <w:pPr>
        <w:pStyle w:val="ListParagraph"/>
        <w:numPr>
          <w:ilvl w:val="0"/>
          <w:numId w:val="7"/>
        </w:numPr>
      </w:pPr>
      <w:r>
        <w:t>Shift your attention back and forth between two activities.</w:t>
      </w:r>
    </w:p>
    <w:p w14:paraId="54083A08" w14:textId="77777777" w:rsidR="00F5214D" w:rsidRDefault="00F5214D" w:rsidP="00F5214D">
      <w:pPr>
        <w:pStyle w:val="ListParagraph"/>
        <w:numPr>
          <w:ilvl w:val="0"/>
          <w:numId w:val="7"/>
        </w:numPr>
      </w:pPr>
      <w:r>
        <w:t>Stay focused on an activity when you are being distracted by a second activity.</w:t>
      </w:r>
    </w:p>
    <w:p w14:paraId="5AA739CB" w14:textId="77777777" w:rsidR="00F5214D" w:rsidRDefault="00F5214D" w:rsidP="00F5214D">
      <w:pPr>
        <w:pStyle w:val="ListParagraph"/>
        <w:numPr>
          <w:ilvl w:val="0"/>
          <w:numId w:val="7"/>
        </w:numPr>
      </w:pPr>
      <w:r>
        <w:t>Finish reading a newspaper article when something more interesting catches your eye.</w:t>
      </w:r>
    </w:p>
    <w:p w14:paraId="5C61085F" w14:textId="77777777" w:rsidR="00F5214D" w:rsidRDefault="00F5214D" w:rsidP="00F5214D">
      <w:pPr>
        <w:pStyle w:val="ListParagraph"/>
        <w:numPr>
          <w:ilvl w:val="0"/>
          <w:numId w:val="7"/>
        </w:numPr>
      </w:pPr>
      <w:r>
        <w:t>Remember names and facts after reading an article about a familiar topic.</w:t>
      </w:r>
    </w:p>
    <w:p w14:paraId="118B065F" w14:textId="77777777" w:rsidR="00F5214D" w:rsidRDefault="00F5214D" w:rsidP="00F5214D">
      <w:pPr>
        <w:pStyle w:val="ListParagraph"/>
        <w:numPr>
          <w:ilvl w:val="0"/>
          <w:numId w:val="7"/>
        </w:numPr>
      </w:pPr>
      <w:r>
        <w:t>Remember names and facts after reading an article about an unfamiliar topic.</w:t>
      </w:r>
    </w:p>
    <w:p w14:paraId="1D802688" w14:textId="77777777" w:rsidR="00F5214D" w:rsidRDefault="00F5214D" w:rsidP="00F5214D">
      <w:pPr>
        <w:pStyle w:val="ListParagraph"/>
        <w:numPr>
          <w:ilvl w:val="0"/>
          <w:numId w:val="7"/>
        </w:numPr>
      </w:pPr>
      <w:r>
        <w:t>Remember mobile phone numbers after hearing them just once.</w:t>
      </w:r>
    </w:p>
    <w:p w14:paraId="5852F5D6" w14:textId="77777777" w:rsidR="00F5214D" w:rsidRDefault="00F5214D" w:rsidP="00F5214D">
      <w:pPr>
        <w:pStyle w:val="ListParagraph"/>
        <w:numPr>
          <w:ilvl w:val="0"/>
          <w:numId w:val="7"/>
        </w:numPr>
      </w:pPr>
      <w:r>
        <w:t>Remember the names of people you meet briefly for the first time at a party.</w:t>
      </w:r>
    </w:p>
    <w:p w14:paraId="01AE090F" w14:textId="77777777" w:rsidR="00F5214D" w:rsidRDefault="00F5214D" w:rsidP="00F5214D">
      <w:pPr>
        <w:pStyle w:val="ListParagraph"/>
        <w:numPr>
          <w:ilvl w:val="0"/>
          <w:numId w:val="7"/>
        </w:numPr>
      </w:pPr>
      <w:r>
        <w:t>Complete moderately difficult cognitive games and puzzles.</w:t>
      </w:r>
    </w:p>
    <w:p w14:paraId="0C9E30A9" w14:textId="77777777" w:rsidR="00F5214D" w:rsidRDefault="00F5214D" w:rsidP="00F5214D"/>
    <w:p w14:paraId="2BBD7D51" w14:textId="4294B60A" w:rsidR="00F5214D" w:rsidRDefault="00F5214D" w:rsidP="00F5214D">
      <w:pPr>
        <w:pStyle w:val="Heading2"/>
      </w:pPr>
      <w:bookmarkStart w:id="91" w:name="_Toc227827246"/>
      <w:bookmarkStart w:id="92" w:name="_Toc203568173"/>
      <w:r>
        <w:t>General Self-efficacy scale</w:t>
      </w:r>
      <w:bookmarkEnd w:id="91"/>
      <w:r>
        <w:t xml:space="preserve"> </w:t>
      </w:r>
      <w:bookmarkEnd w:id="92"/>
    </w:p>
    <w:p w14:paraId="1F7D668F" w14:textId="77777777" w:rsidR="00F5214D" w:rsidRDefault="00F5214D" w:rsidP="00F5214D">
      <w:pPr>
        <w:rPr>
          <w:bCs/>
        </w:rPr>
      </w:pPr>
      <w:r>
        <w:rPr>
          <w:bCs/>
        </w:rPr>
        <w:t>Scale</w:t>
      </w:r>
    </w:p>
    <w:p w14:paraId="28D433E3" w14:textId="77777777" w:rsidR="00F5214D" w:rsidRDefault="00F5214D" w:rsidP="00F5214D">
      <w:pPr>
        <w:rPr>
          <w:bCs/>
        </w:rPr>
      </w:pPr>
      <w:r>
        <w:rPr>
          <w:bCs/>
        </w:rPr>
        <w:t>1-100 slider: Strongly Agree to Strongly disagree</w:t>
      </w:r>
    </w:p>
    <w:p w14:paraId="6FD74292" w14:textId="77777777" w:rsidR="00F5214D" w:rsidRPr="00D90826" w:rsidRDefault="00F5214D" w:rsidP="00F5214D"/>
    <w:p w14:paraId="3021DEF4" w14:textId="77777777" w:rsidR="00F5214D" w:rsidRDefault="00F5214D" w:rsidP="00F5214D">
      <w:pPr>
        <w:pStyle w:val="ListParagraph"/>
        <w:numPr>
          <w:ilvl w:val="0"/>
          <w:numId w:val="9"/>
        </w:numPr>
      </w:pPr>
      <w:r>
        <w:t>I can always manage to solve difficult problems if I try hard enough.</w:t>
      </w:r>
    </w:p>
    <w:p w14:paraId="1E72F4C2" w14:textId="77777777" w:rsidR="00F5214D" w:rsidRDefault="00F5214D" w:rsidP="00F5214D">
      <w:pPr>
        <w:pStyle w:val="ListParagraph"/>
        <w:numPr>
          <w:ilvl w:val="0"/>
          <w:numId w:val="9"/>
        </w:numPr>
      </w:pPr>
      <w:r>
        <w:t>If someone opposes me, I can find the means and ways to get what I want.</w:t>
      </w:r>
    </w:p>
    <w:p w14:paraId="3B248035" w14:textId="77777777" w:rsidR="00F5214D" w:rsidRDefault="00F5214D" w:rsidP="00F5214D">
      <w:pPr>
        <w:pStyle w:val="ListParagraph"/>
        <w:numPr>
          <w:ilvl w:val="0"/>
          <w:numId w:val="9"/>
        </w:numPr>
      </w:pPr>
      <w:r w:rsidRPr="472F77A0">
        <w:t>It is easy for me to stick to may aims and accomplish my goals.</w:t>
      </w:r>
    </w:p>
    <w:p w14:paraId="025740E8" w14:textId="77777777" w:rsidR="00F5214D" w:rsidRDefault="00F5214D" w:rsidP="00F5214D">
      <w:pPr>
        <w:pStyle w:val="ListParagraph"/>
        <w:numPr>
          <w:ilvl w:val="0"/>
          <w:numId w:val="9"/>
        </w:numPr>
      </w:pPr>
      <w:r>
        <w:t>I am confident that I could deal efficiently with unexpected events.</w:t>
      </w:r>
    </w:p>
    <w:p w14:paraId="6861BAFA" w14:textId="77777777" w:rsidR="00F5214D" w:rsidRDefault="00F5214D" w:rsidP="00F5214D">
      <w:pPr>
        <w:pStyle w:val="ListParagraph"/>
        <w:numPr>
          <w:ilvl w:val="0"/>
          <w:numId w:val="9"/>
        </w:numPr>
      </w:pPr>
      <w:r>
        <w:t>Thanks to my resourcefulness, I know how to handle unforeseen situations.</w:t>
      </w:r>
    </w:p>
    <w:p w14:paraId="084EF998" w14:textId="77777777" w:rsidR="00F5214D" w:rsidRDefault="00F5214D" w:rsidP="00F5214D">
      <w:pPr>
        <w:pStyle w:val="ListParagraph"/>
        <w:numPr>
          <w:ilvl w:val="0"/>
          <w:numId w:val="9"/>
        </w:numPr>
      </w:pPr>
      <w:r>
        <w:t>I can solve most problems if I invest the necessary effort.</w:t>
      </w:r>
    </w:p>
    <w:p w14:paraId="58C9EE7F" w14:textId="77777777" w:rsidR="00F5214D" w:rsidRDefault="00F5214D" w:rsidP="00F5214D">
      <w:pPr>
        <w:pStyle w:val="ListParagraph"/>
        <w:numPr>
          <w:ilvl w:val="0"/>
          <w:numId w:val="9"/>
        </w:numPr>
      </w:pPr>
      <w:r>
        <w:t>I can remain calm when facing difficulties because I can rely on my coping abilities.</w:t>
      </w:r>
    </w:p>
    <w:p w14:paraId="55CF5367" w14:textId="77777777" w:rsidR="00F5214D" w:rsidRDefault="00F5214D" w:rsidP="00F5214D">
      <w:pPr>
        <w:pStyle w:val="ListParagraph"/>
        <w:numPr>
          <w:ilvl w:val="0"/>
          <w:numId w:val="9"/>
        </w:numPr>
      </w:pPr>
      <w:r>
        <w:t>When I am confronted with a problem. I can usually find several solutions.</w:t>
      </w:r>
    </w:p>
    <w:p w14:paraId="0DBF8B62" w14:textId="77777777" w:rsidR="00F5214D" w:rsidRDefault="00F5214D" w:rsidP="00F5214D">
      <w:pPr>
        <w:pStyle w:val="ListParagraph"/>
        <w:numPr>
          <w:ilvl w:val="0"/>
          <w:numId w:val="9"/>
        </w:numPr>
      </w:pPr>
      <w:r>
        <w:t>If I am in trouble, I can usually think of a solution.</w:t>
      </w:r>
    </w:p>
    <w:p w14:paraId="0852F6D6" w14:textId="77777777" w:rsidR="00F5214D" w:rsidRDefault="00F5214D" w:rsidP="00F5214D">
      <w:pPr>
        <w:pStyle w:val="ListParagraph"/>
        <w:numPr>
          <w:ilvl w:val="0"/>
          <w:numId w:val="9"/>
        </w:numPr>
      </w:pPr>
      <w:r>
        <w:t>I can usually handle whatever comes my way.</w:t>
      </w:r>
    </w:p>
    <w:p w14:paraId="71D4271D" w14:textId="77777777" w:rsidR="00F5214D" w:rsidRDefault="00F5214D" w:rsidP="00F5214D"/>
    <w:p w14:paraId="72ED664A" w14:textId="77777777" w:rsidR="00F5214D" w:rsidRDefault="00F5214D" w:rsidP="00F5214D">
      <w:pPr>
        <w:pStyle w:val="Heading2"/>
      </w:pPr>
      <w:bookmarkStart w:id="93" w:name="_Toc203568174"/>
      <w:bookmarkStart w:id="94" w:name="_Toc227827247"/>
      <w:r>
        <w:t>Cognitive Failures Questionnaire</w:t>
      </w:r>
      <w:bookmarkEnd w:id="93"/>
      <w:bookmarkEnd w:id="94"/>
      <w:r>
        <w:t xml:space="preserve"> </w:t>
      </w:r>
    </w:p>
    <w:p w14:paraId="187A0E29" w14:textId="77777777" w:rsidR="00F5214D" w:rsidRDefault="00F5214D" w:rsidP="00F5214D">
      <w:r>
        <w:t>Scale: 7-point scale -</w:t>
      </w:r>
    </w:p>
    <w:p w14:paraId="1D7DF651" w14:textId="77777777" w:rsidR="00F5214D" w:rsidRDefault="00F5214D" w:rsidP="00F5214D">
      <w:r>
        <w:t>Very</w:t>
      </w:r>
    </w:p>
    <w:p w14:paraId="045F367B" w14:textId="77777777" w:rsidR="00F5214D" w:rsidRDefault="00F5214D" w:rsidP="00F5214D">
      <w:r>
        <w:t>often</w:t>
      </w:r>
    </w:p>
    <w:p w14:paraId="53B9B0E0" w14:textId="77777777" w:rsidR="00F5214D" w:rsidRDefault="00F5214D" w:rsidP="00F5214D">
      <w:r>
        <w:t>Quite often</w:t>
      </w:r>
    </w:p>
    <w:p w14:paraId="15C350F4" w14:textId="77777777" w:rsidR="00F5214D" w:rsidRDefault="00F5214D" w:rsidP="00F5214D">
      <w:r>
        <w:t>Occasionally</w:t>
      </w:r>
    </w:p>
    <w:p w14:paraId="01055060" w14:textId="77777777" w:rsidR="00F5214D" w:rsidRDefault="00F5214D" w:rsidP="00F5214D">
      <w:r>
        <w:t>Very</w:t>
      </w:r>
    </w:p>
    <w:p w14:paraId="43E91B09" w14:textId="77777777" w:rsidR="00F5214D" w:rsidRDefault="00F5214D" w:rsidP="00F5214D">
      <w:r>
        <w:t>rarely</w:t>
      </w:r>
    </w:p>
    <w:p w14:paraId="60BF0FE5" w14:textId="77777777" w:rsidR="00F5214D" w:rsidRDefault="00F5214D" w:rsidP="00F5214D">
      <w:r>
        <w:t>Never</w:t>
      </w:r>
    </w:p>
    <w:p w14:paraId="1CD1B184" w14:textId="77777777" w:rsidR="00F5214D" w:rsidRDefault="00F5214D" w:rsidP="00F5214D">
      <w:r w:rsidRPr="472F77A0">
        <w:t>The following questions are about minor mistakes which everyone makes from time to time, but some of which happen more often than others. We want to know how often these things have happened to you in the past 6 months. Please circle the appropriate number.</w:t>
      </w:r>
    </w:p>
    <w:p w14:paraId="3393C8F4" w14:textId="77777777" w:rsidR="00F5214D" w:rsidRDefault="00F5214D" w:rsidP="00F5214D"/>
    <w:p w14:paraId="479114BA" w14:textId="77777777" w:rsidR="00F5214D" w:rsidRPr="003D165C" w:rsidRDefault="00F5214D" w:rsidP="00F5214D"/>
    <w:p w14:paraId="23D5067A" w14:textId="77777777" w:rsidR="00F5214D" w:rsidRDefault="00F5214D" w:rsidP="00F5214D">
      <w:pPr>
        <w:pStyle w:val="ListParagraph"/>
        <w:numPr>
          <w:ilvl w:val="0"/>
          <w:numId w:val="8"/>
        </w:numPr>
      </w:pPr>
      <w:r>
        <w:t xml:space="preserve">Do you read something and find you haven’t been thinking about it and must read it again? </w:t>
      </w:r>
    </w:p>
    <w:p w14:paraId="3E66472B" w14:textId="77777777" w:rsidR="00F5214D" w:rsidRDefault="00F5214D" w:rsidP="00F5214D">
      <w:pPr>
        <w:pStyle w:val="ListParagraph"/>
        <w:numPr>
          <w:ilvl w:val="0"/>
          <w:numId w:val="8"/>
        </w:numPr>
      </w:pPr>
      <w:r w:rsidRPr="472F77A0">
        <w:t xml:space="preserve">Do you find you forget why you went from one part of the house to the other? </w:t>
      </w:r>
    </w:p>
    <w:p w14:paraId="74C51615" w14:textId="77777777" w:rsidR="00F5214D" w:rsidRDefault="00F5214D" w:rsidP="00F5214D">
      <w:pPr>
        <w:pStyle w:val="ListParagraph"/>
        <w:numPr>
          <w:ilvl w:val="0"/>
          <w:numId w:val="8"/>
        </w:numPr>
      </w:pPr>
      <w:r w:rsidRPr="472F77A0">
        <w:t xml:space="preserve">Do you fail to notice signposts on the road? </w:t>
      </w:r>
    </w:p>
    <w:p w14:paraId="47ED1F2F" w14:textId="77777777" w:rsidR="00F5214D" w:rsidRDefault="00F5214D" w:rsidP="00F5214D">
      <w:pPr>
        <w:pStyle w:val="ListParagraph"/>
        <w:numPr>
          <w:ilvl w:val="0"/>
          <w:numId w:val="8"/>
        </w:numPr>
      </w:pPr>
      <w:r>
        <w:t xml:space="preserve">Do you find you confuse right and left when giving directions? </w:t>
      </w:r>
    </w:p>
    <w:p w14:paraId="6ED23C24" w14:textId="77777777" w:rsidR="00F5214D" w:rsidRDefault="00F5214D" w:rsidP="00F5214D">
      <w:pPr>
        <w:pStyle w:val="ListParagraph"/>
        <w:numPr>
          <w:ilvl w:val="0"/>
          <w:numId w:val="8"/>
        </w:numPr>
      </w:pPr>
      <w:r>
        <w:t xml:space="preserve">Do you bump into people? </w:t>
      </w:r>
    </w:p>
    <w:p w14:paraId="125A2AC4" w14:textId="77777777" w:rsidR="00F5214D" w:rsidRDefault="00F5214D" w:rsidP="00F5214D">
      <w:pPr>
        <w:pStyle w:val="ListParagraph"/>
        <w:numPr>
          <w:ilvl w:val="0"/>
          <w:numId w:val="8"/>
        </w:numPr>
      </w:pPr>
      <w:r w:rsidRPr="472F77A0">
        <w:t xml:space="preserve">Do you find you forget whether you’ve turned off a light or a fire or locked the door? </w:t>
      </w:r>
    </w:p>
    <w:p w14:paraId="28275415" w14:textId="77777777" w:rsidR="00F5214D" w:rsidRDefault="00F5214D" w:rsidP="00F5214D">
      <w:pPr>
        <w:pStyle w:val="ListParagraph"/>
        <w:numPr>
          <w:ilvl w:val="0"/>
          <w:numId w:val="8"/>
        </w:numPr>
      </w:pPr>
      <w:r w:rsidRPr="472F77A0">
        <w:t xml:space="preserve">Do you fail to listen to people’s names when you are meeting them? </w:t>
      </w:r>
    </w:p>
    <w:p w14:paraId="07D169EC" w14:textId="77777777" w:rsidR="00F5214D" w:rsidRDefault="00F5214D" w:rsidP="00F5214D">
      <w:pPr>
        <w:pStyle w:val="ListParagraph"/>
        <w:numPr>
          <w:ilvl w:val="0"/>
          <w:numId w:val="8"/>
        </w:numPr>
      </w:pPr>
      <w:r>
        <w:t xml:space="preserve">Do you say something and realize afterwards that it might be taken as insulting? </w:t>
      </w:r>
    </w:p>
    <w:p w14:paraId="07D9305F" w14:textId="77777777" w:rsidR="00F5214D" w:rsidRDefault="00F5214D" w:rsidP="00F5214D">
      <w:pPr>
        <w:pStyle w:val="ListParagraph"/>
        <w:numPr>
          <w:ilvl w:val="0"/>
          <w:numId w:val="8"/>
        </w:numPr>
      </w:pPr>
      <w:r w:rsidRPr="472F77A0">
        <w:t xml:space="preserve">Do you fail to hear people speaking to you when you are doing something else? </w:t>
      </w:r>
    </w:p>
    <w:p w14:paraId="32215161" w14:textId="77777777" w:rsidR="00F5214D" w:rsidRDefault="00F5214D" w:rsidP="00F5214D">
      <w:pPr>
        <w:pStyle w:val="ListParagraph"/>
        <w:numPr>
          <w:ilvl w:val="0"/>
          <w:numId w:val="8"/>
        </w:numPr>
      </w:pPr>
      <w:r>
        <w:t xml:space="preserve">Do you lose your temper and regret it? </w:t>
      </w:r>
    </w:p>
    <w:p w14:paraId="433BB7CD" w14:textId="77777777" w:rsidR="00F5214D" w:rsidRDefault="00F5214D" w:rsidP="00F5214D">
      <w:pPr>
        <w:pStyle w:val="ListParagraph"/>
        <w:numPr>
          <w:ilvl w:val="0"/>
          <w:numId w:val="8"/>
        </w:numPr>
      </w:pPr>
      <w:r>
        <w:t xml:space="preserve">Do you leave important letters unanswered for days? </w:t>
      </w:r>
    </w:p>
    <w:p w14:paraId="65070AD6" w14:textId="77777777" w:rsidR="00F5214D" w:rsidRDefault="00F5214D" w:rsidP="00F5214D">
      <w:pPr>
        <w:pStyle w:val="ListParagraph"/>
        <w:numPr>
          <w:ilvl w:val="0"/>
          <w:numId w:val="8"/>
        </w:numPr>
      </w:pPr>
      <w:r>
        <w:t xml:space="preserve">Do you find you forget which way to turn on a road you know well but rarely use? </w:t>
      </w:r>
    </w:p>
    <w:p w14:paraId="5A37AC00" w14:textId="77777777" w:rsidR="00F5214D" w:rsidRDefault="00F5214D" w:rsidP="00F5214D">
      <w:pPr>
        <w:pStyle w:val="ListParagraph"/>
        <w:numPr>
          <w:ilvl w:val="0"/>
          <w:numId w:val="8"/>
        </w:numPr>
      </w:pPr>
      <w:r w:rsidRPr="472F77A0">
        <w:t xml:space="preserve">Do you fail to see what you want in a supermarket (although it’s there)? </w:t>
      </w:r>
    </w:p>
    <w:p w14:paraId="24CE6A4C" w14:textId="77777777" w:rsidR="00F5214D" w:rsidRDefault="00F5214D" w:rsidP="00F5214D">
      <w:pPr>
        <w:pStyle w:val="ListParagraph"/>
        <w:numPr>
          <w:ilvl w:val="0"/>
          <w:numId w:val="8"/>
        </w:numPr>
      </w:pPr>
      <w:r w:rsidRPr="472F77A0">
        <w:t>Do you find yourself suddenly wondering whether you’ve used a word correctly?</w:t>
      </w:r>
    </w:p>
    <w:p w14:paraId="1DD0A779" w14:textId="77777777" w:rsidR="00F5214D" w:rsidRDefault="00F5214D" w:rsidP="00F5214D">
      <w:pPr>
        <w:pStyle w:val="ListParagraph"/>
        <w:numPr>
          <w:ilvl w:val="0"/>
          <w:numId w:val="8"/>
        </w:numPr>
      </w:pPr>
      <w:r>
        <w:t xml:space="preserve">Do you have trouble making up your mind? </w:t>
      </w:r>
    </w:p>
    <w:p w14:paraId="68B599D5" w14:textId="77777777" w:rsidR="00F5214D" w:rsidRDefault="00F5214D" w:rsidP="00F5214D">
      <w:pPr>
        <w:pStyle w:val="ListParagraph"/>
        <w:numPr>
          <w:ilvl w:val="0"/>
          <w:numId w:val="8"/>
        </w:numPr>
      </w:pPr>
      <w:r w:rsidRPr="472F77A0">
        <w:t xml:space="preserve">Do you find you forget appointments? </w:t>
      </w:r>
    </w:p>
    <w:p w14:paraId="19DB6828" w14:textId="77777777" w:rsidR="00F5214D" w:rsidRDefault="00F5214D" w:rsidP="00F5214D">
      <w:pPr>
        <w:pStyle w:val="ListParagraph"/>
        <w:numPr>
          <w:ilvl w:val="0"/>
          <w:numId w:val="8"/>
        </w:numPr>
      </w:pPr>
      <w:r>
        <w:t xml:space="preserve">Do you forget where you put something like a newspaper or a book? </w:t>
      </w:r>
    </w:p>
    <w:p w14:paraId="11378FF7" w14:textId="77777777" w:rsidR="00F5214D" w:rsidRDefault="00F5214D" w:rsidP="00F5214D">
      <w:pPr>
        <w:pStyle w:val="ListParagraph"/>
        <w:numPr>
          <w:ilvl w:val="0"/>
          <w:numId w:val="8"/>
        </w:numPr>
      </w:pPr>
      <w:r>
        <w:t xml:space="preserve">Do you find you accidentally throw away the thing you want and keep what you meant to throw away – as in the example of throwing away the matchbox and putting the used match in your pocket? </w:t>
      </w:r>
    </w:p>
    <w:p w14:paraId="1B9AAA82" w14:textId="77777777" w:rsidR="00F5214D" w:rsidRDefault="00F5214D" w:rsidP="00F5214D">
      <w:pPr>
        <w:pStyle w:val="ListParagraph"/>
        <w:numPr>
          <w:ilvl w:val="0"/>
          <w:numId w:val="8"/>
        </w:numPr>
      </w:pPr>
      <w:r>
        <w:t xml:space="preserve">Do you daydream when you ought to be listening to something? </w:t>
      </w:r>
    </w:p>
    <w:p w14:paraId="178C0469" w14:textId="77777777" w:rsidR="00F5214D" w:rsidRDefault="00F5214D" w:rsidP="00F5214D">
      <w:pPr>
        <w:pStyle w:val="ListParagraph"/>
        <w:numPr>
          <w:ilvl w:val="0"/>
          <w:numId w:val="8"/>
        </w:numPr>
      </w:pPr>
      <w:r>
        <w:t xml:space="preserve">Do you find you forget people’s names? </w:t>
      </w:r>
    </w:p>
    <w:p w14:paraId="7191F90C" w14:textId="77777777" w:rsidR="00F5214D" w:rsidRDefault="00F5214D" w:rsidP="00F5214D">
      <w:pPr>
        <w:pStyle w:val="ListParagraph"/>
        <w:numPr>
          <w:ilvl w:val="0"/>
          <w:numId w:val="8"/>
        </w:numPr>
      </w:pPr>
      <w:r>
        <w:t xml:space="preserve">Do you start doing one thing at home and get distracted into doing something else (unintentionally)? </w:t>
      </w:r>
    </w:p>
    <w:p w14:paraId="080C3773" w14:textId="77777777" w:rsidR="00F5214D" w:rsidRDefault="00F5214D" w:rsidP="00F5214D">
      <w:pPr>
        <w:pStyle w:val="ListParagraph"/>
        <w:numPr>
          <w:ilvl w:val="0"/>
          <w:numId w:val="8"/>
        </w:numPr>
      </w:pPr>
      <w:r w:rsidRPr="472F77A0">
        <w:t xml:space="preserve">Do you find you can’t quite remember something although it’s “on the tip of your tongue”? </w:t>
      </w:r>
    </w:p>
    <w:p w14:paraId="57B7F471" w14:textId="77777777" w:rsidR="00F5214D" w:rsidRDefault="00F5214D" w:rsidP="00F5214D">
      <w:pPr>
        <w:pStyle w:val="ListParagraph"/>
        <w:numPr>
          <w:ilvl w:val="0"/>
          <w:numId w:val="8"/>
        </w:numPr>
      </w:pPr>
      <w:r w:rsidRPr="472F77A0">
        <w:t xml:space="preserve">Do you find you forget what you came to the shops to buy? </w:t>
      </w:r>
    </w:p>
    <w:p w14:paraId="47297FB2" w14:textId="77777777" w:rsidR="00F5214D" w:rsidRDefault="00F5214D" w:rsidP="00F5214D">
      <w:pPr>
        <w:pStyle w:val="ListParagraph"/>
        <w:numPr>
          <w:ilvl w:val="0"/>
          <w:numId w:val="8"/>
        </w:numPr>
      </w:pPr>
      <w:r>
        <w:t xml:space="preserve">Do you drop things? </w:t>
      </w:r>
    </w:p>
    <w:p w14:paraId="1E14B80B" w14:textId="77777777" w:rsidR="00F5214D" w:rsidRDefault="00F5214D" w:rsidP="00F5214D">
      <w:pPr>
        <w:pStyle w:val="ListParagraph"/>
        <w:numPr>
          <w:ilvl w:val="0"/>
          <w:numId w:val="8"/>
        </w:numPr>
      </w:pPr>
      <w:r w:rsidRPr="472F77A0">
        <w:t>Do you find you can’t think of anything to say?</w:t>
      </w:r>
    </w:p>
    <w:p w14:paraId="1BE53273" w14:textId="77777777" w:rsidR="00F5214D" w:rsidRDefault="00F5214D" w:rsidP="00F5214D"/>
    <w:p w14:paraId="42CD1EF3" w14:textId="77777777" w:rsidR="00F5214D" w:rsidRDefault="00F5214D" w:rsidP="00F5214D"/>
    <w:p w14:paraId="52291A75" w14:textId="77777777" w:rsidR="00F5214D" w:rsidRDefault="00F5214D" w:rsidP="00F5214D"/>
    <w:p w14:paraId="0DE8CD9A" w14:textId="77777777" w:rsidR="00F5214D" w:rsidRDefault="00F5214D" w:rsidP="00F5214D"/>
    <w:p w14:paraId="37245148" w14:textId="77777777" w:rsidR="00F5214D" w:rsidRDefault="00F5214D" w:rsidP="00F5214D">
      <w:pPr>
        <w:pStyle w:val="Heading2"/>
      </w:pPr>
      <w:bookmarkStart w:id="95" w:name="_Toc203568175"/>
      <w:bookmarkStart w:id="96" w:name="_Toc227827248"/>
      <w:r>
        <w:t>Cognitive Reflection</w:t>
      </w:r>
      <w:bookmarkEnd w:id="95"/>
      <w:bookmarkEnd w:id="96"/>
      <w:r>
        <w:t xml:space="preserve"> </w:t>
      </w:r>
    </w:p>
    <w:p w14:paraId="074F03D0" w14:textId="77777777" w:rsidR="00F5214D" w:rsidRPr="006F1BD0" w:rsidRDefault="00F5214D" w:rsidP="00F5214D">
      <w:pPr>
        <w:rPr>
          <w:sz w:val="18"/>
          <w:szCs w:val="18"/>
        </w:rPr>
      </w:pPr>
      <w:r w:rsidRPr="006F1BD0">
        <w:rPr>
          <w:rFonts w:eastAsiaTheme="majorEastAsia" w:cstheme="majorBidi"/>
          <w:iCs/>
          <w:sz w:val="22"/>
          <w:szCs w:val="22"/>
        </w:rPr>
        <w:t>*Free response</w:t>
      </w:r>
    </w:p>
    <w:p w14:paraId="7D51EF11" w14:textId="77777777" w:rsidR="00F5214D" w:rsidRDefault="00F5214D" w:rsidP="00F5214D"/>
    <w:p w14:paraId="4B4D5B55" w14:textId="77777777" w:rsidR="00F5214D" w:rsidRPr="00241164" w:rsidRDefault="00F5214D" w:rsidP="00F5214D">
      <w:pPr>
        <w:numPr>
          <w:ilvl w:val="0"/>
          <w:numId w:val="11"/>
        </w:numPr>
      </w:pPr>
      <w:r w:rsidRPr="00241164">
        <w:t>A bat and a ball cost $1.10 in total. The bat costs $1.00 more than the ball. How much does the ball cost?</w:t>
      </w:r>
    </w:p>
    <w:p w14:paraId="71B5A4F7" w14:textId="77777777" w:rsidR="00F5214D" w:rsidRPr="00241164" w:rsidRDefault="00F5214D" w:rsidP="00F5214D">
      <w:pPr>
        <w:numPr>
          <w:ilvl w:val="0"/>
          <w:numId w:val="11"/>
        </w:numPr>
      </w:pPr>
      <w:r w:rsidRPr="00241164">
        <w:t>If it takes 5 machines 5 minutes to make 5 widgets, how long would it take 100 machines to make 100 widgets?</w:t>
      </w:r>
    </w:p>
    <w:p w14:paraId="608696CF" w14:textId="77777777" w:rsidR="00F5214D" w:rsidRPr="00241164" w:rsidRDefault="00F5214D" w:rsidP="00F5214D">
      <w:pPr>
        <w:numPr>
          <w:ilvl w:val="0"/>
          <w:numId w:val="11"/>
        </w:numPr>
      </w:pPr>
      <w:r w:rsidRPr="00241164">
        <w:t>In a lake, there is a patch of lily pads. Every day, the patch doubles in size. If it takes 48 days for the patch to cover the entire lake, how long would it take for the patch to cover half of the lake?</w:t>
      </w:r>
    </w:p>
    <w:p w14:paraId="26545F70" w14:textId="77777777" w:rsidR="00F5214D" w:rsidRDefault="00F5214D" w:rsidP="00F5214D"/>
    <w:p w14:paraId="0DDE162B" w14:textId="77777777" w:rsidR="00F5214D" w:rsidRDefault="00F5214D" w:rsidP="00F5214D">
      <w:pPr>
        <w:pStyle w:val="Heading2"/>
      </w:pPr>
      <w:bookmarkStart w:id="97" w:name="_Toc203568176"/>
      <w:bookmarkStart w:id="98" w:name="_Toc227827249"/>
      <w:r>
        <w:t>Emotional Intelligence</w:t>
      </w:r>
      <w:bookmarkEnd w:id="97"/>
      <w:bookmarkEnd w:id="98"/>
      <w:r>
        <w:t xml:space="preserve"> </w:t>
      </w:r>
    </w:p>
    <w:p w14:paraId="1C05383B" w14:textId="77777777" w:rsidR="00F5214D" w:rsidRDefault="00F5214D" w:rsidP="00F5214D"/>
    <w:p w14:paraId="0F4AE34A" w14:textId="77777777" w:rsidR="00F5214D" w:rsidRDefault="00F5214D" w:rsidP="00F5214D">
      <w:pPr>
        <w:jc w:val="center"/>
        <w:rPr>
          <w:b/>
        </w:rPr>
      </w:pPr>
      <w:r w:rsidRPr="00DC2F74">
        <w:rPr>
          <w:b/>
        </w:rPr>
        <w:t>The Mayer-Salovey-Caruso Emotional Intelligence Test (MSCEIT)</w:t>
      </w:r>
    </w:p>
    <w:p w14:paraId="46FE35AB" w14:textId="77777777" w:rsidR="00F5214D" w:rsidRPr="00CA14BB" w:rsidRDefault="00F5214D" w:rsidP="00F5214D">
      <w:pPr>
        <w:pBdr>
          <w:top w:val="single" w:sz="4" w:space="1" w:color="auto"/>
          <w:left w:val="single" w:sz="4" w:space="4" w:color="auto"/>
          <w:bottom w:val="single" w:sz="4" w:space="1" w:color="auto"/>
          <w:right w:val="single" w:sz="4" w:space="4" w:color="auto"/>
        </w:pBdr>
        <w:ind w:left="720" w:hanging="720"/>
        <w:rPr>
          <w:b/>
          <w:noProof/>
        </w:rPr>
      </w:pPr>
      <w:r w:rsidRPr="00CA14BB">
        <w:rPr>
          <w:b/>
          <w:noProof/>
        </w:rPr>
        <w:t xml:space="preserve">Mayer, J. D., Salovey, P., Caruso, D. R., &amp; Sitarenios, G. (2003). Measuring Emotional Intelligence With the MSCEIT V2.0. </w:t>
      </w:r>
      <w:r w:rsidRPr="00CA14BB">
        <w:rPr>
          <w:b/>
          <w:i/>
          <w:noProof/>
        </w:rPr>
        <w:t>Emotion, 3</w:t>
      </w:r>
      <w:r w:rsidRPr="00CA14BB">
        <w:rPr>
          <w:b/>
          <w:noProof/>
        </w:rPr>
        <w:t>, 97-105.</w:t>
      </w:r>
    </w:p>
    <w:p w14:paraId="215DCC45" w14:textId="77777777" w:rsidR="00F5214D" w:rsidRDefault="00F5214D" w:rsidP="00F5214D"/>
    <w:p w14:paraId="2672432B" w14:textId="77777777" w:rsidR="00F5214D" w:rsidRDefault="00F5214D" w:rsidP="00F5214D">
      <w:r w:rsidRPr="472F77A0">
        <w:t>The test takes 35-40 minutes to complete and consists of 141 items. There are four types of items, representing: (1) Identifying emotions; (2) Using emotions; (3) Understanding emotions; and (4) Managing emotions. An example item of each type is provided below.</w:t>
      </w:r>
    </w:p>
    <w:p w14:paraId="088782C5" w14:textId="77777777" w:rsidR="00F5214D" w:rsidRDefault="00F5214D" w:rsidP="00F5214D">
      <w:pPr>
        <w:rPr>
          <w:noProof/>
          <w:lang w:eastAsia="en-AU"/>
        </w:rPr>
      </w:pPr>
      <w:r w:rsidRPr="00243418">
        <w:rPr>
          <w:noProof/>
        </w:rPr>
        <w:drawing>
          <wp:inline distT="0" distB="0" distL="0" distR="0" wp14:anchorId="0DDC6271" wp14:editId="5AB94CA3">
            <wp:extent cx="4305300" cy="3328841"/>
            <wp:effectExtent l="19050" t="0" r="0" b="0"/>
            <wp:docPr id="794430836" name="Picture 9" descr="Graphical user interface, text&#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 name="Picture 9" descr="Graphical user interface, text&#10;&#10;Description automatically generated"/>
                    <pic:cNvPicPr>
                      <a:picLocks noChangeAspect="1" noChangeArrowheads="1"/>
                    </pic:cNvPicPr>
                  </pic:nvPicPr>
                  <pic:blipFill>
                    <a:blip r:embed="rId24" cstate="print"/>
                    <a:srcRect l="19872" t="15512" r="49038" b="42937"/>
                    <a:stretch>
                      <a:fillRect/>
                    </a:stretch>
                  </pic:blipFill>
                  <pic:spPr bwMode="auto">
                    <a:xfrm>
                      <a:off x="0" y="0"/>
                      <a:ext cx="4305300" cy="3328841"/>
                    </a:xfrm>
                    <a:prstGeom prst="rect">
                      <a:avLst/>
                    </a:prstGeom>
                    <a:noFill/>
                    <a:ln w="9525">
                      <a:noFill/>
                      <a:miter lim="800000"/>
                      <a:headEnd/>
                      <a:tailEnd/>
                    </a:ln>
                  </pic:spPr>
                </pic:pic>
              </a:graphicData>
            </a:graphic>
          </wp:inline>
        </w:drawing>
      </w:r>
    </w:p>
    <w:p w14:paraId="51B0713E" w14:textId="77777777" w:rsidR="00F5214D" w:rsidRDefault="00F5214D" w:rsidP="00F5214D">
      <w:pPr>
        <w:rPr>
          <w:noProof/>
          <w:lang w:eastAsia="en-AU"/>
        </w:rPr>
      </w:pPr>
    </w:p>
    <w:p w14:paraId="78F541C5" w14:textId="77777777" w:rsidR="00F5214D" w:rsidRDefault="00F5214D" w:rsidP="00F5214D">
      <w:r w:rsidRPr="00243418">
        <w:rPr>
          <w:noProof/>
        </w:rPr>
        <w:lastRenderedPageBreak/>
        <w:drawing>
          <wp:inline distT="0" distB="0" distL="0" distR="0" wp14:anchorId="11BDDCEA" wp14:editId="3BD0AC5D">
            <wp:extent cx="4320540" cy="1971675"/>
            <wp:effectExtent l="19050" t="0" r="3810" b="0"/>
            <wp:docPr id="1826955069" name="Picture 9" descr="Graphical user interface, text&#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 name="Picture 9" descr="Graphical user interface, text&#10;&#10;Description automatically generated"/>
                    <pic:cNvPicPr>
                      <a:picLocks noChangeAspect="1" noChangeArrowheads="1"/>
                    </pic:cNvPicPr>
                  </pic:nvPicPr>
                  <pic:blipFill>
                    <a:blip r:embed="rId24" cstate="print"/>
                    <a:srcRect l="20192" t="61513" r="47680" b="13183"/>
                    <a:stretch>
                      <a:fillRect/>
                    </a:stretch>
                  </pic:blipFill>
                  <pic:spPr bwMode="auto">
                    <a:xfrm>
                      <a:off x="0" y="0"/>
                      <a:ext cx="4320540" cy="1971675"/>
                    </a:xfrm>
                    <a:prstGeom prst="rect">
                      <a:avLst/>
                    </a:prstGeom>
                    <a:noFill/>
                    <a:ln w="9525">
                      <a:noFill/>
                      <a:miter lim="800000"/>
                      <a:headEnd/>
                      <a:tailEnd/>
                    </a:ln>
                  </pic:spPr>
                </pic:pic>
              </a:graphicData>
            </a:graphic>
          </wp:inline>
        </w:drawing>
      </w:r>
    </w:p>
    <w:p w14:paraId="73E91222" w14:textId="77777777" w:rsidR="00F5214D" w:rsidRDefault="00F5214D" w:rsidP="00F5214D">
      <w:pPr>
        <w:spacing w:after="200" w:line="276" w:lineRule="auto"/>
        <w:rPr>
          <w:b/>
        </w:rPr>
      </w:pPr>
      <w:r>
        <w:rPr>
          <w:b/>
          <w:noProof/>
        </w:rPr>
        <w:drawing>
          <wp:inline distT="0" distB="0" distL="0" distR="0" wp14:anchorId="4F713DD5" wp14:editId="465DEA3F">
            <wp:extent cx="5467350" cy="2528061"/>
            <wp:effectExtent l="19050" t="0" r="0" b="0"/>
            <wp:docPr id="1482264102" name="Picture 1482264102" descr="Graphical user interface, text, application, email&#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 name="Picture 12" descr="Graphical user interface, text, application, email&#10;&#10;Description automatically generated"/>
                    <pic:cNvPicPr>
                      <a:picLocks noChangeAspect="1" noChangeArrowheads="1"/>
                    </pic:cNvPicPr>
                  </pic:nvPicPr>
                  <pic:blipFill>
                    <a:blip r:embed="rId25" cstate="print"/>
                    <a:srcRect l="20353" t="15512" r="36218" b="49828"/>
                    <a:stretch>
                      <a:fillRect/>
                    </a:stretch>
                  </pic:blipFill>
                  <pic:spPr bwMode="auto">
                    <a:xfrm>
                      <a:off x="0" y="0"/>
                      <a:ext cx="5467350" cy="2528061"/>
                    </a:xfrm>
                    <a:prstGeom prst="rect">
                      <a:avLst/>
                    </a:prstGeom>
                    <a:noFill/>
                    <a:ln w="9525">
                      <a:noFill/>
                      <a:miter lim="800000"/>
                      <a:headEnd/>
                      <a:tailEnd/>
                    </a:ln>
                  </pic:spPr>
                </pic:pic>
              </a:graphicData>
            </a:graphic>
          </wp:inline>
        </w:drawing>
      </w:r>
    </w:p>
    <w:p w14:paraId="4F698E06" w14:textId="77777777" w:rsidR="00F5214D" w:rsidRDefault="00F5214D" w:rsidP="00F5214D">
      <w:pPr>
        <w:spacing w:after="200" w:line="276" w:lineRule="auto"/>
        <w:rPr>
          <w:b/>
        </w:rPr>
      </w:pPr>
      <w:r>
        <w:rPr>
          <w:b/>
          <w:noProof/>
        </w:rPr>
        <w:drawing>
          <wp:inline distT="0" distB="0" distL="0" distR="0" wp14:anchorId="1BF052DF" wp14:editId="6DA802A3">
            <wp:extent cx="5523865" cy="3057525"/>
            <wp:effectExtent l="19050" t="0" r="635" b="0"/>
            <wp:docPr id="15" name="Picture 15" descr="Graphical user interface, text, application, email&#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 name="Picture 15" descr="Graphical user interface, text, application, email&#10;&#10;Description automatically generated"/>
                    <pic:cNvPicPr>
                      <a:picLocks noChangeAspect="1" noChangeArrowheads="1"/>
                    </pic:cNvPicPr>
                  </pic:nvPicPr>
                  <pic:blipFill>
                    <a:blip r:embed="rId25" cstate="print"/>
                    <a:srcRect l="20353" t="54313" r="37980" b="5817"/>
                    <a:stretch>
                      <a:fillRect/>
                    </a:stretch>
                  </pic:blipFill>
                  <pic:spPr bwMode="auto">
                    <a:xfrm>
                      <a:off x="0" y="0"/>
                      <a:ext cx="5523865" cy="3057525"/>
                    </a:xfrm>
                    <a:prstGeom prst="rect">
                      <a:avLst/>
                    </a:prstGeom>
                    <a:noFill/>
                    <a:ln w="9525">
                      <a:noFill/>
                      <a:miter lim="800000"/>
                      <a:headEnd/>
                      <a:tailEnd/>
                    </a:ln>
                  </pic:spPr>
                </pic:pic>
              </a:graphicData>
            </a:graphic>
          </wp:inline>
        </w:drawing>
      </w:r>
    </w:p>
    <w:p w14:paraId="1F7A56C5" w14:textId="77777777" w:rsidR="00F5214D" w:rsidRPr="00123CEC" w:rsidRDefault="00F5214D" w:rsidP="00F5214D">
      <w:pPr>
        <w:spacing w:after="200" w:line="276" w:lineRule="auto"/>
        <w:rPr>
          <w:b/>
        </w:rPr>
      </w:pPr>
    </w:p>
    <w:p w14:paraId="335F8E32" w14:textId="77777777" w:rsidR="00F5214D" w:rsidRDefault="00F5214D" w:rsidP="00F5214D">
      <w:pPr>
        <w:pStyle w:val="Heading2"/>
      </w:pPr>
      <w:bookmarkStart w:id="99" w:name="_Toc203568177"/>
      <w:bookmarkStart w:id="100" w:name="_Toc227827250"/>
      <w:r>
        <w:t>Narcissism Scale</w:t>
      </w:r>
      <w:bookmarkEnd w:id="99"/>
      <w:bookmarkEnd w:id="100"/>
    </w:p>
    <w:p w14:paraId="73DEEAB4" w14:textId="77777777" w:rsidR="00F5214D" w:rsidRDefault="00F5214D" w:rsidP="00F5214D">
      <w:pPr>
        <w:rPr>
          <w:bCs/>
        </w:rPr>
      </w:pPr>
      <w:r>
        <w:rPr>
          <w:bCs/>
        </w:rPr>
        <w:lastRenderedPageBreak/>
        <w:t>Scale</w:t>
      </w:r>
    </w:p>
    <w:p w14:paraId="49DEF3BA" w14:textId="77777777" w:rsidR="00F5214D" w:rsidRDefault="00F5214D" w:rsidP="00F5214D">
      <w:pPr>
        <w:rPr>
          <w:bCs/>
        </w:rPr>
      </w:pPr>
      <w:r>
        <w:rPr>
          <w:bCs/>
        </w:rPr>
        <w:t>1-100 slider: Strongly Agree to Strongly disagree</w:t>
      </w:r>
    </w:p>
    <w:p w14:paraId="0938F579" w14:textId="77777777" w:rsidR="00F5214D" w:rsidRPr="001E0252" w:rsidRDefault="00F5214D" w:rsidP="00F5214D"/>
    <w:tbl>
      <w:tblPr>
        <w:tblStyle w:val="TableGrid"/>
        <w:tblW w:w="6534" w:type="dxa"/>
        <w:tblLook w:val="04A0" w:firstRow="1" w:lastRow="0" w:firstColumn="1" w:lastColumn="0" w:noHBand="0" w:noVBand="1"/>
      </w:tblPr>
      <w:tblGrid>
        <w:gridCol w:w="270"/>
        <w:gridCol w:w="271"/>
        <w:gridCol w:w="5993"/>
      </w:tblGrid>
      <w:tr w:rsidR="00F5214D" w:rsidRPr="002861FC" w14:paraId="20120048" w14:textId="77777777" w:rsidTr="00371F2D">
        <w:tc>
          <w:tcPr>
            <w:tcW w:w="6534" w:type="dxa"/>
            <w:gridSpan w:val="3"/>
            <w:tcBorders>
              <w:bottom w:val="single" w:sz="4" w:space="0" w:color="auto"/>
            </w:tcBorders>
            <w:vAlign w:val="center"/>
          </w:tcPr>
          <w:p w14:paraId="692DE0B2" w14:textId="77777777" w:rsidR="00F5214D" w:rsidRPr="002861FC" w:rsidRDefault="00F5214D" w:rsidP="00371F2D">
            <w:pPr>
              <w:contextualSpacing/>
            </w:pPr>
          </w:p>
        </w:tc>
      </w:tr>
      <w:tr w:rsidR="00F5214D" w:rsidRPr="002861FC" w14:paraId="68ED0F8C" w14:textId="77777777" w:rsidTr="00371F2D">
        <w:tc>
          <w:tcPr>
            <w:tcW w:w="6534" w:type="dxa"/>
            <w:gridSpan w:val="3"/>
            <w:tcBorders>
              <w:top w:val="single" w:sz="4" w:space="0" w:color="auto"/>
            </w:tcBorders>
            <w:shd w:val="clear" w:color="auto" w:fill="D9D9D9" w:themeFill="background1" w:themeFillShade="D9"/>
            <w:vAlign w:val="center"/>
          </w:tcPr>
          <w:p w14:paraId="6DA1880B" w14:textId="77777777" w:rsidR="00F5214D" w:rsidRPr="002861FC" w:rsidRDefault="00F5214D" w:rsidP="00371F2D">
            <w:pPr>
              <w:ind w:left="-90"/>
              <w:contextualSpacing/>
            </w:pPr>
            <w:r w:rsidRPr="002861FC">
              <w:rPr>
                <w:b/>
              </w:rPr>
              <w:t>Grandiosity</w:t>
            </w:r>
          </w:p>
        </w:tc>
      </w:tr>
      <w:tr w:rsidR="00F5214D" w:rsidRPr="002861FC" w14:paraId="57936823" w14:textId="77777777" w:rsidTr="00371F2D">
        <w:tc>
          <w:tcPr>
            <w:tcW w:w="270" w:type="dxa"/>
            <w:vAlign w:val="center"/>
          </w:tcPr>
          <w:p w14:paraId="697A49F2" w14:textId="77777777" w:rsidR="00F5214D" w:rsidRPr="002861FC" w:rsidRDefault="00F5214D" w:rsidP="00371F2D">
            <w:pPr>
              <w:contextualSpacing/>
              <w:rPr>
                <w:b/>
                <w:i/>
              </w:rPr>
            </w:pPr>
          </w:p>
        </w:tc>
        <w:tc>
          <w:tcPr>
            <w:tcW w:w="6264" w:type="dxa"/>
            <w:gridSpan w:val="2"/>
            <w:vAlign w:val="center"/>
          </w:tcPr>
          <w:p w14:paraId="1373ABD3" w14:textId="77777777" w:rsidR="00F5214D" w:rsidRPr="002861FC" w:rsidRDefault="00F5214D" w:rsidP="00371F2D">
            <w:pPr>
              <w:ind w:left="-98"/>
              <w:contextualSpacing/>
              <w:rPr>
                <w:b/>
                <w:i/>
              </w:rPr>
            </w:pPr>
            <w:r w:rsidRPr="002861FC">
              <w:rPr>
                <w:b/>
                <w:i/>
              </w:rPr>
              <w:t>Exploitativeness</w:t>
            </w:r>
          </w:p>
        </w:tc>
      </w:tr>
      <w:tr w:rsidR="00F5214D" w:rsidRPr="002861FC" w14:paraId="2372FD5D" w14:textId="77777777" w:rsidTr="00371F2D">
        <w:tc>
          <w:tcPr>
            <w:tcW w:w="270" w:type="dxa"/>
            <w:vAlign w:val="center"/>
          </w:tcPr>
          <w:p w14:paraId="4D0EE02E" w14:textId="77777777" w:rsidR="00F5214D" w:rsidRPr="002861FC" w:rsidRDefault="00F5214D" w:rsidP="00371F2D">
            <w:pPr>
              <w:contextualSpacing/>
            </w:pPr>
          </w:p>
        </w:tc>
        <w:tc>
          <w:tcPr>
            <w:tcW w:w="271" w:type="dxa"/>
            <w:vAlign w:val="center"/>
          </w:tcPr>
          <w:p w14:paraId="4EBB19E7" w14:textId="77777777" w:rsidR="00F5214D" w:rsidRPr="002861FC" w:rsidRDefault="00F5214D" w:rsidP="00371F2D">
            <w:pPr>
              <w:contextualSpacing/>
            </w:pPr>
          </w:p>
        </w:tc>
        <w:tc>
          <w:tcPr>
            <w:tcW w:w="5993" w:type="dxa"/>
            <w:vAlign w:val="center"/>
          </w:tcPr>
          <w:p w14:paraId="7ADDA0E9" w14:textId="77777777" w:rsidR="00F5214D" w:rsidRPr="002861FC" w:rsidRDefault="00F5214D" w:rsidP="00371F2D">
            <w:pPr>
              <w:ind w:left="-108"/>
              <w:contextualSpacing/>
            </w:pPr>
            <w:r w:rsidRPr="002861FC">
              <w:t xml:space="preserve">  4. I can usually talk my way out of anything.</w:t>
            </w:r>
          </w:p>
        </w:tc>
      </w:tr>
      <w:tr w:rsidR="00F5214D" w:rsidRPr="002861FC" w14:paraId="54725AA4" w14:textId="77777777" w:rsidTr="00371F2D">
        <w:tc>
          <w:tcPr>
            <w:tcW w:w="270" w:type="dxa"/>
            <w:vAlign w:val="center"/>
          </w:tcPr>
          <w:p w14:paraId="0D6E8FDC" w14:textId="77777777" w:rsidR="00F5214D" w:rsidRPr="002861FC" w:rsidRDefault="00F5214D" w:rsidP="00371F2D">
            <w:pPr>
              <w:contextualSpacing/>
            </w:pPr>
          </w:p>
        </w:tc>
        <w:tc>
          <w:tcPr>
            <w:tcW w:w="271" w:type="dxa"/>
            <w:vAlign w:val="center"/>
          </w:tcPr>
          <w:p w14:paraId="6591B1CD" w14:textId="77777777" w:rsidR="00F5214D" w:rsidRPr="002861FC" w:rsidRDefault="00F5214D" w:rsidP="00371F2D">
            <w:pPr>
              <w:contextualSpacing/>
            </w:pPr>
          </w:p>
        </w:tc>
        <w:tc>
          <w:tcPr>
            <w:tcW w:w="5993" w:type="dxa"/>
            <w:vAlign w:val="center"/>
          </w:tcPr>
          <w:p w14:paraId="215EFF3C" w14:textId="77777777" w:rsidR="00F5214D" w:rsidRPr="002861FC" w:rsidRDefault="00F5214D" w:rsidP="00371F2D">
            <w:pPr>
              <w:ind w:left="-108"/>
              <w:contextualSpacing/>
            </w:pPr>
            <w:r w:rsidRPr="002861FC">
              <w:t>10. I can make anyone believe anything I want them to.</w:t>
            </w:r>
          </w:p>
        </w:tc>
      </w:tr>
      <w:tr w:rsidR="00F5214D" w:rsidRPr="002861FC" w14:paraId="00BAC837" w14:textId="77777777" w:rsidTr="00371F2D">
        <w:tc>
          <w:tcPr>
            <w:tcW w:w="270" w:type="dxa"/>
            <w:vAlign w:val="center"/>
          </w:tcPr>
          <w:p w14:paraId="420C281C" w14:textId="77777777" w:rsidR="00F5214D" w:rsidRPr="002861FC" w:rsidRDefault="00F5214D" w:rsidP="00371F2D">
            <w:pPr>
              <w:contextualSpacing/>
            </w:pPr>
          </w:p>
        </w:tc>
        <w:tc>
          <w:tcPr>
            <w:tcW w:w="271" w:type="dxa"/>
            <w:vAlign w:val="center"/>
          </w:tcPr>
          <w:p w14:paraId="676B8E8A" w14:textId="77777777" w:rsidR="00F5214D" w:rsidRPr="002861FC" w:rsidRDefault="00F5214D" w:rsidP="00371F2D">
            <w:pPr>
              <w:contextualSpacing/>
            </w:pPr>
          </w:p>
        </w:tc>
        <w:tc>
          <w:tcPr>
            <w:tcW w:w="5993" w:type="dxa"/>
            <w:vAlign w:val="center"/>
          </w:tcPr>
          <w:p w14:paraId="24483234" w14:textId="77777777" w:rsidR="00F5214D" w:rsidRPr="002861FC" w:rsidRDefault="00F5214D" w:rsidP="00371F2D">
            <w:pPr>
              <w:ind w:left="-108"/>
              <w:contextualSpacing/>
            </w:pPr>
            <w:r w:rsidRPr="002861FC">
              <w:t>15. I find it easy to manipulate people.</w:t>
            </w:r>
          </w:p>
        </w:tc>
      </w:tr>
      <w:tr w:rsidR="00F5214D" w:rsidRPr="002861FC" w14:paraId="5FF45D73" w14:textId="77777777" w:rsidTr="00371F2D">
        <w:tc>
          <w:tcPr>
            <w:tcW w:w="270" w:type="dxa"/>
            <w:vAlign w:val="center"/>
          </w:tcPr>
          <w:p w14:paraId="189F98DC" w14:textId="77777777" w:rsidR="00F5214D" w:rsidRPr="002861FC" w:rsidRDefault="00F5214D" w:rsidP="00371F2D">
            <w:pPr>
              <w:contextualSpacing/>
            </w:pPr>
          </w:p>
        </w:tc>
        <w:tc>
          <w:tcPr>
            <w:tcW w:w="271" w:type="dxa"/>
            <w:vAlign w:val="center"/>
          </w:tcPr>
          <w:p w14:paraId="3DB7F036" w14:textId="77777777" w:rsidR="00F5214D" w:rsidRPr="002861FC" w:rsidRDefault="00F5214D" w:rsidP="00371F2D">
            <w:pPr>
              <w:contextualSpacing/>
            </w:pPr>
          </w:p>
        </w:tc>
        <w:tc>
          <w:tcPr>
            <w:tcW w:w="5993" w:type="dxa"/>
            <w:vAlign w:val="center"/>
          </w:tcPr>
          <w:p w14:paraId="5487271D" w14:textId="77777777" w:rsidR="00F5214D" w:rsidRPr="002861FC" w:rsidRDefault="00F5214D" w:rsidP="00371F2D">
            <w:pPr>
              <w:ind w:left="-108"/>
              <w:contextualSpacing/>
            </w:pPr>
            <w:r w:rsidRPr="002861FC">
              <w:t>23. I can read people like a book.</w:t>
            </w:r>
          </w:p>
        </w:tc>
      </w:tr>
      <w:tr w:rsidR="00F5214D" w:rsidRPr="002861FC" w14:paraId="18525EAE" w14:textId="77777777" w:rsidTr="00371F2D">
        <w:tc>
          <w:tcPr>
            <w:tcW w:w="270" w:type="dxa"/>
            <w:vAlign w:val="center"/>
          </w:tcPr>
          <w:p w14:paraId="3CB1DD6B" w14:textId="77777777" w:rsidR="00F5214D" w:rsidRPr="002861FC" w:rsidRDefault="00F5214D" w:rsidP="00371F2D">
            <w:pPr>
              <w:contextualSpacing/>
              <w:rPr>
                <w:b/>
                <w:i/>
              </w:rPr>
            </w:pPr>
          </w:p>
        </w:tc>
        <w:tc>
          <w:tcPr>
            <w:tcW w:w="6264" w:type="dxa"/>
            <w:gridSpan w:val="2"/>
            <w:vAlign w:val="center"/>
          </w:tcPr>
          <w:p w14:paraId="0E882725" w14:textId="77777777" w:rsidR="00F5214D" w:rsidRPr="002861FC" w:rsidRDefault="00F5214D" w:rsidP="00371F2D">
            <w:pPr>
              <w:ind w:left="-98"/>
              <w:contextualSpacing/>
              <w:rPr>
                <w:b/>
                <w:i/>
              </w:rPr>
            </w:pPr>
            <w:r w:rsidRPr="002861FC">
              <w:rPr>
                <w:b/>
                <w:i/>
              </w:rPr>
              <w:t>Self-Sacrificing Self-Enhancement</w:t>
            </w:r>
          </w:p>
        </w:tc>
      </w:tr>
      <w:tr w:rsidR="00F5214D" w:rsidRPr="002861FC" w14:paraId="7CDC2333" w14:textId="77777777" w:rsidTr="00371F2D">
        <w:tc>
          <w:tcPr>
            <w:tcW w:w="270" w:type="dxa"/>
            <w:vAlign w:val="center"/>
          </w:tcPr>
          <w:p w14:paraId="2B070172" w14:textId="77777777" w:rsidR="00F5214D" w:rsidRPr="002861FC" w:rsidRDefault="00F5214D" w:rsidP="00371F2D">
            <w:pPr>
              <w:contextualSpacing/>
            </w:pPr>
          </w:p>
        </w:tc>
        <w:tc>
          <w:tcPr>
            <w:tcW w:w="271" w:type="dxa"/>
            <w:vAlign w:val="center"/>
          </w:tcPr>
          <w:p w14:paraId="46CF29C9" w14:textId="77777777" w:rsidR="00F5214D" w:rsidRPr="002861FC" w:rsidRDefault="00F5214D" w:rsidP="00371F2D">
            <w:pPr>
              <w:contextualSpacing/>
            </w:pPr>
          </w:p>
        </w:tc>
        <w:tc>
          <w:tcPr>
            <w:tcW w:w="5993" w:type="dxa"/>
            <w:vAlign w:val="center"/>
          </w:tcPr>
          <w:p w14:paraId="1482E6C7" w14:textId="77777777" w:rsidR="00F5214D" w:rsidRPr="002861FC" w:rsidRDefault="00F5214D" w:rsidP="00371F2D">
            <w:pPr>
              <w:ind w:left="252" w:hanging="360"/>
              <w:contextualSpacing/>
            </w:pPr>
            <w:r w:rsidRPr="002861FC">
              <w:t>22. I feel important when others rely on me.</w:t>
            </w:r>
          </w:p>
        </w:tc>
      </w:tr>
      <w:tr w:rsidR="00F5214D" w:rsidRPr="002861FC" w14:paraId="4482038B" w14:textId="77777777" w:rsidTr="00371F2D">
        <w:tc>
          <w:tcPr>
            <w:tcW w:w="270" w:type="dxa"/>
            <w:vAlign w:val="center"/>
          </w:tcPr>
          <w:p w14:paraId="243F6399" w14:textId="77777777" w:rsidR="00F5214D" w:rsidRPr="002861FC" w:rsidRDefault="00F5214D" w:rsidP="00371F2D">
            <w:pPr>
              <w:contextualSpacing/>
            </w:pPr>
          </w:p>
        </w:tc>
        <w:tc>
          <w:tcPr>
            <w:tcW w:w="271" w:type="dxa"/>
            <w:vAlign w:val="center"/>
          </w:tcPr>
          <w:p w14:paraId="2EDCB907" w14:textId="77777777" w:rsidR="00F5214D" w:rsidRPr="002861FC" w:rsidRDefault="00F5214D" w:rsidP="00371F2D">
            <w:pPr>
              <w:contextualSpacing/>
            </w:pPr>
          </w:p>
        </w:tc>
        <w:tc>
          <w:tcPr>
            <w:tcW w:w="5993" w:type="dxa"/>
            <w:vAlign w:val="center"/>
          </w:tcPr>
          <w:p w14:paraId="64B31037" w14:textId="77777777" w:rsidR="00F5214D" w:rsidRPr="002861FC" w:rsidRDefault="00F5214D" w:rsidP="00371F2D">
            <w:pPr>
              <w:ind w:left="252" w:hanging="360"/>
              <w:contextualSpacing/>
            </w:pPr>
            <w:r w:rsidRPr="472F77A0">
              <w:t>25. Sacrificing for others makes me the better person.</w:t>
            </w:r>
          </w:p>
        </w:tc>
      </w:tr>
      <w:tr w:rsidR="00F5214D" w:rsidRPr="002861FC" w14:paraId="7A5F55AB" w14:textId="77777777" w:rsidTr="00371F2D">
        <w:tc>
          <w:tcPr>
            <w:tcW w:w="270" w:type="dxa"/>
            <w:vAlign w:val="center"/>
          </w:tcPr>
          <w:p w14:paraId="4ACEC51C" w14:textId="77777777" w:rsidR="00F5214D" w:rsidRPr="002861FC" w:rsidRDefault="00F5214D" w:rsidP="00371F2D">
            <w:pPr>
              <w:contextualSpacing/>
            </w:pPr>
          </w:p>
        </w:tc>
        <w:tc>
          <w:tcPr>
            <w:tcW w:w="271" w:type="dxa"/>
            <w:vAlign w:val="center"/>
          </w:tcPr>
          <w:p w14:paraId="796CA64C" w14:textId="77777777" w:rsidR="00F5214D" w:rsidRPr="002861FC" w:rsidRDefault="00F5214D" w:rsidP="00371F2D">
            <w:pPr>
              <w:contextualSpacing/>
            </w:pPr>
          </w:p>
        </w:tc>
        <w:tc>
          <w:tcPr>
            <w:tcW w:w="5993" w:type="dxa"/>
            <w:vAlign w:val="center"/>
          </w:tcPr>
          <w:p w14:paraId="5834BDB9" w14:textId="77777777" w:rsidR="00F5214D" w:rsidRPr="002861FC" w:rsidRDefault="00F5214D" w:rsidP="00371F2D">
            <w:pPr>
              <w:ind w:left="252" w:hanging="360"/>
              <w:contextualSpacing/>
            </w:pPr>
            <w:r w:rsidRPr="002861FC">
              <w:t>33. I like to have friends who rely on me because it makes me feel important.</w:t>
            </w:r>
          </w:p>
        </w:tc>
      </w:tr>
      <w:tr w:rsidR="00F5214D" w:rsidRPr="002861FC" w14:paraId="5B9CE0B1" w14:textId="77777777" w:rsidTr="00371F2D">
        <w:tc>
          <w:tcPr>
            <w:tcW w:w="270" w:type="dxa"/>
            <w:vAlign w:val="center"/>
          </w:tcPr>
          <w:p w14:paraId="36667DCD" w14:textId="77777777" w:rsidR="00F5214D" w:rsidRPr="002861FC" w:rsidRDefault="00F5214D" w:rsidP="00371F2D">
            <w:pPr>
              <w:contextualSpacing/>
            </w:pPr>
          </w:p>
        </w:tc>
        <w:tc>
          <w:tcPr>
            <w:tcW w:w="271" w:type="dxa"/>
            <w:vAlign w:val="center"/>
          </w:tcPr>
          <w:p w14:paraId="14F504E8" w14:textId="77777777" w:rsidR="00F5214D" w:rsidRPr="002861FC" w:rsidRDefault="00F5214D" w:rsidP="00371F2D">
            <w:pPr>
              <w:contextualSpacing/>
            </w:pPr>
          </w:p>
        </w:tc>
        <w:tc>
          <w:tcPr>
            <w:tcW w:w="5993" w:type="dxa"/>
            <w:vAlign w:val="center"/>
          </w:tcPr>
          <w:p w14:paraId="16C9ED2F" w14:textId="77777777" w:rsidR="00F5214D" w:rsidRPr="002861FC" w:rsidRDefault="00F5214D" w:rsidP="00371F2D">
            <w:pPr>
              <w:ind w:left="252" w:hanging="360"/>
              <w:contextualSpacing/>
            </w:pPr>
            <w:r w:rsidRPr="002861FC">
              <w:t>39. I try to show what a good person I am through my sacrifices.</w:t>
            </w:r>
          </w:p>
        </w:tc>
      </w:tr>
      <w:tr w:rsidR="00F5214D" w:rsidRPr="002861FC" w14:paraId="0038D219" w14:textId="77777777" w:rsidTr="00371F2D">
        <w:tc>
          <w:tcPr>
            <w:tcW w:w="270" w:type="dxa"/>
            <w:vAlign w:val="center"/>
          </w:tcPr>
          <w:p w14:paraId="2C64BE1E" w14:textId="77777777" w:rsidR="00F5214D" w:rsidRPr="002861FC" w:rsidRDefault="00F5214D" w:rsidP="00371F2D">
            <w:pPr>
              <w:contextualSpacing/>
              <w:rPr>
                <w:b/>
                <w:i/>
              </w:rPr>
            </w:pPr>
          </w:p>
        </w:tc>
        <w:tc>
          <w:tcPr>
            <w:tcW w:w="6264" w:type="dxa"/>
            <w:gridSpan w:val="2"/>
            <w:vAlign w:val="center"/>
          </w:tcPr>
          <w:p w14:paraId="2FDE5A3E" w14:textId="77777777" w:rsidR="00F5214D" w:rsidRPr="002861FC" w:rsidRDefault="00F5214D" w:rsidP="00371F2D">
            <w:pPr>
              <w:ind w:left="-98"/>
              <w:contextualSpacing/>
              <w:rPr>
                <w:b/>
                <w:i/>
              </w:rPr>
            </w:pPr>
            <w:r w:rsidRPr="002861FC">
              <w:rPr>
                <w:b/>
                <w:i/>
              </w:rPr>
              <w:t>Grandiose Fantasy</w:t>
            </w:r>
          </w:p>
        </w:tc>
      </w:tr>
      <w:tr w:rsidR="00F5214D" w:rsidRPr="002861FC" w14:paraId="6772AEC2" w14:textId="77777777" w:rsidTr="00371F2D">
        <w:tc>
          <w:tcPr>
            <w:tcW w:w="270" w:type="dxa"/>
            <w:vAlign w:val="center"/>
          </w:tcPr>
          <w:p w14:paraId="1EE0A6D5" w14:textId="77777777" w:rsidR="00F5214D" w:rsidRPr="002861FC" w:rsidRDefault="00F5214D" w:rsidP="00371F2D">
            <w:pPr>
              <w:contextualSpacing/>
            </w:pPr>
          </w:p>
        </w:tc>
        <w:tc>
          <w:tcPr>
            <w:tcW w:w="271" w:type="dxa"/>
            <w:vAlign w:val="center"/>
          </w:tcPr>
          <w:p w14:paraId="2B6CF121" w14:textId="77777777" w:rsidR="00F5214D" w:rsidRPr="002861FC" w:rsidRDefault="00F5214D" w:rsidP="00371F2D">
            <w:pPr>
              <w:contextualSpacing/>
            </w:pPr>
          </w:p>
        </w:tc>
        <w:tc>
          <w:tcPr>
            <w:tcW w:w="5993" w:type="dxa"/>
            <w:vAlign w:val="center"/>
          </w:tcPr>
          <w:p w14:paraId="0D6B4640" w14:textId="77777777" w:rsidR="00F5214D" w:rsidRPr="002861FC" w:rsidRDefault="00F5214D" w:rsidP="00371F2D">
            <w:pPr>
              <w:ind w:left="252" w:hanging="360"/>
              <w:contextualSpacing/>
            </w:pPr>
            <w:r w:rsidRPr="472F77A0">
              <w:t>26. I often fantasize about accomplishing things that are probably beyond my means.</w:t>
            </w:r>
          </w:p>
        </w:tc>
      </w:tr>
      <w:tr w:rsidR="00F5214D" w:rsidRPr="002861FC" w14:paraId="3000108D" w14:textId="77777777" w:rsidTr="00371F2D">
        <w:tc>
          <w:tcPr>
            <w:tcW w:w="270" w:type="dxa"/>
            <w:vAlign w:val="center"/>
          </w:tcPr>
          <w:p w14:paraId="35A73A72" w14:textId="77777777" w:rsidR="00F5214D" w:rsidRPr="002861FC" w:rsidRDefault="00F5214D" w:rsidP="00371F2D">
            <w:pPr>
              <w:contextualSpacing/>
            </w:pPr>
          </w:p>
        </w:tc>
        <w:tc>
          <w:tcPr>
            <w:tcW w:w="271" w:type="dxa"/>
            <w:vAlign w:val="center"/>
          </w:tcPr>
          <w:p w14:paraId="6B79E574" w14:textId="77777777" w:rsidR="00F5214D" w:rsidRPr="002861FC" w:rsidRDefault="00F5214D" w:rsidP="00371F2D">
            <w:pPr>
              <w:contextualSpacing/>
            </w:pPr>
          </w:p>
        </w:tc>
        <w:tc>
          <w:tcPr>
            <w:tcW w:w="5993" w:type="dxa"/>
            <w:vAlign w:val="center"/>
          </w:tcPr>
          <w:p w14:paraId="3E647C44" w14:textId="77777777" w:rsidR="00F5214D" w:rsidRPr="002861FC" w:rsidRDefault="00F5214D" w:rsidP="00371F2D">
            <w:pPr>
              <w:ind w:left="-108"/>
              <w:contextualSpacing/>
            </w:pPr>
            <w:r w:rsidRPr="002861FC">
              <w:t>31. I often fantasize about being rewarded for my efforts.</w:t>
            </w:r>
          </w:p>
        </w:tc>
      </w:tr>
      <w:tr w:rsidR="00F5214D" w:rsidRPr="002861FC" w14:paraId="661555A8" w14:textId="77777777" w:rsidTr="00371F2D">
        <w:tc>
          <w:tcPr>
            <w:tcW w:w="270" w:type="dxa"/>
            <w:vAlign w:val="center"/>
          </w:tcPr>
          <w:p w14:paraId="0D87AE84" w14:textId="77777777" w:rsidR="00F5214D" w:rsidRPr="002861FC" w:rsidRDefault="00F5214D" w:rsidP="00371F2D">
            <w:pPr>
              <w:contextualSpacing/>
            </w:pPr>
          </w:p>
        </w:tc>
        <w:tc>
          <w:tcPr>
            <w:tcW w:w="271" w:type="dxa"/>
            <w:vAlign w:val="center"/>
          </w:tcPr>
          <w:p w14:paraId="293EC7C2" w14:textId="77777777" w:rsidR="00F5214D" w:rsidRPr="002861FC" w:rsidRDefault="00F5214D" w:rsidP="00371F2D">
            <w:pPr>
              <w:contextualSpacing/>
            </w:pPr>
          </w:p>
        </w:tc>
        <w:tc>
          <w:tcPr>
            <w:tcW w:w="5993" w:type="dxa"/>
            <w:vAlign w:val="center"/>
          </w:tcPr>
          <w:p w14:paraId="68823417" w14:textId="77777777" w:rsidR="00F5214D" w:rsidRPr="002861FC" w:rsidRDefault="00F5214D" w:rsidP="00371F2D">
            <w:pPr>
              <w:ind w:left="-108"/>
              <w:contextualSpacing/>
            </w:pPr>
            <w:r w:rsidRPr="002861FC">
              <w:t>42. I often fantasize about performing heroic deeds.</w:t>
            </w:r>
          </w:p>
        </w:tc>
      </w:tr>
      <w:tr w:rsidR="00F5214D" w:rsidRPr="002861FC" w14:paraId="3F696A04" w14:textId="77777777" w:rsidTr="00371F2D">
        <w:tc>
          <w:tcPr>
            <w:tcW w:w="270" w:type="dxa"/>
            <w:vAlign w:val="center"/>
          </w:tcPr>
          <w:p w14:paraId="5B83FF2C" w14:textId="77777777" w:rsidR="00F5214D" w:rsidRPr="002861FC" w:rsidRDefault="00F5214D" w:rsidP="00371F2D">
            <w:pPr>
              <w:contextualSpacing/>
            </w:pPr>
          </w:p>
        </w:tc>
        <w:tc>
          <w:tcPr>
            <w:tcW w:w="271" w:type="dxa"/>
            <w:vAlign w:val="center"/>
          </w:tcPr>
          <w:p w14:paraId="71E11F76" w14:textId="77777777" w:rsidR="00F5214D" w:rsidRPr="002861FC" w:rsidRDefault="00F5214D" w:rsidP="00371F2D">
            <w:pPr>
              <w:contextualSpacing/>
            </w:pPr>
          </w:p>
        </w:tc>
        <w:tc>
          <w:tcPr>
            <w:tcW w:w="5993" w:type="dxa"/>
            <w:vAlign w:val="center"/>
          </w:tcPr>
          <w:p w14:paraId="6480E1F5" w14:textId="77777777" w:rsidR="00F5214D" w:rsidRPr="002861FC" w:rsidRDefault="00F5214D" w:rsidP="00371F2D">
            <w:pPr>
              <w:ind w:left="252" w:hanging="360"/>
              <w:contextualSpacing/>
            </w:pPr>
            <w:r w:rsidRPr="002861FC">
              <w:t>45. I often fantasize about being recognized for my accomplishments.</w:t>
            </w:r>
          </w:p>
        </w:tc>
      </w:tr>
      <w:tr w:rsidR="00F5214D" w:rsidRPr="002861FC" w14:paraId="218EAA5C" w14:textId="77777777" w:rsidTr="00371F2D">
        <w:tc>
          <w:tcPr>
            <w:tcW w:w="6534" w:type="dxa"/>
            <w:gridSpan w:val="3"/>
            <w:shd w:val="clear" w:color="auto" w:fill="D9D9D9" w:themeFill="background1" w:themeFillShade="D9"/>
            <w:vAlign w:val="center"/>
          </w:tcPr>
          <w:p w14:paraId="4A14F884" w14:textId="77777777" w:rsidR="00F5214D" w:rsidRPr="002861FC" w:rsidRDefault="00F5214D" w:rsidP="00371F2D">
            <w:pPr>
              <w:ind w:left="-90"/>
              <w:contextualSpacing/>
              <w:rPr>
                <w:b/>
              </w:rPr>
            </w:pPr>
            <w:r w:rsidRPr="002861FC">
              <w:rPr>
                <w:b/>
              </w:rPr>
              <w:t>Vulnerability</w:t>
            </w:r>
          </w:p>
        </w:tc>
      </w:tr>
      <w:tr w:rsidR="00F5214D" w:rsidRPr="002861FC" w14:paraId="7E05EADE" w14:textId="77777777" w:rsidTr="00371F2D">
        <w:tc>
          <w:tcPr>
            <w:tcW w:w="270" w:type="dxa"/>
            <w:vAlign w:val="center"/>
          </w:tcPr>
          <w:p w14:paraId="792A4D0E" w14:textId="77777777" w:rsidR="00F5214D" w:rsidRPr="002861FC" w:rsidRDefault="00F5214D" w:rsidP="00371F2D">
            <w:pPr>
              <w:contextualSpacing/>
              <w:rPr>
                <w:b/>
                <w:i/>
              </w:rPr>
            </w:pPr>
          </w:p>
        </w:tc>
        <w:tc>
          <w:tcPr>
            <w:tcW w:w="6264" w:type="dxa"/>
            <w:gridSpan w:val="2"/>
            <w:vAlign w:val="center"/>
          </w:tcPr>
          <w:p w14:paraId="66DB16C8" w14:textId="77777777" w:rsidR="00F5214D" w:rsidRPr="002861FC" w:rsidRDefault="00F5214D" w:rsidP="00371F2D">
            <w:pPr>
              <w:ind w:left="-98"/>
              <w:contextualSpacing/>
              <w:rPr>
                <w:b/>
                <w:i/>
              </w:rPr>
            </w:pPr>
            <w:r w:rsidRPr="002861FC">
              <w:rPr>
                <w:b/>
                <w:i/>
              </w:rPr>
              <w:t>Contingent Self-Esteem</w:t>
            </w:r>
          </w:p>
        </w:tc>
      </w:tr>
      <w:tr w:rsidR="00F5214D" w:rsidRPr="002861FC" w14:paraId="2E7EC145" w14:textId="77777777" w:rsidTr="00371F2D">
        <w:tc>
          <w:tcPr>
            <w:tcW w:w="270" w:type="dxa"/>
            <w:vAlign w:val="center"/>
          </w:tcPr>
          <w:p w14:paraId="44103C49" w14:textId="77777777" w:rsidR="00F5214D" w:rsidRPr="002861FC" w:rsidRDefault="00F5214D" w:rsidP="00371F2D">
            <w:pPr>
              <w:contextualSpacing/>
            </w:pPr>
          </w:p>
        </w:tc>
        <w:tc>
          <w:tcPr>
            <w:tcW w:w="271" w:type="dxa"/>
            <w:vAlign w:val="center"/>
          </w:tcPr>
          <w:p w14:paraId="3DE59D1A" w14:textId="77777777" w:rsidR="00F5214D" w:rsidRPr="002861FC" w:rsidRDefault="00F5214D" w:rsidP="00371F2D">
            <w:pPr>
              <w:contextualSpacing/>
            </w:pPr>
          </w:p>
        </w:tc>
        <w:tc>
          <w:tcPr>
            <w:tcW w:w="5993" w:type="dxa"/>
            <w:vAlign w:val="center"/>
          </w:tcPr>
          <w:p w14:paraId="2CC8CD75" w14:textId="77777777" w:rsidR="00F5214D" w:rsidRPr="002861FC" w:rsidRDefault="00F5214D" w:rsidP="00371F2D">
            <w:pPr>
              <w:ind w:left="252" w:hanging="360"/>
              <w:contextualSpacing/>
            </w:pPr>
            <w:r w:rsidRPr="472F77A0">
              <w:t xml:space="preserve">  8. When people don’t notice me, I start to feel bad about myself.</w:t>
            </w:r>
          </w:p>
        </w:tc>
      </w:tr>
      <w:tr w:rsidR="00F5214D" w:rsidRPr="002861FC" w14:paraId="74810521" w14:textId="77777777" w:rsidTr="00371F2D">
        <w:tc>
          <w:tcPr>
            <w:tcW w:w="270" w:type="dxa"/>
            <w:vAlign w:val="center"/>
          </w:tcPr>
          <w:p w14:paraId="4FC93DA5" w14:textId="77777777" w:rsidR="00F5214D" w:rsidRPr="002861FC" w:rsidRDefault="00F5214D" w:rsidP="00371F2D">
            <w:pPr>
              <w:contextualSpacing/>
            </w:pPr>
          </w:p>
        </w:tc>
        <w:tc>
          <w:tcPr>
            <w:tcW w:w="271" w:type="dxa"/>
            <w:vAlign w:val="center"/>
          </w:tcPr>
          <w:p w14:paraId="764ECB04" w14:textId="77777777" w:rsidR="00F5214D" w:rsidRPr="002861FC" w:rsidRDefault="00F5214D" w:rsidP="00371F2D">
            <w:pPr>
              <w:contextualSpacing/>
            </w:pPr>
          </w:p>
        </w:tc>
        <w:tc>
          <w:tcPr>
            <w:tcW w:w="5993" w:type="dxa"/>
            <w:vAlign w:val="center"/>
          </w:tcPr>
          <w:p w14:paraId="47CF3DC2" w14:textId="77777777" w:rsidR="00F5214D" w:rsidRPr="002861FC" w:rsidRDefault="00F5214D" w:rsidP="00371F2D">
            <w:pPr>
              <w:ind w:left="252" w:hanging="360"/>
              <w:contextualSpacing/>
            </w:pPr>
            <w:r w:rsidRPr="472F77A0">
              <w:t>30. It’s hard to feel good about myself unless I know other people admire me.</w:t>
            </w:r>
          </w:p>
        </w:tc>
      </w:tr>
      <w:tr w:rsidR="00F5214D" w:rsidRPr="002861FC" w14:paraId="00349521" w14:textId="77777777" w:rsidTr="00371F2D">
        <w:tc>
          <w:tcPr>
            <w:tcW w:w="270" w:type="dxa"/>
            <w:vAlign w:val="center"/>
          </w:tcPr>
          <w:p w14:paraId="14AEB209" w14:textId="77777777" w:rsidR="00F5214D" w:rsidRPr="002861FC" w:rsidRDefault="00F5214D" w:rsidP="00371F2D">
            <w:pPr>
              <w:contextualSpacing/>
            </w:pPr>
          </w:p>
        </w:tc>
        <w:tc>
          <w:tcPr>
            <w:tcW w:w="271" w:type="dxa"/>
            <w:vAlign w:val="center"/>
          </w:tcPr>
          <w:p w14:paraId="0CF0BE17" w14:textId="77777777" w:rsidR="00F5214D" w:rsidRPr="002861FC" w:rsidRDefault="00F5214D" w:rsidP="00371F2D">
            <w:pPr>
              <w:contextualSpacing/>
            </w:pPr>
          </w:p>
        </w:tc>
        <w:tc>
          <w:tcPr>
            <w:tcW w:w="5993" w:type="dxa"/>
            <w:vAlign w:val="center"/>
          </w:tcPr>
          <w:p w14:paraId="0AB94263" w14:textId="77777777" w:rsidR="00F5214D" w:rsidRPr="002861FC" w:rsidRDefault="00F5214D" w:rsidP="00371F2D">
            <w:pPr>
              <w:ind w:left="252" w:hanging="360"/>
              <w:contextualSpacing/>
            </w:pPr>
            <w:r w:rsidRPr="002861FC">
              <w:t>32. I am preoccupied with thoughts and concerns that most people are not interested in me.</w:t>
            </w:r>
          </w:p>
        </w:tc>
      </w:tr>
      <w:tr w:rsidR="00F5214D" w:rsidRPr="002861FC" w14:paraId="4921A755" w14:textId="77777777" w:rsidTr="00371F2D">
        <w:tc>
          <w:tcPr>
            <w:tcW w:w="270" w:type="dxa"/>
            <w:vAlign w:val="center"/>
          </w:tcPr>
          <w:p w14:paraId="7C49B933" w14:textId="77777777" w:rsidR="00F5214D" w:rsidRPr="002861FC" w:rsidRDefault="00F5214D" w:rsidP="00371F2D">
            <w:pPr>
              <w:contextualSpacing/>
            </w:pPr>
          </w:p>
        </w:tc>
        <w:tc>
          <w:tcPr>
            <w:tcW w:w="271" w:type="dxa"/>
            <w:vAlign w:val="center"/>
          </w:tcPr>
          <w:p w14:paraId="3352CBCC" w14:textId="77777777" w:rsidR="00F5214D" w:rsidRPr="002861FC" w:rsidRDefault="00F5214D" w:rsidP="00371F2D">
            <w:pPr>
              <w:contextualSpacing/>
            </w:pPr>
          </w:p>
        </w:tc>
        <w:tc>
          <w:tcPr>
            <w:tcW w:w="5993" w:type="dxa"/>
            <w:vAlign w:val="center"/>
          </w:tcPr>
          <w:p w14:paraId="0A6112FA" w14:textId="77777777" w:rsidR="00F5214D" w:rsidRPr="002861FC" w:rsidRDefault="00F5214D" w:rsidP="00371F2D">
            <w:pPr>
              <w:ind w:left="252" w:hanging="360"/>
              <w:contextualSpacing/>
            </w:pPr>
            <w:r w:rsidRPr="472F77A0">
              <w:t>36. It’s hard for me to feel good about myself unless I know other people like me.</w:t>
            </w:r>
          </w:p>
        </w:tc>
      </w:tr>
      <w:tr w:rsidR="00F5214D" w:rsidRPr="002861FC" w14:paraId="08C2EE02" w14:textId="77777777" w:rsidTr="00371F2D">
        <w:tc>
          <w:tcPr>
            <w:tcW w:w="270" w:type="dxa"/>
            <w:vAlign w:val="center"/>
          </w:tcPr>
          <w:p w14:paraId="2B1D4FA8" w14:textId="77777777" w:rsidR="00F5214D" w:rsidRPr="002861FC" w:rsidRDefault="00F5214D" w:rsidP="00371F2D">
            <w:pPr>
              <w:contextualSpacing/>
              <w:rPr>
                <w:b/>
                <w:i/>
              </w:rPr>
            </w:pPr>
          </w:p>
        </w:tc>
        <w:tc>
          <w:tcPr>
            <w:tcW w:w="6264" w:type="dxa"/>
            <w:gridSpan w:val="2"/>
            <w:vAlign w:val="center"/>
          </w:tcPr>
          <w:p w14:paraId="1E85A977" w14:textId="77777777" w:rsidR="00F5214D" w:rsidRPr="002861FC" w:rsidRDefault="00F5214D" w:rsidP="00371F2D">
            <w:pPr>
              <w:ind w:left="-98"/>
              <w:contextualSpacing/>
              <w:rPr>
                <w:b/>
                <w:i/>
              </w:rPr>
            </w:pPr>
            <w:r w:rsidRPr="002861FC">
              <w:rPr>
                <w:b/>
                <w:i/>
              </w:rPr>
              <w:t>Hiding the Self</w:t>
            </w:r>
          </w:p>
        </w:tc>
      </w:tr>
      <w:tr w:rsidR="00F5214D" w:rsidRPr="002861FC" w14:paraId="58BF8FF1" w14:textId="77777777" w:rsidTr="00371F2D">
        <w:tc>
          <w:tcPr>
            <w:tcW w:w="270" w:type="dxa"/>
            <w:vAlign w:val="center"/>
          </w:tcPr>
          <w:p w14:paraId="393189E9" w14:textId="77777777" w:rsidR="00F5214D" w:rsidRPr="002861FC" w:rsidRDefault="00F5214D" w:rsidP="00371F2D">
            <w:pPr>
              <w:contextualSpacing/>
            </w:pPr>
          </w:p>
        </w:tc>
        <w:tc>
          <w:tcPr>
            <w:tcW w:w="271" w:type="dxa"/>
            <w:vAlign w:val="center"/>
          </w:tcPr>
          <w:p w14:paraId="3C84788D" w14:textId="77777777" w:rsidR="00F5214D" w:rsidRPr="002861FC" w:rsidRDefault="00F5214D" w:rsidP="00371F2D">
            <w:pPr>
              <w:contextualSpacing/>
            </w:pPr>
          </w:p>
        </w:tc>
        <w:tc>
          <w:tcPr>
            <w:tcW w:w="5993" w:type="dxa"/>
            <w:vAlign w:val="center"/>
          </w:tcPr>
          <w:p w14:paraId="411188F2" w14:textId="77777777" w:rsidR="00F5214D" w:rsidRPr="002861FC" w:rsidRDefault="00F5214D" w:rsidP="00371F2D">
            <w:pPr>
              <w:ind w:left="252" w:hanging="360"/>
              <w:contextualSpacing/>
            </w:pPr>
            <w:r w:rsidRPr="002861FC">
              <w:t xml:space="preserve">  9. I often hide my needs for fear that others will see me as needy and desperate.</w:t>
            </w:r>
          </w:p>
        </w:tc>
      </w:tr>
      <w:tr w:rsidR="00F5214D" w:rsidRPr="002861FC" w14:paraId="59939272" w14:textId="77777777" w:rsidTr="00371F2D">
        <w:tc>
          <w:tcPr>
            <w:tcW w:w="270" w:type="dxa"/>
            <w:vAlign w:val="center"/>
          </w:tcPr>
          <w:p w14:paraId="4801FD32" w14:textId="77777777" w:rsidR="00F5214D" w:rsidRPr="002861FC" w:rsidRDefault="00F5214D" w:rsidP="00371F2D">
            <w:pPr>
              <w:contextualSpacing/>
            </w:pPr>
          </w:p>
        </w:tc>
        <w:tc>
          <w:tcPr>
            <w:tcW w:w="271" w:type="dxa"/>
            <w:vAlign w:val="center"/>
          </w:tcPr>
          <w:p w14:paraId="0F5B4F8B" w14:textId="77777777" w:rsidR="00F5214D" w:rsidRPr="002861FC" w:rsidRDefault="00F5214D" w:rsidP="00371F2D">
            <w:pPr>
              <w:contextualSpacing/>
            </w:pPr>
          </w:p>
        </w:tc>
        <w:tc>
          <w:tcPr>
            <w:tcW w:w="5993" w:type="dxa"/>
            <w:vAlign w:val="center"/>
          </w:tcPr>
          <w:p w14:paraId="3D073BF2" w14:textId="77777777" w:rsidR="00F5214D" w:rsidRPr="002861FC" w:rsidRDefault="00F5214D" w:rsidP="00371F2D">
            <w:pPr>
              <w:ind w:left="252" w:hanging="360"/>
              <w:contextualSpacing/>
            </w:pPr>
            <w:r w:rsidRPr="472F77A0">
              <w:t>28. It’s hard to show others the weaknesses I feel inside.</w:t>
            </w:r>
          </w:p>
        </w:tc>
      </w:tr>
      <w:tr w:rsidR="00F5214D" w:rsidRPr="002861FC" w14:paraId="27CBCF4F" w14:textId="77777777" w:rsidTr="00371F2D">
        <w:tc>
          <w:tcPr>
            <w:tcW w:w="270" w:type="dxa"/>
            <w:vAlign w:val="center"/>
          </w:tcPr>
          <w:p w14:paraId="0D660FF6" w14:textId="77777777" w:rsidR="00F5214D" w:rsidRPr="002861FC" w:rsidRDefault="00F5214D" w:rsidP="00371F2D">
            <w:pPr>
              <w:contextualSpacing/>
            </w:pPr>
          </w:p>
        </w:tc>
        <w:tc>
          <w:tcPr>
            <w:tcW w:w="271" w:type="dxa"/>
            <w:vAlign w:val="center"/>
          </w:tcPr>
          <w:p w14:paraId="1F7EFD1A" w14:textId="77777777" w:rsidR="00F5214D" w:rsidRPr="002861FC" w:rsidRDefault="00F5214D" w:rsidP="00371F2D">
            <w:pPr>
              <w:contextualSpacing/>
            </w:pPr>
          </w:p>
        </w:tc>
        <w:tc>
          <w:tcPr>
            <w:tcW w:w="5993" w:type="dxa"/>
            <w:vAlign w:val="center"/>
          </w:tcPr>
          <w:p w14:paraId="65C092C7" w14:textId="77777777" w:rsidR="00F5214D" w:rsidRPr="002861FC" w:rsidRDefault="00F5214D" w:rsidP="00371F2D">
            <w:pPr>
              <w:ind w:left="252" w:hanging="360"/>
              <w:contextualSpacing/>
            </w:pPr>
            <w:r w:rsidRPr="472F77A0">
              <w:t>46. I can’t stand relying on other people because it makes me feel weak.</w:t>
            </w:r>
          </w:p>
        </w:tc>
      </w:tr>
      <w:tr w:rsidR="00F5214D" w:rsidRPr="002861FC" w14:paraId="4C465A70" w14:textId="77777777" w:rsidTr="00371F2D">
        <w:tc>
          <w:tcPr>
            <w:tcW w:w="270" w:type="dxa"/>
            <w:vAlign w:val="center"/>
          </w:tcPr>
          <w:p w14:paraId="50DCDC92" w14:textId="77777777" w:rsidR="00F5214D" w:rsidRPr="002861FC" w:rsidRDefault="00F5214D" w:rsidP="00371F2D">
            <w:pPr>
              <w:contextualSpacing/>
            </w:pPr>
          </w:p>
        </w:tc>
        <w:tc>
          <w:tcPr>
            <w:tcW w:w="271" w:type="dxa"/>
            <w:vAlign w:val="center"/>
          </w:tcPr>
          <w:p w14:paraId="4406A2D5" w14:textId="77777777" w:rsidR="00F5214D" w:rsidRPr="002861FC" w:rsidRDefault="00F5214D" w:rsidP="00371F2D">
            <w:pPr>
              <w:contextualSpacing/>
            </w:pPr>
          </w:p>
        </w:tc>
        <w:tc>
          <w:tcPr>
            <w:tcW w:w="5993" w:type="dxa"/>
            <w:vAlign w:val="center"/>
          </w:tcPr>
          <w:p w14:paraId="4DA19E65" w14:textId="77777777" w:rsidR="00F5214D" w:rsidRPr="002861FC" w:rsidRDefault="00F5214D" w:rsidP="00371F2D">
            <w:pPr>
              <w:ind w:left="252" w:hanging="360"/>
              <w:contextualSpacing/>
            </w:pPr>
            <w:r w:rsidRPr="002861FC">
              <w:t>50. When others get a glimpse of my needs, I feel anxious and ashamed.</w:t>
            </w:r>
          </w:p>
        </w:tc>
      </w:tr>
      <w:tr w:rsidR="00F5214D" w:rsidRPr="002861FC" w14:paraId="026D925D" w14:textId="77777777" w:rsidTr="00371F2D">
        <w:tc>
          <w:tcPr>
            <w:tcW w:w="270" w:type="dxa"/>
            <w:vAlign w:val="center"/>
          </w:tcPr>
          <w:p w14:paraId="42085B0C" w14:textId="77777777" w:rsidR="00F5214D" w:rsidRPr="002861FC" w:rsidRDefault="00F5214D" w:rsidP="00371F2D">
            <w:pPr>
              <w:contextualSpacing/>
              <w:rPr>
                <w:b/>
                <w:i/>
              </w:rPr>
            </w:pPr>
          </w:p>
        </w:tc>
        <w:tc>
          <w:tcPr>
            <w:tcW w:w="6264" w:type="dxa"/>
            <w:gridSpan w:val="2"/>
            <w:vAlign w:val="center"/>
          </w:tcPr>
          <w:p w14:paraId="5599A576" w14:textId="77777777" w:rsidR="00F5214D" w:rsidRPr="002861FC" w:rsidRDefault="00F5214D" w:rsidP="00371F2D">
            <w:pPr>
              <w:ind w:left="-98"/>
              <w:contextualSpacing/>
              <w:rPr>
                <w:b/>
                <w:i/>
              </w:rPr>
            </w:pPr>
            <w:r w:rsidRPr="002861FC">
              <w:rPr>
                <w:b/>
                <w:i/>
              </w:rPr>
              <w:t>Devaluing</w:t>
            </w:r>
          </w:p>
        </w:tc>
      </w:tr>
      <w:tr w:rsidR="00F5214D" w:rsidRPr="002861FC" w14:paraId="38F3BF2A" w14:textId="77777777" w:rsidTr="00371F2D">
        <w:tc>
          <w:tcPr>
            <w:tcW w:w="270" w:type="dxa"/>
            <w:vAlign w:val="center"/>
          </w:tcPr>
          <w:p w14:paraId="40949BE1" w14:textId="77777777" w:rsidR="00F5214D" w:rsidRPr="002861FC" w:rsidRDefault="00F5214D" w:rsidP="00371F2D">
            <w:pPr>
              <w:contextualSpacing/>
            </w:pPr>
          </w:p>
        </w:tc>
        <w:tc>
          <w:tcPr>
            <w:tcW w:w="271" w:type="dxa"/>
            <w:vAlign w:val="center"/>
          </w:tcPr>
          <w:p w14:paraId="202CD305" w14:textId="77777777" w:rsidR="00F5214D" w:rsidRPr="002861FC" w:rsidRDefault="00F5214D" w:rsidP="00371F2D">
            <w:pPr>
              <w:contextualSpacing/>
            </w:pPr>
          </w:p>
        </w:tc>
        <w:tc>
          <w:tcPr>
            <w:tcW w:w="5993" w:type="dxa"/>
            <w:vAlign w:val="center"/>
          </w:tcPr>
          <w:p w14:paraId="72A82DD8" w14:textId="77777777" w:rsidR="00F5214D" w:rsidRPr="002861FC" w:rsidRDefault="00F5214D" w:rsidP="00371F2D">
            <w:pPr>
              <w:ind w:left="252" w:hanging="360"/>
              <w:contextualSpacing/>
            </w:pPr>
            <w:r w:rsidRPr="472F77A0">
              <w:t>17. Sometimes I avoid people because I’m concerned that they’ll disappoint me.</w:t>
            </w:r>
          </w:p>
        </w:tc>
      </w:tr>
      <w:tr w:rsidR="00F5214D" w:rsidRPr="002861FC" w14:paraId="33D3E74C" w14:textId="77777777" w:rsidTr="00371F2D">
        <w:tc>
          <w:tcPr>
            <w:tcW w:w="270" w:type="dxa"/>
            <w:vAlign w:val="center"/>
          </w:tcPr>
          <w:p w14:paraId="79F9864C" w14:textId="77777777" w:rsidR="00F5214D" w:rsidRPr="002861FC" w:rsidRDefault="00F5214D" w:rsidP="00371F2D">
            <w:pPr>
              <w:contextualSpacing/>
            </w:pPr>
          </w:p>
        </w:tc>
        <w:tc>
          <w:tcPr>
            <w:tcW w:w="271" w:type="dxa"/>
            <w:vAlign w:val="center"/>
          </w:tcPr>
          <w:p w14:paraId="74A1FBDB" w14:textId="77777777" w:rsidR="00F5214D" w:rsidRPr="002861FC" w:rsidRDefault="00F5214D" w:rsidP="00371F2D">
            <w:pPr>
              <w:contextualSpacing/>
            </w:pPr>
          </w:p>
        </w:tc>
        <w:tc>
          <w:tcPr>
            <w:tcW w:w="5993" w:type="dxa"/>
            <w:vAlign w:val="center"/>
          </w:tcPr>
          <w:p w14:paraId="0547F021" w14:textId="77777777" w:rsidR="00F5214D" w:rsidRPr="002861FC" w:rsidRDefault="00F5214D" w:rsidP="00371F2D">
            <w:pPr>
              <w:ind w:left="252" w:hanging="360"/>
              <w:contextualSpacing/>
            </w:pPr>
            <w:r w:rsidRPr="472F77A0">
              <w:t>21. When others don’t meet my expectations, I often feel ashamed about what I wanted.</w:t>
            </w:r>
          </w:p>
        </w:tc>
      </w:tr>
      <w:tr w:rsidR="00F5214D" w:rsidRPr="002861FC" w14:paraId="6710AFAB" w14:textId="77777777" w:rsidTr="00371F2D">
        <w:tc>
          <w:tcPr>
            <w:tcW w:w="270" w:type="dxa"/>
            <w:vAlign w:val="center"/>
          </w:tcPr>
          <w:p w14:paraId="635D291F" w14:textId="77777777" w:rsidR="00F5214D" w:rsidRPr="002861FC" w:rsidRDefault="00F5214D" w:rsidP="00371F2D">
            <w:pPr>
              <w:contextualSpacing/>
            </w:pPr>
          </w:p>
        </w:tc>
        <w:tc>
          <w:tcPr>
            <w:tcW w:w="271" w:type="dxa"/>
            <w:vAlign w:val="center"/>
          </w:tcPr>
          <w:p w14:paraId="07FF744A" w14:textId="77777777" w:rsidR="00F5214D" w:rsidRPr="002861FC" w:rsidRDefault="00F5214D" w:rsidP="00371F2D">
            <w:pPr>
              <w:contextualSpacing/>
            </w:pPr>
          </w:p>
        </w:tc>
        <w:tc>
          <w:tcPr>
            <w:tcW w:w="5993" w:type="dxa"/>
            <w:vAlign w:val="center"/>
          </w:tcPr>
          <w:p w14:paraId="6E1CEF2E" w14:textId="77777777" w:rsidR="00F5214D" w:rsidRPr="002861FC" w:rsidRDefault="00F5214D" w:rsidP="00371F2D">
            <w:pPr>
              <w:ind w:left="252" w:hanging="360"/>
              <w:contextualSpacing/>
            </w:pPr>
            <w:r w:rsidRPr="472F77A0">
              <w:t>27. Sometimes I avoid people because I’m afraid they won’t do what I want them to do.</w:t>
            </w:r>
          </w:p>
        </w:tc>
      </w:tr>
      <w:tr w:rsidR="00F5214D" w:rsidRPr="002861FC" w14:paraId="0B69605B" w14:textId="77777777" w:rsidTr="00371F2D">
        <w:tc>
          <w:tcPr>
            <w:tcW w:w="270" w:type="dxa"/>
            <w:vAlign w:val="center"/>
          </w:tcPr>
          <w:p w14:paraId="06302BFC" w14:textId="77777777" w:rsidR="00F5214D" w:rsidRPr="002861FC" w:rsidRDefault="00F5214D" w:rsidP="00371F2D">
            <w:pPr>
              <w:contextualSpacing/>
            </w:pPr>
          </w:p>
        </w:tc>
        <w:tc>
          <w:tcPr>
            <w:tcW w:w="271" w:type="dxa"/>
            <w:vAlign w:val="center"/>
          </w:tcPr>
          <w:p w14:paraId="01141581" w14:textId="77777777" w:rsidR="00F5214D" w:rsidRPr="002861FC" w:rsidRDefault="00F5214D" w:rsidP="00371F2D">
            <w:pPr>
              <w:contextualSpacing/>
            </w:pPr>
          </w:p>
        </w:tc>
        <w:tc>
          <w:tcPr>
            <w:tcW w:w="5993" w:type="dxa"/>
            <w:vAlign w:val="center"/>
          </w:tcPr>
          <w:p w14:paraId="7A8996C1" w14:textId="77777777" w:rsidR="00F5214D" w:rsidRPr="002861FC" w:rsidRDefault="00F5214D" w:rsidP="00371F2D">
            <w:pPr>
              <w:ind w:left="252" w:hanging="360"/>
              <w:contextualSpacing/>
            </w:pPr>
            <w:r w:rsidRPr="472F77A0">
              <w:t>34. Sometimes I avoid people because I’m concerned they won’t acknowledge what I do for them.</w:t>
            </w:r>
          </w:p>
        </w:tc>
      </w:tr>
      <w:tr w:rsidR="00F5214D" w:rsidRPr="002861FC" w14:paraId="76C49F60" w14:textId="77777777" w:rsidTr="00371F2D">
        <w:tc>
          <w:tcPr>
            <w:tcW w:w="270" w:type="dxa"/>
            <w:vAlign w:val="center"/>
          </w:tcPr>
          <w:p w14:paraId="64A233D6" w14:textId="77777777" w:rsidR="00F5214D" w:rsidRPr="002861FC" w:rsidRDefault="00F5214D" w:rsidP="00371F2D">
            <w:pPr>
              <w:contextualSpacing/>
              <w:rPr>
                <w:b/>
                <w:i/>
              </w:rPr>
            </w:pPr>
          </w:p>
        </w:tc>
        <w:tc>
          <w:tcPr>
            <w:tcW w:w="6264" w:type="dxa"/>
            <w:gridSpan w:val="2"/>
            <w:vAlign w:val="center"/>
          </w:tcPr>
          <w:p w14:paraId="3DAB7C19" w14:textId="77777777" w:rsidR="00F5214D" w:rsidRPr="002861FC" w:rsidRDefault="00F5214D" w:rsidP="00371F2D">
            <w:pPr>
              <w:ind w:left="-98"/>
              <w:contextualSpacing/>
              <w:rPr>
                <w:b/>
                <w:i/>
              </w:rPr>
            </w:pPr>
            <w:r w:rsidRPr="002861FC">
              <w:rPr>
                <w:b/>
                <w:i/>
              </w:rPr>
              <w:t>Entitlement Rage</w:t>
            </w:r>
          </w:p>
        </w:tc>
      </w:tr>
      <w:tr w:rsidR="00F5214D" w:rsidRPr="002861FC" w14:paraId="7E3E85EE" w14:textId="77777777" w:rsidTr="00371F2D">
        <w:tc>
          <w:tcPr>
            <w:tcW w:w="270" w:type="dxa"/>
            <w:vAlign w:val="center"/>
          </w:tcPr>
          <w:p w14:paraId="70230CF9" w14:textId="77777777" w:rsidR="00F5214D" w:rsidRPr="002861FC" w:rsidRDefault="00F5214D" w:rsidP="00371F2D">
            <w:pPr>
              <w:contextualSpacing/>
            </w:pPr>
          </w:p>
        </w:tc>
        <w:tc>
          <w:tcPr>
            <w:tcW w:w="271" w:type="dxa"/>
            <w:vAlign w:val="center"/>
          </w:tcPr>
          <w:p w14:paraId="0BB5AA44" w14:textId="77777777" w:rsidR="00F5214D" w:rsidRPr="002861FC" w:rsidRDefault="00F5214D" w:rsidP="00371F2D">
            <w:pPr>
              <w:contextualSpacing/>
            </w:pPr>
          </w:p>
        </w:tc>
        <w:tc>
          <w:tcPr>
            <w:tcW w:w="5993" w:type="dxa"/>
            <w:vAlign w:val="center"/>
          </w:tcPr>
          <w:p w14:paraId="5351A547" w14:textId="77777777" w:rsidR="00F5214D" w:rsidRPr="002861FC" w:rsidRDefault="00F5214D" w:rsidP="00371F2D">
            <w:pPr>
              <w:ind w:left="252" w:hanging="360"/>
              <w:contextualSpacing/>
            </w:pPr>
            <w:r w:rsidRPr="002861FC">
              <w:t>12. I get annoyed by people who are not interested in what I say or do.</w:t>
            </w:r>
          </w:p>
        </w:tc>
      </w:tr>
      <w:tr w:rsidR="00F5214D" w:rsidRPr="002861FC" w14:paraId="20BBDC9B" w14:textId="77777777" w:rsidTr="00371F2D">
        <w:tc>
          <w:tcPr>
            <w:tcW w:w="270" w:type="dxa"/>
            <w:vAlign w:val="center"/>
          </w:tcPr>
          <w:p w14:paraId="3FA5064E" w14:textId="77777777" w:rsidR="00F5214D" w:rsidRPr="002861FC" w:rsidRDefault="00F5214D" w:rsidP="00371F2D">
            <w:pPr>
              <w:contextualSpacing/>
            </w:pPr>
          </w:p>
        </w:tc>
        <w:tc>
          <w:tcPr>
            <w:tcW w:w="271" w:type="dxa"/>
            <w:vAlign w:val="center"/>
          </w:tcPr>
          <w:p w14:paraId="38EFA824" w14:textId="77777777" w:rsidR="00F5214D" w:rsidRPr="002861FC" w:rsidRDefault="00F5214D" w:rsidP="00371F2D">
            <w:pPr>
              <w:contextualSpacing/>
            </w:pPr>
          </w:p>
        </w:tc>
        <w:tc>
          <w:tcPr>
            <w:tcW w:w="5993" w:type="dxa"/>
            <w:vAlign w:val="center"/>
          </w:tcPr>
          <w:p w14:paraId="5D1243B2" w14:textId="77777777" w:rsidR="00F5214D" w:rsidRPr="002861FC" w:rsidRDefault="00F5214D" w:rsidP="00371F2D">
            <w:pPr>
              <w:ind w:left="252" w:hanging="360"/>
              <w:contextualSpacing/>
            </w:pPr>
            <w:r w:rsidRPr="472F77A0">
              <w:t>18. I typically get very angry when I’m unable to get what I want from others.</w:t>
            </w:r>
          </w:p>
        </w:tc>
      </w:tr>
      <w:tr w:rsidR="00F5214D" w:rsidRPr="002861FC" w14:paraId="28E8F397" w14:textId="77777777" w:rsidTr="00371F2D">
        <w:tc>
          <w:tcPr>
            <w:tcW w:w="270" w:type="dxa"/>
            <w:vAlign w:val="center"/>
          </w:tcPr>
          <w:p w14:paraId="620AF116" w14:textId="77777777" w:rsidR="00F5214D" w:rsidRPr="002861FC" w:rsidRDefault="00F5214D" w:rsidP="00371F2D">
            <w:pPr>
              <w:contextualSpacing/>
            </w:pPr>
          </w:p>
        </w:tc>
        <w:tc>
          <w:tcPr>
            <w:tcW w:w="271" w:type="dxa"/>
            <w:vAlign w:val="center"/>
          </w:tcPr>
          <w:p w14:paraId="58CFBD78" w14:textId="77777777" w:rsidR="00F5214D" w:rsidRPr="002861FC" w:rsidRDefault="00F5214D" w:rsidP="00371F2D">
            <w:pPr>
              <w:contextualSpacing/>
            </w:pPr>
          </w:p>
        </w:tc>
        <w:tc>
          <w:tcPr>
            <w:tcW w:w="5993" w:type="dxa"/>
            <w:vAlign w:val="center"/>
          </w:tcPr>
          <w:p w14:paraId="34A494B0" w14:textId="77777777" w:rsidR="00F5214D" w:rsidRPr="002861FC" w:rsidRDefault="00F5214D" w:rsidP="00371F2D">
            <w:pPr>
              <w:ind w:left="252" w:hanging="360"/>
              <w:contextualSpacing/>
            </w:pPr>
            <w:r w:rsidRPr="472F77A0">
              <w:t>37. It irritates me when people don’t notice how good a person I am.</w:t>
            </w:r>
          </w:p>
        </w:tc>
      </w:tr>
      <w:tr w:rsidR="00F5214D" w:rsidRPr="002861FC" w14:paraId="039424FC" w14:textId="77777777" w:rsidTr="00371F2D">
        <w:tc>
          <w:tcPr>
            <w:tcW w:w="270" w:type="dxa"/>
            <w:tcBorders>
              <w:bottom w:val="single" w:sz="4" w:space="0" w:color="auto"/>
            </w:tcBorders>
            <w:vAlign w:val="center"/>
          </w:tcPr>
          <w:p w14:paraId="0BD59E8E" w14:textId="77777777" w:rsidR="00F5214D" w:rsidRPr="002861FC" w:rsidRDefault="00F5214D" w:rsidP="00371F2D">
            <w:pPr>
              <w:contextualSpacing/>
            </w:pPr>
          </w:p>
        </w:tc>
        <w:tc>
          <w:tcPr>
            <w:tcW w:w="271" w:type="dxa"/>
            <w:tcBorders>
              <w:bottom w:val="single" w:sz="4" w:space="0" w:color="auto"/>
            </w:tcBorders>
            <w:vAlign w:val="center"/>
          </w:tcPr>
          <w:p w14:paraId="1D3077FE" w14:textId="77777777" w:rsidR="00F5214D" w:rsidRPr="002861FC" w:rsidRDefault="00F5214D" w:rsidP="00371F2D">
            <w:pPr>
              <w:contextualSpacing/>
            </w:pPr>
          </w:p>
        </w:tc>
        <w:tc>
          <w:tcPr>
            <w:tcW w:w="5993" w:type="dxa"/>
            <w:tcBorders>
              <w:bottom w:val="single" w:sz="4" w:space="0" w:color="auto"/>
            </w:tcBorders>
            <w:vAlign w:val="center"/>
          </w:tcPr>
          <w:p w14:paraId="67780CE9" w14:textId="77777777" w:rsidR="00F5214D" w:rsidRPr="002861FC" w:rsidRDefault="00F5214D" w:rsidP="00371F2D">
            <w:pPr>
              <w:ind w:left="252" w:hanging="360"/>
              <w:contextualSpacing/>
            </w:pPr>
            <w:r w:rsidRPr="002861FC">
              <w:t>38. I will never be satisfied until I get all that I deserve.</w:t>
            </w:r>
          </w:p>
        </w:tc>
      </w:tr>
    </w:tbl>
    <w:p w14:paraId="655B7EF5" w14:textId="77777777" w:rsidR="00F5214D" w:rsidRDefault="00F5214D" w:rsidP="00F5214D"/>
    <w:p w14:paraId="02226BAD" w14:textId="77777777" w:rsidR="00F5214D" w:rsidRDefault="00F5214D" w:rsidP="00F5214D"/>
    <w:p w14:paraId="7D898A2F" w14:textId="2C21F655" w:rsidR="00F5214D" w:rsidRPr="002437D4" w:rsidRDefault="00932D25" w:rsidP="00F5214D">
      <w:pPr>
        <w:pStyle w:val="Heading2"/>
      </w:pPr>
      <w:bookmarkStart w:id="101" w:name="_Toc72830083"/>
      <w:bookmarkStart w:id="102" w:name="_Toc171940457"/>
      <w:bookmarkStart w:id="103" w:name="_Toc203568178"/>
      <w:bookmarkStart w:id="104" w:name="_Toc227827251"/>
      <w:r>
        <w:t>-</w:t>
      </w:r>
      <w:r w:rsidR="00F5214D" w:rsidRPr="002437D4">
        <w:t>The Situational Test of Emotional Understanding</w:t>
      </w:r>
      <w:bookmarkEnd w:id="101"/>
      <w:bookmarkEnd w:id="102"/>
      <w:bookmarkEnd w:id="103"/>
      <w:bookmarkEnd w:id="104"/>
    </w:p>
    <w:tbl>
      <w:tblPr>
        <w:tblStyle w:val="TableGrid"/>
        <w:tblW w:w="0" w:type="auto"/>
        <w:tblLook w:val="04A0" w:firstRow="1" w:lastRow="0" w:firstColumn="1" w:lastColumn="0" w:noHBand="0" w:noVBand="1"/>
      </w:tblPr>
      <w:tblGrid>
        <w:gridCol w:w="9962"/>
      </w:tblGrid>
      <w:tr w:rsidR="00F5214D" w:rsidRPr="002437D4" w14:paraId="1F99C7EF" w14:textId="77777777" w:rsidTr="00371F2D">
        <w:tc>
          <w:tcPr>
            <w:tcW w:w="9962" w:type="dxa"/>
          </w:tcPr>
          <w:p w14:paraId="20873214" w14:textId="77777777" w:rsidR="00F5214D" w:rsidRPr="002437D4" w:rsidRDefault="00F5214D" w:rsidP="00371F2D">
            <w:pPr>
              <w:pStyle w:val="Default"/>
              <w:spacing w:after="120" w:line="320" w:lineRule="exact"/>
              <w:contextualSpacing/>
              <w:jc w:val="both"/>
              <w:rPr>
                <w:rFonts w:asciiTheme="minorHAnsi" w:eastAsia="Calibri" w:hAnsiTheme="minorHAnsi" w:cstheme="minorHAnsi"/>
                <w:color w:val="auto"/>
              </w:rPr>
            </w:pPr>
            <w:r w:rsidRPr="002437D4">
              <w:rPr>
                <w:rFonts w:asciiTheme="minorHAnsi" w:eastAsia="Calibri" w:hAnsiTheme="minorHAnsi" w:cstheme="minorHAnsi"/>
                <w:color w:val="auto"/>
              </w:rPr>
              <w:t>The following questions each describe a situation, and ask you to choose which of five emotions is most likely to result from that situation.</w:t>
            </w:r>
          </w:p>
          <w:p w14:paraId="7D98DD30" w14:textId="77777777" w:rsidR="00F5214D" w:rsidRPr="002437D4" w:rsidRDefault="00F5214D" w:rsidP="00371F2D">
            <w:pPr>
              <w:pStyle w:val="Default"/>
              <w:spacing w:after="120" w:line="320" w:lineRule="exact"/>
              <w:contextualSpacing/>
              <w:jc w:val="both"/>
              <w:rPr>
                <w:rFonts w:asciiTheme="minorHAnsi" w:hAnsiTheme="minorHAnsi" w:cstheme="minorHAnsi"/>
                <w:color w:val="auto"/>
              </w:rPr>
            </w:pPr>
          </w:p>
          <w:p w14:paraId="6C6A75EB" w14:textId="77777777" w:rsidR="00F5214D" w:rsidRPr="002437D4" w:rsidRDefault="00F5214D" w:rsidP="00371F2D">
            <w:pPr>
              <w:pStyle w:val="Default"/>
              <w:spacing w:after="120" w:line="320" w:lineRule="exact"/>
              <w:contextualSpacing/>
              <w:rPr>
                <w:rFonts w:asciiTheme="minorHAnsi" w:eastAsia="Calibri" w:hAnsiTheme="minorHAnsi" w:cstheme="minorHAnsi"/>
                <w:color w:val="auto"/>
              </w:rPr>
            </w:pPr>
            <w:r w:rsidRPr="002437D4">
              <w:rPr>
                <w:rFonts w:asciiTheme="minorHAnsi" w:eastAsia="Calibri" w:hAnsiTheme="minorHAnsi" w:cstheme="minorHAnsi"/>
                <w:i/>
                <w:iCs/>
                <w:color w:val="auto"/>
              </w:rPr>
              <w:t>Here is an example:</w:t>
            </w:r>
          </w:p>
          <w:p w14:paraId="4B3A9F66" w14:textId="77777777" w:rsidR="00F5214D" w:rsidRPr="002437D4" w:rsidRDefault="00F5214D" w:rsidP="00371F2D">
            <w:pPr>
              <w:pStyle w:val="Default"/>
              <w:spacing w:after="120" w:line="320" w:lineRule="exact"/>
              <w:ind w:left="720"/>
              <w:contextualSpacing/>
              <w:rPr>
                <w:rFonts w:asciiTheme="minorHAnsi" w:eastAsia="Calibri" w:hAnsiTheme="minorHAnsi" w:cstheme="minorHAnsi"/>
                <w:color w:val="auto"/>
              </w:rPr>
            </w:pPr>
            <w:r w:rsidRPr="002437D4">
              <w:rPr>
                <w:rFonts w:asciiTheme="minorHAnsi" w:eastAsia="Calibri" w:hAnsiTheme="minorHAnsi" w:cstheme="minorHAnsi"/>
                <w:color w:val="auto"/>
              </w:rPr>
              <w:t>Clara receives a gift. Clara is most likely to feel?</w:t>
            </w:r>
          </w:p>
          <w:p w14:paraId="2301DC9B" w14:textId="77777777" w:rsidR="00F5214D" w:rsidRPr="002437D4" w:rsidRDefault="00F5214D" w:rsidP="00371F2D">
            <w:pPr>
              <w:pStyle w:val="Default"/>
              <w:spacing w:after="120" w:line="320" w:lineRule="exact"/>
              <w:ind w:left="720"/>
              <w:contextualSpacing/>
              <w:rPr>
                <w:rFonts w:asciiTheme="minorHAnsi" w:eastAsia="Calibri" w:hAnsiTheme="minorHAnsi" w:cstheme="minorHAnsi"/>
                <w:color w:val="auto"/>
              </w:rPr>
            </w:pPr>
            <w:r w:rsidRPr="002437D4">
              <w:rPr>
                <w:rFonts w:asciiTheme="minorHAnsi" w:eastAsia="Calibri" w:hAnsiTheme="minorHAnsi" w:cstheme="minorHAnsi"/>
                <w:color w:val="auto"/>
              </w:rPr>
              <w:t>(a) happy  (b) angry  (c) frightened  (d) bored  (e) hungry</w:t>
            </w:r>
          </w:p>
          <w:p w14:paraId="1978E3E7" w14:textId="77777777" w:rsidR="00F5214D" w:rsidRPr="002437D4" w:rsidRDefault="00F5214D" w:rsidP="00371F2D">
            <w:pPr>
              <w:pStyle w:val="Default"/>
              <w:spacing w:after="120" w:line="320" w:lineRule="exact"/>
              <w:contextualSpacing/>
              <w:rPr>
                <w:rFonts w:asciiTheme="minorHAnsi" w:hAnsiTheme="minorHAnsi" w:cstheme="minorHAnsi"/>
                <w:color w:val="auto"/>
              </w:rPr>
            </w:pPr>
          </w:p>
          <w:p w14:paraId="4DCBD43B" w14:textId="77777777" w:rsidR="00F5214D" w:rsidRPr="002437D4" w:rsidRDefault="00F5214D" w:rsidP="00371F2D">
            <w:pPr>
              <w:pStyle w:val="Default"/>
              <w:spacing w:after="120" w:line="320" w:lineRule="exact"/>
              <w:contextualSpacing/>
              <w:rPr>
                <w:rFonts w:asciiTheme="minorHAnsi" w:eastAsia="Calibri" w:hAnsiTheme="minorHAnsi" w:cstheme="minorHAnsi"/>
                <w:color w:val="auto"/>
              </w:rPr>
            </w:pPr>
            <w:r w:rsidRPr="002437D4">
              <w:rPr>
                <w:rFonts w:asciiTheme="minorHAnsi" w:eastAsia="Calibri" w:hAnsiTheme="minorHAnsi" w:cstheme="minorHAnsi"/>
                <w:color w:val="auto"/>
              </w:rPr>
              <w:t xml:space="preserve">If you think Clara would feel happy, you would </w:t>
            </w:r>
            <w:r>
              <w:rPr>
                <w:rFonts w:asciiTheme="minorHAnsi" w:eastAsia="Calibri" w:hAnsiTheme="minorHAnsi" w:cstheme="minorHAnsi"/>
                <w:color w:val="auto"/>
              </w:rPr>
              <w:t>select</w:t>
            </w:r>
            <w:r w:rsidRPr="002437D4">
              <w:rPr>
                <w:rFonts w:asciiTheme="minorHAnsi" w:eastAsia="Calibri" w:hAnsiTheme="minorHAnsi" w:cstheme="minorHAnsi"/>
                <w:color w:val="auto"/>
              </w:rPr>
              <w:t xml:space="preserve"> option A and then move to the next question. There are 19 questions.</w:t>
            </w:r>
          </w:p>
        </w:tc>
      </w:tr>
    </w:tbl>
    <w:p w14:paraId="6997CFE6" w14:textId="77777777" w:rsidR="00F5214D" w:rsidRDefault="00F5214D" w:rsidP="00F5214D">
      <w:pPr>
        <w:rPr>
          <w:rFonts w:cstheme="minorHAnsi"/>
          <w:color w:val="000000"/>
        </w:rPr>
      </w:pPr>
      <w:bookmarkStart w:id="105" w:name="_Toc72830084"/>
    </w:p>
    <w:p w14:paraId="000F8D9D" w14:textId="77777777" w:rsidR="00F5214D" w:rsidRPr="002A1813" w:rsidRDefault="00F5214D" w:rsidP="00F5214D">
      <w:pPr>
        <w:rPr>
          <w:rFonts w:cstheme="minorHAnsi"/>
          <w:color w:val="000000"/>
        </w:rPr>
      </w:pPr>
      <w:r w:rsidRPr="472F77A0">
        <w:rPr>
          <w:rFonts w:cstheme="minorBidi"/>
          <w:color w:val="000000" w:themeColor="text1"/>
        </w:rPr>
        <w:t xml:space="preserve">1. Xavier completes a difficult task on time and under budget. </w:t>
      </w:r>
      <w:r w:rsidRPr="472F77A0">
        <w:rPr>
          <w:rFonts w:cstheme="minorBidi"/>
          <w:i/>
          <w:iCs/>
          <w:color w:val="000000" w:themeColor="text1"/>
        </w:rPr>
        <w:t xml:space="preserve">Xavier is most likely to feel? </w:t>
      </w:r>
    </w:p>
    <w:p w14:paraId="6FB87874" w14:textId="77777777" w:rsidR="00F5214D" w:rsidRPr="002A1813" w:rsidRDefault="00F5214D" w:rsidP="00F5214D">
      <w:pPr>
        <w:rPr>
          <w:rFonts w:cstheme="minorHAnsi"/>
          <w:color w:val="000000"/>
        </w:rPr>
      </w:pPr>
      <w:r w:rsidRPr="472F77A0">
        <w:rPr>
          <w:rFonts w:cstheme="minorBidi"/>
          <w:color w:val="000000" w:themeColor="text1"/>
        </w:rPr>
        <w:t xml:space="preserve">(a) Surprise   (b) Pride   (c) Relief   (d) Hope   (e) Joy </w:t>
      </w:r>
    </w:p>
    <w:p w14:paraId="12F1F1BB" w14:textId="77777777" w:rsidR="00F5214D" w:rsidRPr="002A1813" w:rsidRDefault="00F5214D" w:rsidP="00F5214D">
      <w:pPr>
        <w:rPr>
          <w:rFonts w:cstheme="minorHAnsi"/>
          <w:color w:val="000000"/>
        </w:rPr>
      </w:pPr>
    </w:p>
    <w:p w14:paraId="66D35026" w14:textId="77777777" w:rsidR="00F5214D" w:rsidRPr="002A1813" w:rsidRDefault="00F5214D" w:rsidP="00F5214D">
      <w:pPr>
        <w:rPr>
          <w:rFonts w:cstheme="minorHAnsi"/>
          <w:color w:val="000000"/>
        </w:rPr>
      </w:pPr>
      <w:r w:rsidRPr="472F77A0">
        <w:rPr>
          <w:rFonts w:cstheme="minorBidi"/>
          <w:color w:val="000000" w:themeColor="text1"/>
        </w:rPr>
        <w:t xml:space="preserve">2. If the current situation continues, Denise's employer will probably be able to move her job to a location much closer to her home, which she really wants. </w:t>
      </w:r>
      <w:r w:rsidRPr="472F77A0">
        <w:rPr>
          <w:rFonts w:cstheme="minorBidi"/>
          <w:i/>
          <w:iCs/>
          <w:color w:val="000000" w:themeColor="text1"/>
        </w:rPr>
        <w:t xml:space="preserve">Denise is most likely to feel? </w:t>
      </w:r>
    </w:p>
    <w:p w14:paraId="53B6AB01" w14:textId="77777777" w:rsidR="00F5214D" w:rsidRPr="002A1813" w:rsidRDefault="00F5214D" w:rsidP="00F5214D">
      <w:pPr>
        <w:rPr>
          <w:rFonts w:cstheme="minorHAnsi"/>
          <w:color w:val="000000"/>
        </w:rPr>
      </w:pPr>
      <w:r w:rsidRPr="472F77A0">
        <w:rPr>
          <w:rFonts w:cstheme="minorBidi"/>
          <w:color w:val="000000" w:themeColor="text1"/>
        </w:rPr>
        <w:t xml:space="preserve">(a) Distress   (b) Joy   (c) Surprise   (d) Hope   (e) Fear </w:t>
      </w:r>
    </w:p>
    <w:p w14:paraId="21CB201B" w14:textId="77777777" w:rsidR="00F5214D" w:rsidRPr="002A1813" w:rsidRDefault="00F5214D" w:rsidP="00F5214D">
      <w:pPr>
        <w:rPr>
          <w:rFonts w:cstheme="minorHAnsi"/>
          <w:color w:val="000000"/>
        </w:rPr>
      </w:pPr>
    </w:p>
    <w:p w14:paraId="089B5E04" w14:textId="77777777" w:rsidR="00F5214D" w:rsidRPr="002A1813" w:rsidRDefault="00F5214D" w:rsidP="00F5214D">
      <w:pPr>
        <w:rPr>
          <w:rFonts w:cstheme="minorHAnsi"/>
          <w:color w:val="000000"/>
        </w:rPr>
      </w:pPr>
      <w:r w:rsidRPr="472F77A0">
        <w:rPr>
          <w:rFonts w:cstheme="minorBidi"/>
          <w:color w:val="000000" w:themeColor="text1"/>
        </w:rPr>
        <w:t xml:space="preserve">3. Song finds out that a friend of hers has borrowed money from others to pay urgent bills, but has in fact used the money for less serious purposes. </w:t>
      </w:r>
      <w:r w:rsidRPr="472F77A0">
        <w:rPr>
          <w:rFonts w:cstheme="minorBidi"/>
          <w:i/>
          <w:iCs/>
          <w:color w:val="000000" w:themeColor="text1"/>
        </w:rPr>
        <w:t xml:space="preserve">Song is most likely to feel? </w:t>
      </w:r>
    </w:p>
    <w:p w14:paraId="4B726764" w14:textId="77777777" w:rsidR="00F5214D" w:rsidRPr="002A1813" w:rsidRDefault="00F5214D" w:rsidP="00F5214D">
      <w:pPr>
        <w:rPr>
          <w:rFonts w:cstheme="minorHAnsi"/>
          <w:color w:val="000000"/>
        </w:rPr>
      </w:pPr>
      <w:r w:rsidRPr="472F77A0">
        <w:rPr>
          <w:rFonts w:cstheme="minorBidi"/>
          <w:color w:val="000000" w:themeColor="text1"/>
        </w:rPr>
        <w:t xml:space="preserve">(a) Anger   (b) Excitement   (c) Contempt  (d) Shame   (e) Horror </w:t>
      </w:r>
    </w:p>
    <w:p w14:paraId="7EF53A0C" w14:textId="77777777" w:rsidR="00F5214D" w:rsidRPr="002A1813" w:rsidRDefault="00F5214D" w:rsidP="00F5214D">
      <w:pPr>
        <w:rPr>
          <w:rFonts w:cstheme="minorHAnsi"/>
          <w:color w:val="000000"/>
        </w:rPr>
      </w:pPr>
    </w:p>
    <w:p w14:paraId="20C0CC95" w14:textId="77777777" w:rsidR="00F5214D" w:rsidRPr="002A1813" w:rsidRDefault="00F5214D" w:rsidP="00F5214D">
      <w:pPr>
        <w:rPr>
          <w:rFonts w:cstheme="minorHAnsi"/>
          <w:color w:val="000000"/>
        </w:rPr>
      </w:pPr>
      <w:r w:rsidRPr="472F77A0">
        <w:rPr>
          <w:rFonts w:cstheme="minorBidi"/>
          <w:color w:val="000000" w:themeColor="text1"/>
        </w:rPr>
        <w:t xml:space="preserve">4. Charles is meeting a friend to see a movie. The friend is very late and they are not in time to make it to the movie. </w:t>
      </w:r>
      <w:r w:rsidRPr="472F77A0">
        <w:rPr>
          <w:rFonts w:cstheme="minorBidi"/>
          <w:i/>
          <w:iCs/>
          <w:color w:val="000000" w:themeColor="text1"/>
        </w:rPr>
        <w:t xml:space="preserve">Charles is most likely to feel? </w:t>
      </w:r>
    </w:p>
    <w:p w14:paraId="1F752B1A" w14:textId="77777777" w:rsidR="00F5214D" w:rsidRPr="002A1813" w:rsidRDefault="00F5214D" w:rsidP="00F5214D">
      <w:pPr>
        <w:rPr>
          <w:rFonts w:cstheme="minorHAnsi"/>
          <w:color w:val="000000"/>
        </w:rPr>
      </w:pPr>
      <w:r w:rsidRPr="472F77A0">
        <w:rPr>
          <w:rFonts w:cstheme="minorBidi"/>
          <w:color w:val="000000" w:themeColor="text1"/>
        </w:rPr>
        <w:t xml:space="preserve">(a) Depressed   (b) Frustrated   (c) Angry   (d) Contemptuous   (e) Distressed </w:t>
      </w:r>
    </w:p>
    <w:p w14:paraId="6D03360C" w14:textId="77777777" w:rsidR="00F5214D" w:rsidRPr="002A1813" w:rsidRDefault="00F5214D" w:rsidP="00F5214D">
      <w:pPr>
        <w:rPr>
          <w:rFonts w:cstheme="minorHAnsi"/>
          <w:color w:val="000000"/>
        </w:rPr>
      </w:pPr>
    </w:p>
    <w:p w14:paraId="2F3D4DA4" w14:textId="77777777" w:rsidR="00F5214D" w:rsidRPr="002A1813" w:rsidRDefault="00F5214D" w:rsidP="00F5214D">
      <w:pPr>
        <w:rPr>
          <w:rFonts w:cstheme="minorHAnsi"/>
          <w:color w:val="000000"/>
        </w:rPr>
      </w:pPr>
      <w:r w:rsidRPr="002A1813">
        <w:rPr>
          <w:rFonts w:cstheme="minorHAnsi"/>
          <w:color w:val="000000"/>
        </w:rPr>
        <w:t xml:space="preserve">5. Someone believes that another person harmed them on purpose. There is not a lot that can be done to make things better. </w:t>
      </w:r>
      <w:r w:rsidRPr="002A1813">
        <w:rPr>
          <w:rFonts w:cstheme="minorHAnsi"/>
          <w:i/>
          <w:iCs/>
          <w:color w:val="000000"/>
        </w:rPr>
        <w:t xml:space="preserve">The person involved is most likely to feel? </w:t>
      </w:r>
    </w:p>
    <w:p w14:paraId="5DD859FA" w14:textId="77777777" w:rsidR="00F5214D" w:rsidRPr="002A1813" w:rsidRDefault="00F5214D" w:rsidP="00F5214D">
      <w:pPr>
        <w:rPr>
          <w:rFonts w:cstheme="minorHAnsi"/>
          <w:color w:val="000000"/>
        </w:rPr>
      </w:pPr>
      <w:r w:rsidRPr="472F77A0">
        <w:rPr>
          <w:rFonts w:cstheme="minorBidi"/>
          <w:color w:val="000000" w:themeColor="text1"/>
        </w:rPr>
        <w:t xml:space="preserve">(a) Dislike   (b) Rage   (c) Jealousy   (d) Surprise   (e) Anxiety </w:t>
      </w:r>
    </w:p>
    <w:p w14:paraId="5000BE03" w14:textId="77777777" w:rsidR="00F5214D" w:rsidRPr="002A1813" w:rsidRDefault="00F5214D" w:rsidP="00F5214D">
      <w:pPr>
        <w:rPr>
          <w:rFonts w:cstheme="minorHAnsi"/>
          <w:color w:val="000000"/>
        </w:rPr>
      </w:pPr>
    </w:p>
    <w:p w14:paraId="47864C09" w14:textId="77777777" w:rsidR="00F5214D" w:rsidRPr="002A1813" w:rsidRDefault="00F5214D" w:rsidP="00F5214D">
      <w:pPr>
        <w:rPr>
          <w:rFonts w:cstheme="minorHAnsi"/>
          <w:color w:val="000000"/>
        </w:rPr>
      </w:pPr>
      <w:r w:rsidRPr="472F77A0">
        <w:rPr>
          <w:rFonts w:cstheme="minorBidi"/>
          <w:color w:val="000000" w:themeColor="text1"/>
        </w:rPr>
        <w:lastRenderedPageBreak/>
        <w:t xml:space="preserve">6. Jim enjoys spending Saturdays playing with his children in the park. This year they have sporting activities on Saturdays and cannot go to the park with him any more. </w:t>
      </w:r>
      <w:r w:rsidRPr="472F77A0">
        <w:rPr>
          <w:rFonts w:cstheme="minorBidi"/>
          <w:i/>
          <w:iCs/>
          <w:color w:val="000000" w:themeColor="text1"/>
        </w:rPr>
        <w:t xml:space="preserve">Jim is most likely to feel? </w:t>
      </w:r>
    </w:p>
    <w:p w14:paraId="061FD209" w14:textId="77777777" w:rsidR="00F5214D" w:rsidRPr="002A1813" w:rsidRDefault="00F5214D" w:rsidP="00F5214D">
      <w:pPr>
        <w:rPr>
          <w:rFonts w:cstheme="minorHAnsi"/>
          <w:color w:val="000000"/>
        </w:rPr>
      </w:pPr>
      <w:r w:rsidRPr="472F77A0">
        <w:rPr>
          <w:rFonts w:cstheme="minorBidi"/>
          <w:color w:val="000000" w:themeColor="text1"/>
        </w:rPr>
        <w:t xml:space="preserve">(a) Angry   (b) Sad   (c) Frustrated   (d) Distressed   (e) Ashamed </w:t>
      </w:r>
    </w:p>
    <w:p w14:paraId="0DC951CE" w14:textId="77777777" w:rsidR="00F5214D" w:rsidRPr="002A1813" w:rsidRDefault="00F5214D" w:rsidP="00F5214D">
      <w:pPr>
        <w:rPr>
          <w:rFonts w:cstheme="minorHAnsi"/>
          <w:color w:val="000000"/>
        </w:rPr>
      </w:pPr>
    </w:p>
    <w:p w14:paraId="7F53F797" w14:textId="77777777" w:rsidR="00F5214D" w:rsidRPr="002A1813" w:rsidRDefault="00F5214D" w:rsidP="00F5214D">
      <w:pPr>
        <w:rPr>
          <w:rFonts w:cstheme="minorHAnsi"/>
          <w:color w:val="000000"/>
        </w:rPr>
      </w:pPr>
      <w:r w:rsidRPr="002A1813">
        <w:rPr>
          <w:rFonts w:cstheme="minorHAnsi"/>
          <w:color w:val="000000"/>
        </w:rPr>
        <w:t xml:space="preserve">7. Megan is looking to buy a house. Something happened and she felt regret. </w:t>
      </w:r>
      <w:r w:rsidRPr="002A1813">
        <w:rPr>
          <w:rFonts w:cstheme="minorHAnsi"/>
          <w:i/>
          <w:iCs/>
          <w:color w:val="000000"/>
        </w:rPr>
        <w:t xml:space="preserve">What is most likely to have happened? </w:t>
      </w:r>
    </w:p>
    <w:p w14:paraId="534E5F0E" w14:textId="77777777" w:rsidR="00F5214D" w:rsidRPr="002A1813" w:rsidRDefault="00F5214D" w:rsidP="00F5214D">
      <w:pPr>
        <w:rPr>
          <w:rFonts w:cstheme="minorHAnsi"/>
          <w:color w:val="000000"/>
        </w:rPr>
      </w:pPr>
      <w:r w:rsidRPr="472F77A0">
        <w:rPr>
          <w:rFonts w:cstheme="minorBidi"/>
          <w:color w:val="000000" w:themeColor="text1"/>
        </w:rPr>
        <w:t xml:space="preserve">(a) She didn't make an offer on a house she wanted, and now she is trying to find out if it is too late. </w:t>
      </w:r>
    </w:p>
    <w:p w14:paraId="00A17807" w14:textId="77777777" w:rsidR="00F5214D" w:rsidRPr="002A1813" w:rsidRDefault="00F5214D" w:rsidP="00F5214D">
      <w:pPr>
        <w:rPr>
          <w:rFonts w:cstheme="minorHAnsi"/>
          <w:color w:val="000000"/>
        </w:rPr>
      </w:pPr>
      <w:r w:rsidRPr="472F77A0">
        <w:rPr>
          <w:rFonts w:cstheme="minorBidi"/>
          <w:color w:val="000000" w:themeColor="text1"/>
        </w:rPr>
        <w:t xml:space="preserve">(b) She found a house she liked that she didn't think she would find. </w:t>
      </w:r>
    </w:p>
    <w:p w14:paraId="4D865326" w14:textId="77777777" w:rsidR="00F5214D" w:rsidRPr="002A1813" w:rsidRDefault="00F5214D" w:rsidP="00F5214D">
      <w:pPr>
        <w:rPr>
          <w:rFonts w:cstheme="minorHAnsi"/>
          <w:color w:val="000000"/>
        </w:rPr>
      </w:pPr>
      <w:r w:rsidRPr="472F77A0">
        <w:rPr>
          <w:rFonts w:cstheme="minorBidi"/>
          <w:color w:val="000000" w:themeColor="text1"/>
        </w:rPr>
        <w:t xml:space="preserve">(c) She couldn't make an offer on a house she liked because the bank didn't get her the money in time. </w:t>
      </w:r>
    </w:p>
    <w:p w14:paraId="3530B1E6" w14:textId="77777777" w:rsidR="00F5214D" w:rsidRPr="002A1813" w:rsidRDefault="00F5214D" w:rsidP="00F5214D">
      <w:pPr>
        <w:rPr>
          <w:rFonts w:cstheme="minorHAnsi"/>
          <w:color w:val="000000"/>
        </w:rPr>
      </w:pPr>
      <w:r w:rsidRPr="472F77A0">
        <w:rPr>
          <w:rFonts w:cstheme="minorBidi"/>
          <w:color w:val="000000" w:themeColor="text1"/>
        </w:rPr>
        <w:t xml:space="preserve">(d) She didn't make an offer on a house she liked and now someone else has bought it. </w:t>
      </w:r>
    </w:p>
    <w:p w14:paraId="2825825F" w14:textId="77777777" w:rsidR="00F5214D" w:rsidRPr="002A1813" w:rsidRDefault="00F5214D" w:rsidP="00F5214D">
      <w:pPr>
        <w:rPr>
          <w:rFonts w:cstheme="minorHAnsi"/>
          <w:color w:val="000000"/>
        </w:rPr>
      </w:pPr>
      <w:r w:rsidRPr="002A1813">
        <w:rPr>
          <w:rFonts w:cstheme="minorHAnsi"/>
          <w:color w:val="000000"/>
        </w:rPr>
        <w:t xml:space="preserve">(e) She made an offer on a house and is waiting to see if it is accepted. </w:t>
      </w:r>
    </w:p>
    <w:p w14:paraId="42074ABB" w14:textId="77777777" w:rsidR="00F5214D" w:rsidRPr="002A1813" w:rsidRDefault="00F5214D" w:rsidP="00F5214D">
      <w:pPr>
        <w:rPr>
          <w:rFonts w:cstheme="minorHAnsi"/>
          <w:color w:val="000000"/>
        </w:rPr>
      </w:pPr>
    </w:p>
    <w:p w14:paraId="2CCAC811" w14:textId="77777777" w:rsidR="00F5214D" w:rsidRPr="002A1813" w:rsidRDefault="00F5214D" w:rsidP="00F5214D">
      <w:pPr>
        <w:rPr>
          <w:rFonts w:cstheme="minorHAnsi"/>
          <w:color w:val="000000"/>
        </w:rPr>
      </w:pPr>
      <w:r w:rsidRPr="002A1813">
        <w:rPr>
          <w:rFonts w:cstheme="minorHAnsi"/>
          <w:color w:val="000000"/>
        </w:rPr>
        <w:t xml:space="preserve">8. Mary was working at her desk. Something happened that caused her to feel surprised. </w:t>
      </w:r>
      <w:r w:rsidRPr="002A1813">
        <w:rPr>
          <w:rFonts w:cstheme="minorHAnsi"/>
          <w:i/>
          <w:iCs/>
          <w:color w:val="000000"/>
        </w:rPr>
        <w:t xml:space="preserve">What is most likely to have happened? </w:t>
      </w:r>
    </w:p>
    <w:p w14:paraId="7A6A0FBC" w14:textId="77777777" w:rsidR="00F5214D" w:rsidRPr="002A1813" w:rsidRDefault="00F5214D" w:rsidP="00F5214D">
      <w:pPr>
        <w:spacing w:line="228" w:lineRule="auto"/>
        <w:rPr>
          <w:rFonts w:cstheme="minorHAnsi"/>
          <w:color w:val="000000"/>
        </w:rPr>
      </w:pPr>
      <w:r w:rsidRPr="472F77A0">
        <w:rPr>
          <w:rFonts w:cstheme="minorBidi"/>
          <w:color w:val="000000" w:themeColor="text1"/>
        </w:rPr>
        <w:t xml:space="preserve">(a) Her work-mate told a silly joke. </w:t>
      </w:r>
    </w:p>
    <w:p w14:paraId="51EA9E26" w14:textId="77777777" w:rsidR="00F5214D" w:rsidRPr="002A1813" w:rsidRDefault="00F5214D" w:rsidP="00F5214D">
      <w:pPr>
        <w:spacing w:line="228" w:lineRule="auto"/>
        <w:rPr>
          <w:rFonts w:cstheme="minorHAnsi"/>
          <w:color w:val="000000"/>
        </w:rPr>
      </w:pPr>
      <w:r w:rsidRPr="472F77A0">
        <w:rPr>
          <w:rFonts w:cstheme="minorBidi"/>
          <w:color w:val="000000" w:themeColor="text1"/>
        </w:rPr>
        <w:t xml:space="preserve">(b) She was working on a new task she hadn't dealt with before. </w:t>
      </w:r>
    </w:p>
    <w:p w14:paraId="30C20593" w14:textId="77777777" w:rsidR="00F5214D" w:rsidRPr="002A1813" w:rsidRDefault="00F5214D" w:rsidP="00F5214D">
      <w:pPr>
        <w:spacing w:line="228" w:lineRule="auto"/>
        <w:rPr>
          <w:rFonts w:cstheme="minorHAnsi"/>
          <w:color w:val="000000"/>
        </w:rPr>
      </w:pPr>
      <w:r w:rsidRPr="002A1813">
        <w:rPr>
          <w:rFonts w:cstheme="minorHAnsi"/>
          <w:color w:val="000000"/>
        </w:rPr>
        <w:t xml:space="preserve">(c) She found some results that were different from what she thought they would be. </w:t>
      </w:r>
    </w:p>
    <w:p w14:paraId="1E5CB637" w14:textId="77777777" w:rsidR="00F5214D" w:rsidRPr="002A1813" w:rsidRDefault="00F5214D" w:rsidP="00F5214D">
      <w:pPr>
        <w:spacing w:line="228" w:lineRule="auto"/>
        <w:rPr>
          <w:rFonts w:cstheme="minorHAnsi"/>
          <w:color w:val="000000"/>
        </w:rPr>
      </w:pPr>
      <w:r w:rsidRPr="002A1813">
        <w:rPr>
          <w:rFonts w:cstheme="minorHAnsi"/>
          <w:color w:val="000000"/>
        </w:rPr>
        <w:t xml:space="preserve">(d) She realized she would not be able to complete her work. </w:t>
      </w:r>
    </w:p>
    <w:p w14:paraId="65C71F57" w14:textId="77777777" w:rsidR="00F5214D" w:rsidRPr="002A1813" w:rsidRDefault="00F5214D" w:rsidP="00F5214D">
      <w:pPr>
        <w:spacing w:line="228" w:lineRule="auto"/>
        <w:rPr>
          <w:rFonts w:cstheme="minorHAnsi"/>
          <w:color w:val="000000"/>
        </w:rPr>
      </w:pPr>
      <w:r w:rsidRPr="472F77A0">
        <w:rPr>
          <w:rFonts w:cstheme="minorBidi"/>
          <w:color w:val="000000" w:themeColor="text1"/>
        </w:rPr>
        <w:t xml:space="preserve">(e) She had to do a task she didn't normally do at work. </w:t>
      </w:r>
    </w:p>
    <w:p w14:paraId="230A31C3" w14:textId="77777777" w:rsidR="00F5214D" w:rsidRPr="002A1813" w:rsidRDefault="00F5214D" w:rsidP="00F5214D">
      <w:pPr>
        <w:rPr>
          <w:rFonts w:cstheme="minorHAnsi"/>
          <w:color w:val="000000"/>
        </w:rPr>
      </w:pPr>
    </w:p>
    <w:p w14:paraId="5923C18E" w14:textId="77777777" w:rsidR="00F5214D" w:rsidRPr="002A1813" w:rsidRDefault="00F5214D" w:rsidP="00F5214D">
      <w:pPr>
        <w:rPr>
          <w:rFonts w:cstheme="minorHAnsi"/>
          <w:color w:val="000000"/>
        </w:rPr>
      </w:pPr>
      <w:r w:rsidRPr="472F77A0">
        <w:rPr>
          <w:rFonts w:cstheme="minorBidi"/>
          <w:color w:val="000000" w:themeColor="text1"/>
        </w:rPr>
        <w:t xml:space="preserve">9. Someone thinks that another person has deliberately caused something good to happen to them. </w:t>
      </w:r>
      <w:r w:rsidRPr="472F77A0">
        <w:rPr>
          <w:rFonts w:cstheme="minorBidi"/>
          <w:i/>
          <w:iCs/>
          <w:color w:val="000000" w:themeColor="text1"/>
        </w:rPr>
        <w:t xml:space="preserve">They are most likely to feel? </w:t>
      </w:r>
    </w:p>
    <w:p w14:paraId="4BC55BDF" w14:textId="77777777" w:rsidR="00F5214D" w:rsidRPr="002A1813" w:rsidRDefault="00F5214D" w:rsidP="00F5214D">
      <w:pPr>
        <w:rPr>
          <w:rFonts w:cstheme="minorHAnsi"/>
          <w:color w:val="000000"/>
        </w:rPr>
      </w:pPr>
      <w:r w:rsidRPr="472F77A0">
        <w:rPr>
          <w:rFonts w:cstheme="minorBidi"/>
          <w:color w:val="000000" w:themeColor="text1"/>
        </w:rPr>
        <w:t xml:space="preserve">(a) Hope   (b) Pride   (c) Gratitude   (d) Surprise   (e) Relief </w:t>
      </w:r>
    </w:p>
    <w:p w14:paraId="6D625A71" w14:textId="77777777" w:rsidR="00F5214D" w:rsidRPr="002A1813" w:rsidRDefault="00F5214D" w:rsidP="00F5214D">
      <w:pPr>
        <w:rPr>
          <w:rFonts w:cstheme="minorHAnsi"/>
          <w:color w:val="000000"/>
        </w:rPr>
      </w:pPr>
    </w:p>
    <w:p w14:paraId="7134987C" w14:textId="77777777" w:rsidR="00F5214D" w:rsidRPr="002A1813" w:rsidRDefault="00F5214D" w:rsidP="00F5214D">
      <w:pPr>
        <w:rPr>
          <w:rFonts w:cstheme="minorHAnsi"/>
          <w:color w:val="000000"/>
        </w:rPr>
      </w:pPr>
      <w:r w:rsidRPr="002A1813">
        <w:rPr>
          <w:rFonts w:cstheme="minorHAnsi"/>
          <w:color w:val="000000"/>
        </w:rPr>
        <w:t xml:space="preserve">10. By their own actions, a person reaches a goal they wanted to reach. </w:t>
      </w:r>
      <w:r w:rsidRPr="002A1813">
        <w:rPr>
          <w:rFonts w:cstheme="minorHAnsi"/>
          <w:i/>
          <w:iCs/>
          <w:color w:val="000000"/>
        </w:rPr>
        <w:t xml:space="preserve">The person is most likely to feel? </w:t>
      </w:r>
    </w:p>
    <w:p w14:paraId="09CABB6B" w14:textId="77777777" w:rsidR="00F5214D" w:rsidRPr="002A1813" w:rsidRDefault="00F5214D" w:rsidP="00F5214D">
      <w:pPr>
        <w:rPr>
          <w:rFonts w:cstheme="minorHAnsi"/>
          <w:color w:val="000000"/>
        </w:rPr>
      </w:pPr>
      <w:r w:rsidRPr="472F77A0">
        <w:rPr>
          <w:rFonts w:cstheme="minorBidi"/>
          <w:color w:val="000000" w:themeColor="text1"/>
        </w:rPr>
        <w:t xml:space="preserve">(a) Joy   (b) Hope   (c) Relief   (d) Pride   (e) Surprise </w:t>
      </w:r>
    </w:p>
    <w:p w14:paraId="4184C0C7" w14:textId="77777777" w:rsidR="00F5214D" w:rsidRPr="002A1813" w:rsidRDefault="00F5214D" w:rsidP="00F5214D">
      <w:pPr>
        <w:rPr>
          <w:rFonts w:cstheme="minorHAnsi"/>
          <w:color w:val="000000"/>
        </w:rPr>
      </w:pPr>
    </w:p>
    <w:p w14:paraId="1CE46205" w14:textId="77777777" w:rsidR="00F5214D" w:rsidRPr="002A1813" w:rsidRDefault="00F5214D" w:rsidP="00F5214D">
      <w:pPr>
        <w:rPr>
          <w:rFonts w:cstheme="minorHAnsi"/>
          <w:color w:val="000000"/>
        </w:rPr>
      </w:pPr>
      <w:r w:rsidRPr="002A1813">
        <w:rPr>
          <w:rFonts w:cstheme="minorHAnsi"/>
          <w:color w:val="000000"/>
        </w:rPr>
        <w:t xml:space="preserve">11. An unwanted situation becomes less likely or stops altogether. </w:t>
      </w:r>
      <w:r w:rsidRPr="002A1813">
        <w:rPr>
          <w:rFonts w:cstheme="minorHAnsi"/>
          <w:i/>
          <w:iCs/>
          <w:color w:val="000000"/>
        </w:rPr>
        <w:t xml:space="preserve">The person involved is most likely to feel? </w:t>
      </w:r>
    </w:p>
    <w:p w14:paraId="0091177D" w14:textId="77777777" w:rsidR="00F5214D" w:rsidRPr="002A1813" w:rsidRDefault="00F5214D" w:rsidP="00F5214D">
      <w:pPr>
        <w:rPr>
          <w:rFonts w:cstheme="minorHAnsi"/>
          <w:color w:val="000000"/>
        </w:rPr>
      </w:pPr>
      <w:r w:rsidRPr="472F77A0">
        <w:rPr>
          <w:rFonts w:cstheme="minorBidi"/>
          <w:color w:val="000000" w:themeColor="text1"/>
        </w:rPr>
        <w:t xml:space="preserve">(a) Regret   (b) Hope   (c) Joy   (d) Sadness   (e) Relief </w:t>
      </w:r>
    </w:p>
    <w:p w14:paraId="593EB654" w14:textId="77777777" w:rsidR="00F5214D" w:rsidRPr="0066711B" w:rsidRDefault="00F5214D" w:rsidP="00F5214D">
      <w:pPr>
        <w:rPr>
          <w:rFonts w:cstheme="minorHAnsi"/>
          <w:color w:val="000000"/>
          <w:sz w:val="16"/>
          <w:szCs w:val="16"/>
        </w:rPr>
      </w:pPr>
    </w:p>
    <w:p w14:paraId="55E59CE4" w14:textId="77777777" w:rsidR="00F5214D" w:rsidRPr="002A1813" w:rsidRDefault="00F5214D" w:rsidP="00F5214D">
      <w:pPr>
        <w:rPr>
          <w:rFonts w:cstheme="minorHAnsi"/>
          <w:color w:val="000000"/>
        </w:rPr>
      </w:pPr>
      <w:r w:rsidRPr="002A1813">
        <w:rPr>
          <w:rFonts w:cstheme="minorHAnsi"/>
          <w:color w:val="000000"/>
        </w:rPr>
        <w:t xml:space="preserve">12. Hasad tries to use his new mobile phone. He has always been able to work out how to use different appliances, but he cannot get the phone to function. </w:t>
      </w:r>
      <w:r w:rsidRPr="002A1813">
        <w:rPr>
          <w:rFonts w:cstheme="minorHAnsi"/>
          <w:i/>
          <w:iCs/>
          <w:color w:val="000000"/>
        </w:rPr>
        <w:t xml:space="preserve">Hasad is most likely to feel? </w:t>
      </w:r>
    </w:p>
    <w:p w14:paraId="64C0BD1A" w14:textId="77777777" w:rsidR="00F5214D" w:rsidRPr="002A1813" w:rsidRDefault="00F5214D" w:rsidP="00F5214D">
      <w:pPr>
        <w:rPr>
          <w:rFonts w:cstheme="minorHAnsi"/>
          <w:color w:val="000000"/>
        </w:rPr>
      </w:pPr>
      <w:r w:rsidRPr="472F77A0">
        <w:rPr>
          <w:rFonts w:cstheme="minorBidi"/>
          <w:color w:val="000000" w:themeColor="text1"/>
        </w:rPr>
        <w:t xml:space="preserve">(a) Distressed   (b) Confused   (c) Surprised   (d) Relieved   (e) Frustrated </w:t>
      </w:r>
    </w:p>
    <w:p w14:paraId="51238C53" w14:textId="77777777" w:rsidR="00F5214D" w:rsidRPr="0066711B" w:rsidRDefault="00F5214D" w:rsidP="00F5214D">
      <w:pPr>
        <w:rPr>
          <w:rFonts w:cstheme="minorHAnsi"/>
          <w:color w:val="000000"/>
          <w:sz w:val="16"/>
          <w:szCs w:val="16"/>
        </w:rPr>
      </w:pPr>
    </w:p>
    <w:p w14:paraId="5BCB2BFC" w14:textId="77777777" w:rsidR="00F5214D" w:rsidRPr="002A1813" w:rsidRDefault="00F5214D" w:rsidP="00F5214D">
      <w:pPr>
        <w:rPr>
          <w:rFonts w:cstheme="minorHAnsi"/>
          <w:color w:val="000000"/>
        </w:rPr>
      </w:pPr>
      <w:r w:rsidRPr="472F77A0">
        <w:rPr>
          <w:rFonts w:cstheme="minorBidi"/>
          <w:color w:val="000000" w:themeColor="text1"/>
        </w:rPr>
        <w:t xml:space="preserve">13. Dorian's friend is ill and coughs all over him without bothering to turn away or cover his mouth. </w:t>
      </w:r>
      <w:r w:rsidRPr="472F77A0">
        <w:rPr>
          <w:rFonts w:cstheme="minorBidi"/>
          <w:i/>
          <w:iCs/>
          <w:color w:val="000000" w:themeColor="text1"/>
        </w:rPr>
        <w:t xml:space="preserve">Dorian is most likely to feel? </w:t>
      </w:r>
    </w:p>
    <w:p w14:paraId="1C63489A" w14:textId="77777777" w:rsidR="00F5214D" w:rsidRPr="002A1813" w:rsidRDefault="00F5214D" w:rsidP="00F5214D">
      <w:pPr>
        <w:rPr>
          <w:rFonts w:cstheme="minorHAnsi"/>
          <w:color w:val="000000"/>
        </w:rPr>
      </w:pPr>
      <w:r w:rsidRPr="472F77A0">
        <w:rPr>
          <w:rFonts w:cstheme="minorBidi"/>
          <w:color w:val="000000" w:themeColor="text1"/>
        </w:rPr>
        <w:t xml:space="preserve">(a) Anxiety   (b) Dislike   (c) Surprise   (d) Jealousy   (e) Rage </w:t>
      </w:r>
    </w:p>
    <w:p w14:paraId="27E4FE8F" w14:textId="77777777" w:rsidR="00F5214D" w:rsidRPr="0033063A" w:rsidRDefault="00F5214D" w:rsidP="00F5214D">
      <w:pPr>
        <w:rPr>
          <w:rFonts w:cstheme="minorHAnsi"/>
          <w:color w:val="000000"/>
          <w:sz w:val="16"/>
          <w:szCs w:val="16"/>
        </w:rPr>
      </w:pPr>
    </w:p>
    <w:p w14:paraId="170679C9" w14:textId="77777777" w:rsidR="00F5214D" w:rsidRPr="002A1813" w:rsidRDefault="00F5214D" w:rsidP="00F5214D">
      <w:pPr>
        <w:rPr>
          <w:rFonts w:cstheme="minorHAnsi"/>
          <w:color w:val="000000"/>
        </w:rPr>
      </w:pPr>
      <w:r w:rsidRPr="002A1813">
        <w:rPr>
          <w:rFonts w:cstheme="minorHAnsi"/>
          <w:color w:val="000000"/>
        </w:rPr>
        <w:t xml:space="preserve">14. Quan and his wife are talking about what happened to them that day. Something happened that caused Quan to feel surprised. </w:t>
      </w:r>
      <w:r w:rsidRPr="002A1813">
        <w:rPr>
          <w:rFonts w:cstheme="minorHAnsi"/>
          <w:i/>
          <w:iCs/>
          <w:color w:val="000000"/>
        </w:rPr>
        <w:t xml:space="preserve">What is most likely to have happened? </w:t>
      </w:r>
    </w:p>
    <w:p w14:paraId="6E7AD295" w14:textId="77777777" w:rsidR="00F5214D" w:rsidRPr="002A1813" w:rsidRDefault="00F5214D" w:rsidP="00F5214D">
      <w:pPr>
        <w:spacing w:line="228" w:lineRule="auto"/>
        <w:rPr>
          <w:rFonts w:cstheme="minorHAnsi"/>
          <w:color w:val="000000"/>
        </w:rPr>
      </w:pPr>
      <w:r w:rsidRPr="002A1813">
        <w:rPr>
          <w:rFonts w:cstheme="minorHAnsi"/>
          <w:color w:val="000000"/>
        </w:rPr>
        <w:t xml:space="preserve">(a) His wife talked a lot, which did not usually happen. </w:t>
      </w:r>
    </w:p>
    <w:p w14:paraId="78ED91AA" w14:textId="77777777" w:rsidR="00F5214D" w:rsidRPr="002A1813" w:rsidRDefault="00F5214D" w:rsidP="00F5214D">
      <w:pPr>
        <w:spacing w:line="228" w:lineRule="auto"/>
        <w:rPr>
          <w:rFonts w:cstheme="minorHAnsi"/>
          <w:color w:val="000000"/>
        </w:rPr>
      </w:pPr>
      <w:r w:rsidRPr="002A1813">
        <w:rPr>
          <w:rFonts w:cstheme="minorHAnsi"/>
          <w:color w:val="000000"/>
        </w:rPr>
        <w:t xml:space="preserve">(b) His wife talked about things that were different to what they usually discussed. </w:t>
      </w:r>
    </w:p>
    <w:p w14:paraId="4CFA2A68" w14:textId="77777777" w:rsidR="00F5214D" w:rsidRPr="002A1813" w:rsidRDefault="00F5214D" w:rsidP="00F5214D">
      <w:pPr>
        <w:spacing w:line="228" w:lineRule="auto"/>
        <w:rPr>
          <w:rFonts w:cstheme="minorHAnsi"/>
          <w:color w:val="000000"/>
        </w:rPr>
      </w:pPr>
      <w:r w:rsidRPr="472F77A0">
        <w:rPr>
          <w:rFonts w:cstheme="minorBidi"/>
          <w:color w:val="000000" w:themeColor="text1"/>
        </w:rPr>
        <w:t xml:space="preserve">(c) His wife told him that she might have some bad news. </w:t>
      </w:r>
    </w:p>
    <w:p w14:paraId="3439B72A" w14:textId="77777777" w:rsidR="00F5214D" w:rsidRPr="002A1813" w:rsidRDefault="00F5214D" w:rsidP="00F5214D">
      <w:pPr>
        <w:spacing w:line="228" w:lineRule="auto"/>
        <w:rPr>
          <w:rFonts w:cstheme="minorHAnsi"/>
          <w:color w:val="000000"/>
        </w:rPr>
      </w:pPr>
      <w:r w:rsidRPr="002A1813">
        <w:rPr>
          <w:rFonts w:cstheme="minorHAnsi"/>
          <w:color w:val="000000"/>
        </w:rPr>
        <w:t xml:space="preserve">(d) His wife told Quan some news that was not what he thought it would be. </w:t>
      </w:r>
    </w:p>
    <w:p w14:paraId="2534A8DE" w14:textId="77777777" w:rsidR="00F5214D" w:rsidRPr="002A1813" w:rsidRDefault="00F5214D" w:rsidP="00F5214D">
      <w:pPr>
        <w:spacing w:line="228" w:lineRule="auto"/>
        <w:rPr>
          <w:rFonts w:cstheme="minorHAnsi"/>
          <w:color w:val="000000"/>
        </w:rPr>
      </w:pPr>
      <w:r w:rsidRPr="002A1813">
        <w:rPr>
          <w:rFonts w:cstheme="minorHAnsi"/>
          <w:color w:val="000000"/>
        </w:rPr>
        <w:t xml:space="preserve">(e) His wife told a funny story. </w:t>
      </w:r>
    </w:p>
    <w:p w14:paraId="703F019F" w14:textId="77777777" w:rsidR="00F5214D" w:rsidRPr="0033063A" w:rsidRDefault="00F5214D" w:rsidP="00F5214D">
      <w:pPr>
        <w:rPr>
          <w:rFonts w:cstheme="minorHAnsi"/>
          <w:color w:val="000000"/>
          <w:sz w:val="16"/>
          <w:szCs w:val="16"/>
        </w:rPr>
      </w:pPr>
    </w:p>
    <w:p w14:paraId="3C2E1AB6" w14:textId="77777777" w:rsidR="00F5214D" w:rsidRPr="002A1813" w:rsidRDefault="00F5214D" w:rsidP="00F5214D">
      <w:pPr>
        <w:rPr>
          <w:rFonts w:cstheme="minorHAnsi"/>
          <w:color w:val="000000"/>
        </w:rPr>
      </w:pPr>
      <w:r w:rsidRPr="002A1813">
        <w:rPr>
          <w:rFonts w:cstheme="minorHAnsi"/>
          <w:color w:val="000000"/>
        </w:rPr>
        <w:t xml:space="preserve">15. A supervisor who is unpleasant to work for leaves Alfonso's work. </w:t>
      </w:r>
      <w:r w:rsidRPr="002A1813">
        <w:rPr>
          <w:rFonts w:cstheme="minorHAnsi"/>
          <w:i/>
          <w:iCs/>
          <w:color w:val="000000"/>
        </w:rPr>
        <w:t xml:space="preserve">Alfonso is most likely to feel? </w:t>
      </w:r>
    </w:p>
    <w:p w14:paraId="4FC38BD0" w14:textId="77777777" w:rsidR="00F5214D" w:rsidRPr="002A1813" w:rsidRDefault="00F5214D" w:rsidP="00F5214D">
      <w:pPr>
        <w:rPr>
          <w:rFonts w:cstheme="minorHAnsi"/>
          <w:color w:val="000000"/>
        </w:rPr>
      </w:pPr>
      <w:r w:rsidRPr="472F77A0">
        <w:rPr>
          <w:rFonts w:cstheme="minorBidi"/>
          <w:color w:val="000000" w:themeColor="text1"/>
        </w:rPr>
        <w:t xml:space="preserve">(a) Joy  (b) Hope  (c) Regret  (d) Relief  (e) Sadness </w:t>
      </w:r>
    </w:p>
    <w:p w14:paraId="1BD78048" w14:textId="77777777" w:rsidR="00F5214D" w:rsidRPr="0033063A" w:rsidRDefault="00F5214D" w:rsidP="00F5214D">
      <w:pPr>
        <w:rPr>
          <w:rFonts w:cstheme="minorHAnsi"/>
          <w:color w:val="000000"/>
          <w:sz w:val="16"/>
          <w:szCs w:val="16"/>
        </w:rPr>
      </w:pPr>
    </w:p>
    <w:p w14:paraId="35611C34" w14:textId="77777777" w:rsidR="00F5214D" w:rsidRPr="002A1813" w:rsidRDefault="00F5214D" w:rsidP="00F5214D">
      <w:pPr>
        <w:rPr>
          <w:rFonts w:cstheme="minorHAnsi"/>
          <w:color w:val="000000"/>
        </w:rPr>
      </w:pPr>
      <w:r w:rsidRPr="472F77A0">
        <w:rPr>
          <w:rFonts w:cstheme="minorBidi"/>
          <w:color w:val="000000" w:themeColor="text1"/>
        </w:rPr>
        <w:lastRenderedPageBreak/>
        <w:t xml:space="preserve">16. The nature of Sara's job changes due to unpredictable factors and she no longer gets to do the portions of her work that she most enjoyed. </w:t>
      </w:r>
      <w:r w:rsidRPr="472F77A0">
        <w:rPr>
          <w:rFonts w:cstheme="minorBidi"/>
          <w:i/>
          <w:iCs/>
          <w:color w:val="000000" w:themeColor="text1"/>
        </w:rPr>
        <w:t xml:space="preserve">Sara is most likely to feel? </w:t>
      </w:r>
    </w:p>
    <w:p w14:paraId="6983CCC2" w14:textId="77777777" w:rsidR="00F5214D" w:rsidRPr="002A1813" w:rsidRDefault="00F5214D" w:rsidP="00F5214D">
      <w:pPr>
        <w:rPr>
          <w:rFonts w:cstheme="minorHAnsi"/>
          <w:color w:val="000000"/>
        </w:rPr>
      </w:pPr>
      <w:r w:rsidRPr="472F77A0">
        <w:rPr>
          <w:rFonts w:cstheme="minorBidi"/>
          <w:color w:val="000000" w:themeColor="text1"/>
        </w:rPr>
        <w:t xml:space="preserve">(a) Ashamed   (b) Sad   (c) Angry   (d) Distressed   (e) Frustrated </w:t>
      </w:r>
    </w:p>
    <w:p w14:paraId="00530E77" w14:textId="77777777" w:rsidR="00F5214D" w:rsidRPr="002A1813" w:rsidRDefault="00F5214D" w:rsidP="00F5214D">
      <w:pPr>
        <w:rPr>
          <w:rFonts w:cstheme="minorHAnsi"/>
          <w:color w:val="000000"/>
          <w:sz w:val="16"/>
          <w:szCs w:val="16"/>
        </w:rPr>
      </w:pPr>
    </w:p>
    <w:p w14:paraId="0D5E927F" w14:textId="77777777" w:rsidR="00F5214D" w:rsidRPr="002A1813" w:rsidRDefault="00F5214D" w:rsidP="00F5214D">
      <w:pPr>
        <w:rPr>
          <w:rFonts w:cstheme="minorHAnsi"/>
          <w:color w:val="000000"/>
        </w:rPr>
      </w:pPr>
      <w:r w:rsidRPr="472F77A0">
        <w:rPr>
          <w:rFonts w:cstheme="minorBidi"/>
          <w:color w:val="000000" w:themeColor="text1"/>
        </w:rPr>
        <w:t xml:space="preserve">17. Leila has been unable to sleep well lately and there are no changes in her life that might indicate why. </w:t>
      </w:r>
      <w:r w:rsidRPr="472F77A0">
        <w:rPr>
          <w:rFonts w:cstheme="minorBidi"/>
          <w:i/>
          <w:iCs/>
          <w:color w:val="000000" w:themeColor="text1"/>
        </w:rPr>
        <w:t xml:space="preserve">Leila is most likely to feel? </w:t>
      </w:r>
    </w:p>
    <w:p w14:paraId="0026CC83" w14:textId="77777777" w:rsidR="00F5214D" w:rsidRPr="002A1813" w:rsidRDefault="00F5214D" w:rsidP="00F5214D">
      <w:pPr>
        <w:rPr>
          <w:rFonts w:cstheme="minorHAnsi"/>
          <w:color w:val="000000"/>
        </w:rPr>
      </w:pPr>
      <w:r w:rsidRPr="472F77A0">
        <w:rPr>
          <w:rFonts w:cstheme="minorBidi"/>
          <w:color w:val="000000" w:themeColor="text1"/>
        </w:rPr>
        <w:t xml:space="preserve">(a) Angry   (b) Scared   (c) Sad   (d) Distressed   (e) Guilty </w:t>
      </w:r>
    </w:p>
    <w:p w14:paraId="6B806C2D" w14:textId="77777777" w:rsidR="00F5214D" w:rsidRPr="0033063A" w:rsidRDefault="00F5214D" w:rsidP="00F5214D">
      <w:pPr>
        <w:rPr>
          <w:rFonts w:cstheme="minorHAnsi"/>
          <w:color w:val="000000"/>
          <w:sz w:val="16"/>
          <w:szCs w:val="16"/>
        </w:rPr>
      </w:pPr>
    </w:p>
    <w:p w14:paraId="38C2DB4A" w14:textId="77777777" w:rsidR="00F5214D" w:rsidRPr="002A1813" w:rsidRDefault="00F5214D" w:rsidP="00F5214D">
      <w:pPr>
        <w:rPr>
          <w:rFonts w:cstheme="minorHAnsi"/>
          <w:color w:val="000000"/>
        </w:rPr>
      </w:pPr>
      <w:r w:rsidRPr="472F77A0">
        <w:rPr>
          <w:rFonts w:cstheme="minorBidi"/>
          <w:color w:val="000000" w:themeColor="text1"/>
        </w:rPr>
        <w:t xml:space="preserve">18. Someone believes another person has deliberately caused something good to stop happening to them. However, they feel they can do something about it. </w:t>
      </w:r>
      <w:r w:rsidRPr="472F77A0">
        <w:rPr>
          <w:rFonts w:cstheme="minorBidi"/>
          <w:i/>
          <w:iCs/>
          <w:color w:val="000000" w:themeColor="text1"/>
        </w:rPr>
        <w:t xml:space="preserve">They are most likely to feel? </w:t>
      </w:r>
    </w:p>
    <w:p w14:paraId="26637130" w14:textId="77777777" w:rsidR="00F5214D" w:rsidRPr="002A1813" w:rsidRDefault="00F5214D" w:rsidP="00F5214D">
      <w:pPr>
        <w:rPr>
          <w:rFonts w:cstheme="minorHAnsi"/>
          <w:color w:val="000000"/>
        </w:rPr>
      </w:pPr>
      <w:r w:rsidRPr="472F77A0">
        <w:rPr>
          <w:rFonts w:cstheme="minorBidi"/>
          <w:color w:val="000000" w:themeColor="text1"/>
        </w:rPr>
        <w:t xml:space="preserve">(a) Angry   (b) Contemptuous   (c) Distress   (d) Depressed   (e) Frustrated </w:t>
      </w:r>
    </w:p>
    <w:p w14:paraId="4FFA06F8" w14:textId="77777777" w:rsidR="00F5214D" w:rsidRPr="0033063A" w:rsidRDefault="00F5214D" w:rsidP="00F5214D">
      <w:pPr>
        <w:rPr>
          <w:rFonts w:cstheme="minorHAnsi"/>
          <w:color w:val="000000"/>
          <w:sz w:val="16"/>
          <w:szCs w:val="16"/>
        </w:rPr>
      </w:pPr>
    </w:p>
    <w:p w14:paraId="45EA2B57" w14:textId="77777777" w:rsidR="00F5214D" w:rsidRPr="002A1813" w:rsidRDefault="00F5214D" w:rsidP="00F5214D">
      <w:pPr>
        <w:rPr>
          <w:rFonts w:cstheme="minorHAnsi"/>
          <w:color w:val="000000"/>
        </w:rPr>
      </w:pPr>
      <w:r w:rsidRPr="002A1813">
        <w:rPr>
          <w:rFonts w:cstheme="minorHAnsi"/>
          <w:color w:val="000000"/>
        </w:rPr>
        <w:t xml:space="preserve">19. Matthew has been at his current job for six months. Something happened that caused him to feel regret. </w:t>
      </w:r>
      <w:r w:rsidRPr="002A1813">
        <w:rPr>
          <w:rFonts w:cstheme="minorHAnsi"/>
          <w:i/>
          <w:iCs/>
          <w:color w:val="000000"/>
        </w:rPr>
        <w:t xml:space="preserve">What is most likely to have happened? </w:t>
      </w:r>
    </w:p>
    <w:p w14:paraId="438D7AE0" w14:textId="77777777" w:rsidR="00F5214D" w:rsidRPr="002A1813" w:rsidRDefault="00F5214D" w:rsidP="00F5214D">
      <w:pPr>
        <w:spacing w:line="228" w:lineRule="auto"/>
        <w:rPr>
          <w:rFonts w:cstheme="minorHAnsi"/>
          <w:color w:val="000000"/>
        </w:rPr>
      </w:pPr>
      <w:r w:rsidRPr="002A1813">
        <w:rPr>
          <w:rFonts w:cstheme="minorHAnsi"/>
          <w:color w:val="000000"/>
        </w:rPr>
        <w:t xml:space="preserve">(a) He did not apply for a position he wanted and has found out that someone else less qualified got the job. </w:t>
      </w:r>
    </w:p>
    <w:p w14:paraId="25AFCE26" w14:textId="77777777" w:rsidR="00F5214D" w:rsidRPr="002A1813" w:rsidRDefault="00F5214D" w:rsidP="00F5214D">
      <w:pPr>
        <w:spacing w:line="228" w:lineRule="auto"/>
        <w:rPr>
          <w:rFonts w:cstheme="minorHAnsi"/>
          <w:color w:val="000000"/>
        </w:rPr>
      </w:pPr>
      <w:r w:rsidRPr="002A1813">
        <w:rPr>
          <w:rFonts w:cstheme="minorHAnsi"/>
          <w:color w:val="000000"/>
        </w:rPr>
        <w:t xml:space="preserve">(b) He did not apply for a position he wanted and has started looking for a similar position. </w:t>
      </w:r>
    </w:p>
    <w:p w14:paraId="64845B6C" w14:textId="77777777" w:rsidR="00F5214D" w:rsidRPr="002A1813" w:rsidRDefault="00F5214D" w:rsidP="00F5214D">
      <w:pPr>
        <w:spacing w:line="228" w:lineRule="auto"/>
        <w:rPr>
          <w:rFonts w:cstheme="minorHAnsi"/>
          <w:color w:val="000000"/>
        </w:rPr>
      </w:pPr>
      <w:r w:rsidRPr="002A1813">
        <w:rPr>
          <w:rFonts w:cstheme="minorHAnsi"/>
          <w:color w:val="000000"/>
        </w:rPr>
        <w:t xml:space="preserve">(c) He found out that opportunities for promotion have dried up. </w:t>
      </w:r>
    </w:p>
    <w:p w14:paraId="44B43359" w14:textId="77777777" w:rsidR="00F5214D" w:rsidRDefault="00F5214D" w:rsidP="00F5214D">
      <w:pPr>
        <w:spacing w:line="228" w:lineRule="auto"/>
        <w:rPr>
          <w:rFonts w:cstheme="minorHAnsi"/>
          <w:color w:val="000000"/>
        </w:rPr>
      </w:pPr>
      <w:r w:rsidRPr="472F77A0">
        <w:rPr>
          <w:rFonts w:cstheme="minorBidi"/>
          <w:color w:val="000000" w:themeColor="text1"/>
        </w:rPr>
        <w:t>(d) He found out that he didn't get a position he thought he would get.</w:t>
      </w:r>
    </w:p>
    <w:p w14:paraId="5022B380" w14:textId="77777777" w:rsidR="00F5214D" w:rsidRPr="002A1813" w:rsidRDefault="00F5214D" w:rsidP="00F5214D">
      <w:pPr>
        <w:spacing w:line="228" w:lineRule="auto"/>
        <w:rPr>
          <w:rFonts w:eastAsia="Calibri" w:cstheme="minorHAnsi"/>
        </w:rPr>
      </w:pPr>
      <w:r w:rsidRPr="002A1813">
        <w:rPr>
          <w:rFonts w:cstheme="minorHAnsi"/>
        </w:rPr>
        <w:t>(e) He didn't hear about a position he could have applied for and now it is too late.</w:t>
      </w:r>
    </w:p>
    <w:p w14:paraId="5E4D0AFE" w14:textId="77777777" w:rsidR="00F5214D" w:rsidRDefault="00F5214D" w:rsidP="00F5214D">
      <w:pPr>
        <w:pStyle w:val="Heading2"/>
        <w:numPr>
          <w:ilvl w:val="0"/>
          <w:numId w:val="0"/>
        </w:numPr>
        <w:ind w:left="576"/>
      </w:pPr>
      <w:bookmarkStart w:id="106" w:name="_Toc171940458"/>
      <w:bookmarkEnd w:id="106"/>
    </w:p>
    <w:p w14:paraId="4CAB95C7" w14:textId="77777777" w:rsidR="00F5214D" w:rsidRPr="002A1813" w:rsidRDefault="00F5214D" w:rsidP="00F5214D">
      <w:pPr>
        <w:pStyle w:val="Heading2"/>
        <w:rPr>
          <w:rFonts w:cstheme="minorHAnsi"/>
          <w:sz w:val="22"/>
          <w:szCs w:val="22"/>
        </w:rPr>
      </w:pPr>
      <w:bookmarkStart w:id="107" w:name="_Toc171940459"/>
      <w:bookmarkStart w:id="108" w:name="_Toc203568179"/>
      <w:bookmarkStart w:id="109" w:name="_Toc227827252"/>
      <w:r w:rsidRPr="002A1813">
        <w:rPr>
          <w:rFonts w:cstheme="minorHAnsi"/>
          <w:sz w:val="22"/>
          <w:szCs w:val="22"/>
        </w:rPr>
        <w:t>Situational Test of Emotion Management-Brief (STEM-B)</w:t>
      </w:r>
      <w:bookmarkEnd w:id="107"/>
      <w:bookmarkEnd w:id="108"/>
      <w:bookmarkEnd w:id="109"/>
    </w:p>
    <w:tbl>
      <w:tblPr>
        <w:tblStyle w:val="TableGrid"/>
        <w:tblW w:w="0" w:type="auto"/>
        <w:tblLook w:val="04A0" w:firstRow="1" w:lastRow="0" w:firstColumn="1" w:lastColumn="0" w:noHBand="0" w:noVBand="1"/>
      </w:tblPr>
      <w:tblGrid>
        <w:gridCol w:w="9962"/>
      </w:tblGrid>
      <w:tr w:rsidR="00F5214D" w:rsidRPr="002A1813" w14:paraId="76F11B00" w14:textId="77777777" w:rsidTr="00371F2D">
        <w:tc>
          <w:tcPr>
            <w:tcW w:w="9962" w:type="dxa"/>
          </w:tcPr>
          <w:p w14:paraId="6D9DD586" w14:textId="77777777" w:rsidR="00F5214D" w:rsidRPr="002A1813" w:rsidRDefault="00F5214D" w:rsidP="00371F2D">
            <w:pPr>
              <w:pStyle w:val="Default"/>
              <w:spacing w:after="120" w:line="320" w:lineRule="exact"/>
              <w:contextualSpacing/>
              <w:rPr>
                <w:rFonts w:asciiTheme="minorHAnsi" w:eastAsia="Calibri" w:hAnsiTheme="minorHAnsi" w:cstheme="minorHAnsi"/>
                <w:color w:val="auto"/>
                <w:sz w:val="22"/>
                <w:szCs w:val="22"/>
              </w:rPr>
            </w:pPr>
            <w:r w:rsidRPr="002A1813">
              <w:rPr>
                <w:rFonts w:asciiTheme="minorHAnsi" w:eastAsia="Calibri" w:hAnsiTheme="minorHAnsi" w:cstheme="minorHAnsi"/>
                <w:color w:val="auto"/>
                <w:sz w:val="22"/>
                <w:szCs w:val="22"/>
              </w:rPr>
              <w:t xml:space="preserve">In this test, you will be presented with a few brief details about an emotional situation, and asked to choose from four responses the most effective course of action to manage both the emotions the person is feeling and the problems they face in that situation. </w:t>
            </w:r>
          </w:p>
          <w:p w14:paraId="5B15548A" w14:textId="77777777" w:rsidR="00F5214D" w:rsidRPr="002A1813" w:rsidRDefault="00F5214D" w:rsidP="00371F2D">
            <w:pPr>
              <w:pStyle w:val="Default"/>
              <w:spacing w:after="120" w:line="320" w:lineRule="exact"/>
              <w:contextualSpacing/>
              <w:rPr>
                <w:rFonts w:asciiTheme="minorHAnsi" w:hAnsiTheme="minorHAnsi" w:cstheme="minorHAnsi"/>
                <w:color w:val="auto"/>
                <w:sz w:val="22"/>
                <w:szCs w:val="22"/>
              </w:rPr>
            </w:pPr>
            <w:r w:rsidRPr="002A1813">
              <w:rPr>
                <w:rFonts w:asciiTheme="minorHAnsi" w:hAnsiTheme="minorHAnsi" w:cstheme="minorHAnsi"/>
                <w:color w:val="auto"/>
                <w:sz w:val="22"/>
                <w:szCs w:val="22"/>
              </w:rPr>
              <w:t xml:space="preserve"> </w:t>
            </w:r>
          </w:p>
          <w:p w14:paraId="5C590A52" w14:textId="77777777" w:rsidR="00F5214D" w:rsidRPr="002A1813" w:rsidRDefault="00F5214D" w:rsidP="00371F2D">
            <w:pPr>
              <w:pStyle w:val="Default"/>
              <w:spacing w:after="120" w:line="320" w:lineRule="exact"/>
              <w:contextualSpacing/>
              <w:rPr>
                <w:rFonts w:asciiTheme="minorHAnsi" w:eastAsia="Calibri" w:hAnsiTheme="minorHAnsi" w:cstheme="minorHAnsi"/>
                <w:color w:val="auto"/>
                <w:sz w:val="22"/>
                <w:szCs w:val="22"/>
              </w:rPr>
            </w:pPr>
            <w:r w:rsidRPr="002A1813">
              <w:rPr>
                <w:rFonts w:asciiTheme="minorHAnsi" w:eastAsia="Calibri" w:hAnsiTheme="minorHAnsi" w:cstheme="minorHAnsi"/>
                <w:color w:val="auto"/>
                <w:sz w:val="22"/>
                <w:szCs w:val="22"/>
              </w:rPr>
              <w:t xml:space="preserve">Although more than one course of action might be acceptable, you are asked to choose what you think the most effective response for that person in that situation would be. </w:t>
            </w:r>
          </w:p>
          <w:p w14:paraId="5EEDE3F9" w14:textId="77777777" w:rsidR="00F5214D" w:rsidRPr="002A1813" w:rsidRDefault="00F5214D" w:rsidP="00371F2D">
            <w:pPr>
              <w:pStyle w:val="Default"/>
              <w:spacing w:after="120" w:line="320" w:lineRule="exact"/>
              <w:contextualSpacing/>
              <w:rPr>
                <w:rFonts w:asciiTheme="minorHAnsi" w:hAnsiTheme="minorHAnsi" w:cstheme="minorHAnsi"/>
                <w:color w:val="auto"/>
                <w:sz w:val="22"/>
                <w:szCs w:val="22"/>
              </w:rPr>
            </w:pPr>
            <w:r w:rsidRPr="002A1813">
              <w:rPr>
                <w:rFonts w:asciiTheme="minorHAnsi" w:hAnsiTheme="minorHAnsi" w:cstheme="minorHAnsi"/>
                <w:color w:val="auto"/>
                <w:sz w:val="22"/>
                <w:szCs w:val="22"/>
              </w:rPr>
              <w:t xml:space="preserve"> </w:t>
            </w:r>
          </w:p>
          <w:p w14:paraId="674FAEC8" w14:textId="77777777" w:rsidR="00F5214D" w:rsidRPr="002A1813" w:rsidRDefault="00F5214D" w:rsidP="00371F2D">
            <w:pPr>
              <w:pStyle w:val="Default"/>
              <w:spacing w:after="120" w:line="320" w:lineRule="exact"/>
              <w:contextualSpacing/>
              <w:rPr>
                <w:rFonts w:asciiTheme="minorHAnsi" w:eastAsia="Calibri" w:hAnsiTheme="minorHAnsi" w:cstheme="minorHAnsi"/>
                <w:color w:val="auto"/>
                <w:sz w:val="22"/>
                <w:szCs w:val="22"/>
              </w:rPr>
            </w:pPr>
            <w:r w:rsidRPr="002A1813">
              <w:rPr>
                <w:rFonts w:asciiTheme="minorHAnsi" w:eastAsia="Calibri" w:hAnsiTheme="minorHAnsi" w:cstheme="minorHAnsi"/>
                <w:color w:val="auto"/>
                <w:sz w:val="22"/>
                <w:szCs w:val="22"/>
              </w:rPr>
              <w:t xml:space="preserve">Remember, you are not necessarily choosing what you would do, or the nicest thing to do, but choosing the most effective response for that situation. </w:t>
            </w:r>
          </w:p>
        </w:tc>
      </w:tr>
    </w:tbl>
    <w:p w14:paraId="1AA5C1DE" w14:textId="77777777" w:rsidR="00F5214D" w:rsidRPr="00FB5B22" w:rsidRDefault="00F5214D" w:rsidP="00F5214D">
      <w:pPr>
        <w:pStyle w:val="Default"/>
        <w:contextualSpacing/>
        <w:rPr>
          <w:rFonts w:asciiTheme="minorHAnsi" w:hAnsiTheme="minorHAnsi" w:cstheme="minorHAnsi"/>
          <w:color w:val="auto"/>
          <w:sz w:val="22"/>
          <w:szCs w:val="22"/>
        </w:rPr>
      </w:pPr>
    </w:p>
    <w:p w14:paraId="640B26A8" w14:textId="77777777" w:rsidR="00F5214D" w:rsidRPr="00FB5B22" w:rsidRDefault="00F5214D" w:rsidP="00F5214D">
      <w:pPr>
        <w:pStyle w:val="Default"/>
        <w:spacing w:after="120" w:line="320" w:lineRule="exact"/>
        <w:contextualSpacing/>
        <w:rPr>
          <w:rFonts w:asciiTheme="minorHAnsi" w:eastAsia="Calibri" w:hAnsiTheme="minorHAnsi" w:cstheme="minorHAnsi"/>
          <w:color w:val="auto"/>
          <w:sz w:val="22"/>
          <w:szCs w:val="22"/>
        </w:rPr>
      </w:pPr>
      <w:r w:rsidRPr="00FB5B22">
        <w:rPr>
          <w:rFonts w:asciiTheme="minorHAnsi" w:eastAsia="Calibri" w:hAnsiTheme="minorHAnsi" w:cstheme="minorHAnsi"/>
          <w:color w:val="auto"/>
          <w:sz w:val="22"/>
          <w:szCs w:val="22"/>
        </w:rPr>
        <w:t xml:space="preserve">1. Wai-Hin and Connie have shared an office for years but Wai-Hin gets a new job and Connie loses contact with her. </w:t>
      </w:r>
      <w:r w:rsidRPr="00FB5B22">
        <w:rPr>
          <w:rFonts w:asciiTheme="minorHAnsi" w:eastAsia="Calibri" w:hAnsiTheme="minorHAnsi" w:cstheme="minorHAnsi"/>
          <w:i/>
          <w:iCs/>
          <w:color w:val="auto"/>
          <w:sz w:val="22"/>
          <w:szCs w:val="22"/>
        </w:rPr>
        <w:t>What action would be the most effective for Connie?</w:t>
      </w:r>
    </w:p>
    <w:p w14:paraId="1AD6E00A" w14:textId="77777777" w:rsidR="00F5214D" w:rsidRPr="00FB5B22" w:rsidRDefault="00F5214D" w:rsidP="00F5214D">
      <w:pPr>
        <w:pStyle w:val="Default"/>
        <w:spacing w:after="120" w:line="320" w:lineRule="exact"/>
        <w:contextualSpacing/>
        <w:rPr>
          <w:rFonts w:asciiTheme="minorHAnsi" w:eastAsia="Calibri" w:hAnsiTheme="minorHAnsi" w:cstheme="minorHAnsi"/>
          <w:color w:val="auto"/>
          <w:sz w:val="22"/>
          <w:szCs w:val="22"/>
        </w:rPr>
      </w:pPr>
      <w:r w:rsidRPr="00FB5B22">
        <w:rPr>
          <w:rFonts w:asciiTheme="minorHAnsi" w:eastAsia="Calibri" w:hAnsiTheme="minorHAnsi" w:cstheme="minorHAnsi"/>
          <w:color w:val="auto"/>
          <w:sz w:val="22"/>
          <w:szCs w:val="22"/>
        </w:rPr>
        <w:t xml:space="preserve">(a) Just accept that she is gone and the friendship is over. </w:t>
      </w:r>
    </w:p>
    <w:p w14:paraId="405D8D6A" w14:textId="77777777" w:rsidR="00F5214D" w:rsidRPr="00FB5B22" w:rsidRDefault="00F5214D" w:rsidP="00F5214D">
      <w:pPr>
        <w:pStyle w:val="Default"/>
        <w:spacing w:after="120" w:line="320" w:lineRule="exact"/>
        <w:contextualSpacing/>
        <w:rPr>
          <w:rFonts w:asciiTheme="minorHAnsi" w:eastAsia="Calibri" w:hAnsiTheme="minorHAnsi" w:cstheme="minorHAnsi"/>
          <w:color w:val="auto"/>
          <w:sz w:val="22"/>
          <w:szCs w:val="22"/>
        </w:rPr>
      </w:pPr>
      <w:r w:rsidRPr="00FB5B22">
        <w:rPr>
          <w:rFonts w:asciiTheme="minorHAnsi" w:eastAsia="Calibri" w:hAnsiTheme="minorHAnsi" w:cstheme="minorHAnsi"/>
          <w:color w:val="auto"/>
          <w:sz w:val="22"/>
          <w:szCs w:val="22"/>
        </w:rPr>
        <w:t xml:space="preserve">(b) Ring Wai-Hin and ask her out for lunch or coffee to catch up. </w:t>
      </w:r>
    </w:p>
    <w:p w14:paraId="6006F4AC" w14:textId="77777777" w:rsidR="00F5214D" w:rsidRPr="00FB5B22" w:rsidRDefault="00F5214D" w:rsidP="00F5214D">
      <w:pPr>
        <w:pStyle w:val="Default"/>
        <w:spacing w:after="120" w:line="320" w:lineRule="exact"/>
        <w:contextualSpacing/>
        <w:rPr>
          <w:rFonts w:asciiTheme="minorHAnsi" w:eastAsia="Calibri" w:hAnsiTheme="minorHAnsi" w:cstheme="minorHAnsi"/>
          <w:color w:val="auto"/>
          <w:sz w:val="22"/>
          <w:szCs w:val="22"/>
        </w:rPr>
      </w:pPr>
      <w:r w:rsidRPr="00FB5B22">
        <w:rPr>
          <w:rFonts w:asciiTheme="minorHAnsi" w:eastAsia="Calibri" w:hAnsiTheme="minorHAnsi" w:cstheme="minorHAnsi"/>
          <w:color w:val="auto"/>
          <w:sz w:val="22"/>
          <w:szCs w:val="22"/>
        </w:rPr>
        <w:t xml:space="preserve">(c) Contact Wai-Hin and arrange to catch up but also make friends with her replacement. </w:t>
      </w:r>
    </w:p>
    <w:p w14:paraId="05E54A2C" w14:textId="77777777" w:rsidR="00F5214D" w:rsidRPr="00FB5B22" w:rsidRDefault="00F5214D" w:rsidP="00F5214D">
      <w:pPr>
        <w:pStyle w:val="Default"/>
        <w:spacing w:after="120" w:line="320" w:lineRule="exact"/>
        <w:contextualSpacing/>
        <w:rPr>
          <w:rFonts w:asciiTheme="minorHAnsi" w:eastAsia="Calibri" w:hAnsiTheme="minorHAnsi" w:cstheme="minorHAnsi"/>
          <w:color w:val="auto"/>
          <w:sz w:val="22"/>
          <w:szCs w:val="22"/>
        </w:rPr>
      </w:pPr>
      <w:r w:rsidRPr="00FB5B22">
        <w:rPr>
          <w:rFonts w:asciiTheme="minorHAnsi" w:eastAsia="Calibri" w:hAnsiTheme="minorHAnsi" w:cstheme="minorHAnsi"/>
          <w:color w:val="auto"/>
          <w:sz w:val="22"/>
          <w:szCs w:val="22"/>
        </w:rPr>
        <w:t xml:space="preserve">(d) Spend time getting to know the other people in the office, and strike up new friendships. </w:t>
      </w:r>
    </w:p>
    <w:p w14:paraId="485B2BBD" w14:textId="77777777" w:rsidR="00F5214D" w:rsidRPr="00FB5B22" w:rsidRDefault="00F5214D" w:rsidP="00F5214D">
      <w:pPr>
        <w:pStyle w:val="Default"/>
        <w:spacing w:after="120" w:line="320" w:lineRule="exact"/>
        <w:contextualSpacing/>
        <w:rPr>
          <w:rFonts w:asciiTheme="minorHAnsi" w:hAnsiTheme="minorHAnsi" w:cstheme="minorHAnsi"/>
          <w:color w:val="auto"/>
          <w:sz w:val="22"/>
          <w:szCs w:val="22"/>
        </w:rPr>
      </w:pPr>
    </w:p>
    <w:p w14:paraId="6CA9BC83" w14:textId="77777777" w:rsidR="00F5214D" w:rsidRPr="00FB5B22" w:rsidRDefault="00F5214D" w:rsidP="00F5214D">
      <w:pPr>
        <w:pStyle w:val="Default"/>
        <w:spacing w:after="120" w:line="320" w:lineRule="exact"/>
        <w:contextualSpacing/>
        <w:rPr>
          <w:rFonts w:asciiTheme="minorHAnsi" w:eastAsia="Calibri" w:hAnsiTheme="minorHAnsi" w:cstheme="minorHAnsi"/>
          <w:color w:val="auto"/>
          <w:sz w:val="22"/>
          <w:szCs w:val="22"/>
        </w:rPr>
      </w:pPr>
      <w:r w:rsidRPr="00FB5B22">
        <w:rPr>
          <w:rFonts w:asciiTheme="minorHAnsi" w:eastAsia="Calibri" w:hAnsiTheme="minorHAnsi" w:cstheme="minorHAnsi"/>
          <w:color w:val="auto"/>
          <w:sz w:val="22"/>
          <w:szCs w:val="22"/>
        </w:rPr>
        <w:t xml:space="preserve">2. Manual is only a few years from retirement when he finds out his position will no longer exist, although he will still have a job with a less prestigious role. </w:t>
      </w:r>
      <w:r w:rsidRPr="00FB5B22">
        <w:rPr>
          <w:rFonts w:asciiTheme="minorHAnsi" w:eastAsia="Calibri" w:hAnsiTheme="minorHAnsi" w:cstheme="minorHAnsi"/>
          <w:i/>
          <w:iCs/>
          <w:color w:val="auto"/>
          <w:sz w:val="22"/>
          <w:szCs w:val="22"/>
        </w:rPr>
        <w:t>What action would be the most effective for Manual?</w:t>
      </w:r>
    </w:p>
    <w:p w14:paraId="46B1D909" w14:textId="77777777" w:rsidR="00F5214D" w:rsidRPr="00FB5B22" w:rsidRDefault="00F5214D" w:rsidP="00F5214D">
      <w:pPr>
        <w:pStyle w:val="Default"/>
        <w:spacing w:after="120" w:line="320" w:lineRule="exact"/>
        <w:contextualSpacing/>
        <w:rPr>
          <w:rFonts w:asciiTheme="minorHAnsi" w:eastAsia="Calibri" w:hAnsiTheme="minorHAnsi" w:cstheme="minorHAnsi"/>
          <w:color w:val="auto"/>
          <w:sz w:val="22"/>
          <w:szCs w:val="22"/>
        </w:rPr>
      </w:pPr>
      <w:r w:rsidRPr="00FB5B22">
        <w:rPr>
          <w:rFonts w:asciiTheme="minorHAnsi" w:eastAsia="Calibri" w:hAnsiTheme="minorHAnsi" w:cstheme="minorHAnsi"/>
          <w:color w:val="auto"/>
          <w:sz w:val="22"/>
          <w:szCs w:val="22"/>
        </w:rPr>
        <w:t xml:space="preserve">(a) Carefully consider his options and discuss it with his family. </w:t>
      </w:r>
    </w:p>
    <w:p w14:paraId="2FE01A3E" w14:textId="77777777" w:rsidR="00F5214D" w:rsidRPr="00FB5B22" w:rsidRDefault="00F5214D" w:rsidP="00F5214D">
      <w:pPr>
        <w:pStyle w:val="Default"/>
        <w:spacing w:after="120" w:line="320" w:lineRule="exact"/>
        <w:contextualSpacing/>
        <w:rPr>
          <w:rFonts w:asciiTheme="minorHAnsi" w:eastAsia="Calibri" w:hAnsiTheme="minorHAnsi" w:cstheme="minorHAnsi"/>
          <w:color w:val="auto"/>
          <w:sz w:val="22"/>
          <w:szCs w:val="22"/>
        </w:rPr>
      </w:pPr>
      <w:r w:rsidRPr="00FB5B22">
        <w:rPr>
          <w:rFonts w:asciiTheme="minorHAnsi" w:eastAsia="Calibri" w:hAnsiTheme="minorHAnsi" w:cstheme="minorHAnsi"/>
          <w:color w:val="auto"/>
          <w:sz w:val="22"/>
          <w:szCs w:val="22"/>
        </w:rPr>
        <w:t xml:space="preserve">(b) Talk to his boss or the management about it. </w:t>
      </w:r>
    </w:p>
    <w:p w14:paraId="435B8C8C" w14:textId="77777777" w:rsidR="00F5214D" w:rsidRPr="00FB5B22" w:rsidRDefault="00F5214D" w:rsidP="00F5214D">
      <w:pPr>
        <w:pStyle w:val="Default"/>
        <w:spacing w:after="120" w:line="320" w:lineRule="exact"/>
        <w:contextualSpacing/>
        <w:rPr>
          <w:rFonts w:asciiTheme="minorHAnsi" w:eastAsia="Calibri" w:hAnsiTheme="minorHAnsi" w:cstheme="minorHAnsi"/>
          <w:color w:val="auto"/>
          <w:sz w:val="22"/>
          <w:szCs w:val="22"/>
        </w:rPr>
      </w:pPr>
      <w:r w:rsidRPr="00FB5B22">
        <w:rPr>
          <w:rFonts w:asciiTheme="minorHAnsi" w:eastAsia="Calibri" w:hAnsiTheme="minorHAnsi" w:cstheme="minorHAnsi"/>
          <w:color w:val="auto"/>
          <w:sz w:val="22"/>
          <w:szCs w:val="22"/>
        </w:rPr>
        <w:t xml:space="preserve">(c) Accept the situation, but still feel bitter about it. </w:t>
      </w:r>
    </w:p>
    <w:p w14:paraId="2A2BB066" w14:textId="77777777" w:rsidR="00F5214D" w:rsidRPr="00FB5B22" w:rsidRDefault="00F5214D" w:rsidP="00F5214D">
      <w:pPr>
        <w:pStyle w:val="Default"/>
        <w:spacing w:after="120" w:line="320" w:lineRule="exact"/>
        <w:contextualSpacing/>
        <w:rPr>
          <w:rFonts w:asciiTheme="minorHAnsi" w:eastAsia="Calibri" w:hAnsiTheme="minorHAnsi" w:cstheme="minorHAnsi"/>
          <w:color w:val="auto"/>
          <w:sz w:val="22"/>
          <w:szCs w:val="22"/>
        </w:rPr>
      </w:pPr>
      <w:r w:rsidRPr="00FB5B22">
        <w:rPr>
          <w:rFonts w:asciiTheme="minorHAnsi" w:eastAsia="Calibri" w:hAnsiTheme="minorHAnsi" w:cstheme="minorHAnsi"/>
          <w:color w:val="auto"/>
          <w:sz w:val="22"/>
          <w:szCs w:val="22"/>
        </w:rPr>
        <w:lastRenderedPageBreak/>
        <w:t xml:space="preserve">(d) Walk out of that job. </w:t>
      </w:r>
    </w:p>
    <w:p w14:paraId="691B1537" w14:textId="77777777" w:rsidR="00F5214D" w:rsidRPr="00FB5B22" w:rsidRDefault="00F5214D" w:rsidP="00F5214D">
      <w:pPr>
        <w:pStyle w:val="Default"/>
        <w:spacing w:after="120" w:line="320" w:lineRule="exact"/>
        <w:contextualSpacing/>
        <w:rPr>
          <w:rFonts w:asciiTheme="minorHAnsi" w:hAnsiTheme="minorHAnsi" w:cstheme="minorHAnsi"/>
          <w:color w:val="auto"/>
          <w:sz w:val="22"/>
          <w:szCs w:val="22"/>
        </w:rPr>
      </w:pPr>
    </w:p>
    <w:p w14:paraId="4F09C8DB" w14:textId="77777777" w:rsidR="00F5214D" w:rsidRPr="00FB5B22" w:rsidRDefault="00F5214D" w:rsidP="00F5214D">
      <w:pPr>
        <w:pStyle w:val="Default"/>
        <w:spacing w:after="120" w:line="320" w:lineRule="exact"/>
        <w:contextualSpacing/>
        <w:rPr>
          <w:rFonts w:asciiTheme="minorHAnsi" w:eastAsia="Calibri" w:hAnsiTheme="minorHAnsi" w:cstheme="minorHAnsi"/>
          <w:color w:val="auto"/>
          <w:sz w:val="22"/>
          <w:szCs w:val="22"/>
        </w:rPr>
      </w:pPr>
      <w:r w:rsidRPr="00FB5B22">
        <w:rPr>
          <w:rFonts w:asciiTheme="minorHAnsi" w:eastAsia="Calibri" w:hAnsiTheme="minorHAnsi" w:cstheme="minorHAnsi"/>
          <w:color w:val="auto"/>
          <w:sz w:val="22"/>
          <w:szCs w:val="22"/>
        </w:rPr>
        <w:t xml:space="preserve">3. Surbhi starts a new job where he doesn’t know anyone and finds that no one is particularly friendly. </w:t>
      </w:r>
      <w:r w:rsidRPr="00FB5B22">
        <w:rPr>
          <w:rFonts w:asciiTheme="minorHAnsi" w:eastAsia="Calibri" w:hAnsiTheme="minorHAnsi" w:cstheme="minorHAnsi"/>
          <w:i/>
          <w:iCs/>
          <w:color w:val="auto"/>
          <w:sz w:val="22"/>
          <w:szCs w:val="22"/>
        </w:rPr>
        <w:t>What action would be the most effective for Surbhi?</w:t>
      </w:r>
    </w:p>
    <w:p w14:paraId="456B4649" w14:textId="77777777" w:rsidR="00F5214D" w:rsidRPr="00FB5B22" w:rsidRDefault="00F5214D" w:rsidP="00F5214D">
      <w:pPr>
        <w:pStyle w:val="Default"/>
        <w:spacing w:after="120" w:line="320" w:lineRule="exact"/>
        <w:contextualSpacing/>
        <w:rPr>
          <w:rFonts w:asciiTheme="minorHAnsi" w:eastAsia="Calibri" w:hAnsiTheme="minorHAnsi" w:cstheme="minorHAnsi"/>
          <w:color w:val="auto"/>
          <w:sz w:val="22"/>
          <w:szCs w:val="22"/>
        </w:rPr>
      </w:pPr>
      <w:r w:rsidRPr="00FB5B22">
        <w:rPr>
          <w:rFonts w:asciiTheme="minorHAnsi" w:eastAsia="Calibri" w:hAnsiTheme="minorHAnsi" w:cstheme="minorHAnsi"/>
          <w:color w:val="auto"/>
          <w:sz w:val="22"/>
          <w:szCs w:val="22"/>
        </w:rPr>
        <w:t xml:space="preserve">(a) Have fun with his friends outside of work hours. </w:t>
      </w:r>
    </w:p>
    <w:p w14:paraId="3F74385C" w14:textId="77777777" w:rsidR="00F5214D" w:rsidRPr="00FB5B22" w:rsidRDefault="00F5214D" w:rsidP="00F5214D">
      <w:pPr>
        <w:pStyle w:val="Default"/>
        <w:spacing w:after="120" w:line="320" w:lineRule="exact"/>
        <w:contextualSpacing/>
        <w:rPr>
          <w:rFonts w:asciiTheme="minorHAnsi" w:eastAsia="Calibri" w:hAnsiTheme="minorHAnsi" w:cstheme="minorHAnsi"/>
          <w:color w:val="auto"/>
          <w:sz w:val="22"/>
          <w:szCs w:val="22"/>
        </w:rPr>
      </w:pPr>
      <w:r w:rsidRPr="00FB5B22">
        <w:rPr>
          <w:rFonts w:asciiTheme="minorHAnsi" w:eastAsia="Calibri" w:hAnsiTheme="minorHAnsi" w:cstheme="minorHAnsi"/>
          <w:color w:val="auto"/>
          <w:sz w:val="22"/>
          <w:szCs w:val="22"/>
        </w:rPr>
        <w:t xml:space="preserve">(b) Concentrate on doing his work well at the new job. </w:t>
      </w:r>
    </w:p>
    <w:p w14:paraId="68A2F317" w14:textId="77777777" w:rsidR="00F5214D" w:rsidRPr="00FB5B22" w:rsidRDefault="00F5214D" w:rsidP="00F5214D">
      <w:pPr>
        <w:pStyle w:val="Default"/>
        <w:spacing w:after="120" w:line="320" w:lineRule="exact"/>
        <w:contextualSpacing/>
        <w:rPr>
          <w:rFonts w:asciiTheme="minorHAnsi" w:eastAsia="Calibri" w:hAnsiTheme="minorHAnsi" w:cstheme="minorHAnsi"/>
          <w:color w:val="auto"/>
          <w:sz w:val="22"/>
          <w:szCs w:val="22"/>
        </w:rPr>
      </w:pPr>
      <w:r w:rsidRPr="00FB5B22">
        <w:rPr>
          <w:rFonts w:asciiTheme="minorHAnsi" w:eastAsia="Calibri" w:hAnsiTheme="minorHAnsi" w:cstheme="minorHAnsi"/>
          <w:color w:val="auto"/>
          <w:sz w:val="22"/>
          <w:szCs w:val="22"/>
        </w:rPr>
        <w:t xml:space="preserve">(c) Make an effort to talk to people and be friendly himself. </w:t>
      </w:r>
    </w:p>
    <w:p w14:paraId="4E54B91C" w14:textId="77777777" w:rsidR="00F5214D" w:rsidRPr="00FB5B22" w:rsidRDefault="00F5214D" w:rsidP="00F5214D">
      <w:pPr>
        <w:pStyle w:val="Default"/>
        <w:spacing w:after="120" w:line="320" w:lineRule="exact"/>
        <w:contextualSpacing/>
        <w:rPr>
          <w:rFonts w:asciiTheme="minorHAnsi" w:eastAsia="Calibri" w:hAnsiTheme="minorHAnsi" w:cstheme="minorHAnsi"/>
          <w:color w:val="auto"/>
          <w:sz w:val="22"/>
          <w:szCs w:val="22"/>
        </w:rPr>
      </w:pPr>
      <w:r w:rsidRPr="00FB5B22">
        <w:rPr>
          <w:rFonts w:asciiTheme="minorHAnsi" w:eastAsia="Calibri" w:hAnsiTheme="minorHAnsi" w:cstheme="minorHAnsi"/>
          <w:color w:val="auto"/>
          <w:sz w:val="22"/>
          <w:szCs w:val="22"/>
        </w:rPr>
        <w:t>(d) Leave the job and find one with a better environment.</w:t>
      </w:r>
    </w:p>
    <w:p w14:paraId="234E3566" w14:textId="77777777" w:rsidR="00F5214D" w:rsidRPr="00FB5B22" w:rsidRDefault="00F5214D" w:rsidP="00F5214D">
      <w:pPr>
        <w:pStyle w:val="Default"/>
        <w:spacing w:after="120" w:line="320" w:lineRule="exact"/>
        <w:contextualSpacing/>
        <w:rPr>
          <w:rFonts w:asciiTheme="minorHAnsi" w:eastAsia="Calibri" w:hAnsiTheme="minorHAnsi" w:cstheme="minorHAnsi"/>
          <w:color w:val="auto"/>
          <w:sz w:val="22"/>
          <w:szCs w:val="22"/>
        </w:rPr>
      </w:pPr>
    </w:p>
    <w:p w14:paraId="0A6355D0" w14:textId="77777777" w:rsidR="00F5214D" w:rsidRPr="00FB5B22" w:rsidRDefault="00F5214D" w:rsidP="00F5214D">
      <w:pPr>
        <w:pStyle w:val="Default"/>
        <w:spacing w:after="120" w:line="320" w:lineRule="exact"/>
        <w:contextualSpacing/>
        <w:rPr>
          <w:rFonts w:asciiTheme="minorHAnsi" w:eastAsia="Calibri" w:hAnsiTheme="minorHAnsi" w:cstheme="minorHAnsi"/>
          <w:color w:val="auto"/>
          <w:sz w:val="22"/>
          <w:szCs w:val="22"/>
        </w:rPr>
      </w:pPr>
      <w:r w:rsidRPr="00FB5B22">
        <w:rPr>
          <w:rFonts w:asciiTheme="minorHAnsi" w:eastAsia="Calibri" w:hAnsiTheme="minorHAnsi" w:cstheme="minorHAnsi"/>
          <w:color w:val="auto"/>
          <w:sz w:val="22"/>
          <w:szCs w:val="22"/>
        </w:rPr>
        <w:t xml:space="preserve">4. Andre moves away from the city his friends and family are in. He finds his friends make less effort to keep in contact than he thought they would. </w:t>
      </w:r>
      <w:r w:rsidRPr="00FB5B22">
        <w:rPr>
          <w:rFonts w:asciiTheme="minorHAnsi" w:eastAsia="Calibri" w:hAnsiTheme="minorHAnsi" w:cstheme="minorHAnsi"/>
          <w:i/>
          <w:iCs/>
          <w:color w:val="auto"/>
          <w:sz w:val="22"/>
          <w:szCs w:val="22"/>
        </w:rPr>
        <w:t>What action would be the most effective for Andre?</w:t>
      </w:r>
    </w:p>
    <w:p w14:paraId="1FDFB22E" w14:textId="77777777" w:rsidR="00F5214D" w:rsidRPr="00FB5B22" w:rsidRDefault="00F5214D" w:rsidP="00F5214D">
      <w:pPr>
        <w:pStyle w:val="Default"/>
        <w:spacing w:after="120" w:line="320" w:lineRule="exact"/>
        <w:contextualSpacing/>
        <w:rPr>
          <w:rFonts w:asciiTheme="minorHAnsi" w:eastAsia="Calibri" w:hAnsiTheme="minorHAnsi" w:cstheme="minorHAnsi"/>
          <w:color w:val="auto"/>
          <w:sz w:val="22"/>
          <w:szCs w:val="22"/>
        </w:rPr>
      </w:pPr>
      <w:r w:rsidRPr="00FB5B22">
        <w:rPr>
          <w:rFonts w:asciiTheme="minorHAnsi" w:eastAsia="Calibri" w:hAnsiTheme="minorHAnsi" w:cstheme="minorHAnsi"/>
          <w:color w:val="auto"/>
          <w:sz w:val="22"/>
          <w:szCs w:val="22"/>
        </w:rPr>
        <w:t xml:space="preserve">(a) Try to adjust to life in the new city by joining clubs and activities there. </w:t>
      </w:r>
    </w:p>
    <w:p w14:paraId="63C3493A" w14:textId="77777777" w:rsidR="00F5214D" w:rsidRPr="00FB5B22" w:rsidRDefault="00F5214D" w:rsidP="00F5214D">
      <w:pPr>
        <w:pStyle w:val="Default"/>
        <w:spacing w:after="120" w:line="320" w:lineRule="exact"/>
        <w:contextualSpacing/>
        <w:rPr>
          <w:rFonts w:asciiTheme="minorHAnsi" w:eastAsia="Calibri" w:hAnsiTheme="minorHAnsi" w:cstheme="minorHAnsi"/>
          <w:color w:val="auto"/>
          <w:sz w:val="22"/>
          <w:szCs w:val="22"/>
        </w:rPr>
      </w:pPr>
      <w:r w:rsidRPr="00FB5B22">
        <w:rPr>
          <w:rFonts w:asciiTheme="minorHAnsi" w:eastAsia="Calibri" w:hAnsiTheme="minorHAnsi" w:cstheme="minorHAnsi"/>
          <w:color w:val="auto"/>
          <w:sz w:val="22"/>
          <w:szCs w:val="22"/>
        </w:rPr>
        <w:t xml:space="preserve">(b) He should make the effort to contact them, but also try to meet people in his new city. </w:t>
      </w:r>
    </w:p>
    <w:p w14:paraId="55DD30F4" w14:textId="77777777" w:rsidR="00F5214D" w:rsidRPr="00FB5B22" w:rsidRDefault="00F5214D" w:rsidP="00F5214D">
      <w:pPr>
        <w:pStyle w:val="Default"/>
        <w:spacing w:after="120" w:line="320" w:lineRule="exact"/>
        <w:contextualSpacing/>
        <w:rPr>
          <w:rFonts w:asciiTheme="minorHAnsi" w:eastAsia="Calibri" w:hAnsiTheme="minorHAnsi" w:cstheme="minorHAnsi"/>
          <w:color w:val="auto"/>
          <w:sz w:val="22"/>
          <w:szCs w:val="22"/>
        </w:rPr>
      </w:pPr>
      <w:r w:rsidRPr="00FB5B22">
        <w:rPr>
          <w:rFonts w:asciiTheme="minorHAnsi" w:eastAsia="Calibri" w:hAnsiTheme="minorHAnsi" w:cstheme="minorHAnsi"/>
          <w:color w:val="auto"/>
          <w:sz w:val="22"/>
          <w:szCs w:val="22"/>
        </w:rPr>
        <w:t xml:space="preserve">(c) Let go of his old friends, who have shown themselves to be unreliable. </w:t>
      </w:r>
    </w:p>
    <w:p w14:paraId="21ABD649" w14:textId="77777777" w:rsidR="00F5214D" w:rsidRPr="00FB5B22" w:rsidRDefault="00F5214D" w:rsidP="00F5214D">
      <w:pPr>
        <w:pStyle w:val="Default"/>
        <w:spacing w:after="120" w:line="320" w:lineRule="exact"/>
        <w:contextualSpacing/>
        <w:rPr>
          <w:rFonts w:asciiTheme="minorHAnsi" w:eastAsia="Calibri" w:hAnsiTheme="minorHAnsi" w:cstheme="minorHAnsi"/>
          <w:color w:val="auto"/>
          <w:sz w:val="22"/>
          <w:szCs w:val="22"/>
        </w:rPr>
      </w:pPr>
      <w:r w:rsidRPr="00FB5B22">
        <w:rPr>
          <w:rFonts w:asciiTheme="minorHAnsi" w:eastAsia="Calibri" w:hAnsiTheme="minorHAnsi" w:cstheme="minorHAnsi"/>
          <w:color w:val="auto"/>
          <w:sz w:val="22"/>
          <w:szCs w:val="22"/>
        </w:rPr>
        <w:t xml:space="preserve">(d) Tell his friends he is disappointed in them for not contacting him. </w:t>
      </w:r>
    </w:p>
    <w:p w14:paraId="58487999" w14:textId="77777777" w:rsidR="00F5214D" w:rsidRPr="00FB5B22" w:rsidRDefault="00F5214D" w:rsidP="00F5214D">
      <w:pPr>
        <w:pStyle w:val="Default"/>
        <w:spacing w:after="120" w:line="320" w:lineRule="exact"/>
        <w:contextualSpacing/>
        <w:rPr>
          <w:rFonts w:asciiTheme="minorHAnsi" w:eastAsia="Calibri" w:hAnsiTheme="minorHAnsi" w:cstheme="minorHAnsi"/>
          <w:color w:val="auto"/>
          <w:sz w:val="22"/>
          <w:szCs w:val="22"/>
        </w:rPr>
      </w:pPr>
    </w:p>
    <w:p w14:paraId="6F6DBC91" w14:textId="77777777" w:rsidR="00F5214D" w:rsidRPr="00FB5B22" w:rsidRDefault="00F5214D" w:rsidP="00F5214D">
      <w:pPr>
        <w:pStyle w:val="Default"/>
        <w:spacing w:after="120" w:line="320" w:lineRule="exact"/>
        <w:contextualSpacing/>
        <w:rPr>
          <w:rFonts w:asciiTheme="minorHAnsi" w:eastAsia="Calibri" w:hAnsiTheme="minorHAnsi" w:cstheme="minorHAnsi"/>
          <w:color w:val="auto"/>
          <w:sz w:val="22"/>
          <w:szCs w:val="22"/>
        </w:rPr>
      </w:pPr>
      <w:r w:rsidRPr="00FB5B22">
        <w:rPr>
          <w:rFonts w:asciiTheme="minorHAnsi" w:eastAsia="Calibri" w:hAnsiTheme="minorHAnsi" w:cstheme="minorHAnsi"/>
          <w:color w:val="auto"/>
          <w:sz w:val="22"/>
          <w:szCs w:val="22"/>
        </w:rPr>
        <w:t xml:space="preserve">5. Clayton has been overseas for a long time and returns to visit his family. So much has changed that Clayton feels left out. </w:t>
      </w:r>
      <w:r w:rsidRPr="00FB5B22">
        <w:rPr>
          <w:rFonts w:asciiTheme="minorHAnsi" w:eastAsia="Calibri" w:hAnsiTheme="minorHAnsi" w:cstheme="minorHAnsi"/>
          <w:i/>
          <w:iCs/>
          <w:color w:val="auto"/>
          <w:sz w:val="22"/>
          <w:szCs w:val="22"/>
        </w:rPr>
        <w:t>What action would be the most effective for Clayton?</w:t>
      </w:r>
    </w:p>
    <w:p w14:paraId="5FE80CA5" w14:textId="77777777" w:rsidR="00F5214D" w:rsidRPr="00FB5B22" w:rsidRDefault="00F5214D" w:rsidP="00F5214D">
      <w:pPr>
        <w:pStyle w:val="Default"/>
        <w:spacing w:after="120" w:line="320" w:lineRule="exact"/>
        <w:contextualSpacing/>
        <w:rPr>
          <w:rFonts w:asciiTheme="minorHAnsi" w:eastAsia="Calibri" w:hAnsiTheme="minorHAnsi" w:cstheme="minorHAnsi"/>
          <w:color w:val="auto"/>
          <w:sz w:val="22"/>
          <w:szCs w:val="22"/>
        </w:rPr>
      </w:pPr>
      <w:r w:rsidRPr="00FB5B22">
        <w:rPr>
          <w:rFonts w:asciiTheme="minorHAnsi" w:eastAsia="Calibri" w:hAnsiTheme="minorHAnsi" w:cstheme="minorHAnsi"/>
          <w:color w:val="auto"/>
          <w:sz w:val="22"/>
          <w:szCs w:val="22"/>
        </w:rPr>
        <w:t xml:space="preserve">(a) Nothing – it will sort itself out soon enough. </w:t>
      </w:r>
    </w:p>
    <w:p w14:paraId="643A0D73" w14:textId="77777777" w:rsidR="00F5214D" w:rsidRPr="00FB5B22" w:rsidRDefault="00F5214D" w:rsidP="00F5214D">
      <w:pPr>
        <w:pStyle w:val="Default"/>
        <w:spacing w:after="120" w:line="320" w:lineRule="exact"/>
        <w:contextualSpacing/>
        <w:rPr>
          <w:rFonts w:asciiTheme="minorHAnsi" w:eastAsia="Calibri" w:hAnsiTheme="minorHAnsi" w:cstheme="minorHAnsi"/>
          <w:color w:val="auto"/>
          <w:sz w:val="22"/>
          <w:szCs w:val="22"/>
        </w:rPr>
      </w:pPr>
      <w:r w:rsidRPr="00FB5B22">
        <w:rPr>
          <w:rFonts w:asciiTheme="minorHAnsi" w:eastAsia="Calibri" w:hAnsiTheme="minorHAnsi" w:cstheme="minorHAnsi"/>
          <w:color w:val="auto"/>
          <w:sz w:val="22"/>
          <w:szCs w:val="22"/>
        </w:rPr>
        <w:t xml:space="preserve">(b) Tell his family he feels left out. </w:t>
      </w:r>
    </w:p>
    <w:p w14:paraId="2222EA1E" w14:textId="77777777" w:rsidR="00F5214D" w:rsidRPr="00FB5B22" w:rsidRDefault="00F5214D" w:rsidP="00F5214D">
      <w:pPr>
        <w:pStyle w:val="Default"/>
        <w:spacing w:after="120" w:line="320" w:lineRule="exact"/>
        <w:contextualSpacing/>
        <w:rPr>
          <w:rFonts w:asciiTheme="minorHAnsi" w:eastAsia="Calibri" w:hAnsiTheme="minorHAnsi" w:cstheme="minorHAnsi"/>
          <w:color w:val="auto"/>
          <w:sz w:val="22"/>
          <w:szCs w:val="22"/>
        </w:rPr>
      </w:pPr>
      <w:r w:rsidRPr="00FB5B22">
        <w:rPr>
          <w:rFonts w:asciiTheme="minorHAnsi" w:eastAsia="Calibri" w:hAnsiTheme="minorHAnsi" w:cstheme="minorHAnsi"/>
          <w:color w:val="auto"/>
          <w:sz w:val="22"/>
          <w:szCs w:val="22"/>
        </w:rPr>
        <w:t>(c) Spend time listening and getting involved again.</w:t>
      </w:r>
    </w:p>
    <w:p w14:paraId="307C459C" w14:textId="77777777" w:rsidR="00F5214D" w:rsidRPr="00FB5B22" w:rsidRDefault="00F5214D" w:rsidP="00F5214D">
      <w:pPr>
        <w:pStyle w:val="Default"/>
        <w:spacing w:after="120" w:line="320" w:lineRule="exact"/>
        <w:contextualSpacing/>
        <w:rPr>
          <w:rFonts w:asciiTheme="minorHAnsi" w:eastAsia="Calibri" w:hAnsiTheme="minorHAnsi" w:cstheme="minorHAnsi"/>
          <w:color w:val="auto"/>
          <w:sz w:val="22"/>
          <w:szCs w:val="22"/>
        </w:rPr>
      </w:pPr>
      <w:r w:rsidRPr="00FB5B22">
        <w:rPr>
          <w:rFonts w:asciiTheme="minorHAnsi" w:eastAsia="Calibri" w:hAnsiTheme="minorHAnsi" w:cstheme="minorHAnsi"/>
          <w:color w:val="auto"/>
          <w:sz w:val="22"/>
          <w:szCs w:val="22"/>
        </w:rPr>
        <w:t xml:space="preserve">(d) Reflect that relationships can change with time. </w:t>
      </w:r>
    </w:p>
    <w:p w14:paraId="2A873ACE" w14:textId="77777777" w:rsidR="00F5214D" w:rsidRPr="00FB5B22" w:rsidRDefault="00F5214D" w:rsidP="00F5214D">
      <w:pPr>
        <w:pStyle w:val="Default"/>
        <w:spacing w:after="120" w:line="320" w:lineRule="exact"/>
        <w:contextualSpacing/>
        <w:rPr>
          <w:rFonts w:asciiTheme="minorHAnsi" w:hAnsiTheme="minorHAnsi" w:cstheme="minorHAnsi"/>
          <w:color w:val="auto"/>
          <w:sz w:val="22"/>
          <w:szCs w:val="22"/>
        </w:rPr>
      </w:pPr>
    </w:p>
    <w:p w14:paraId="20E7AF1B" w14:textId="77777777" w:rsidR="00F5214D" w:rsidRPr="00FB5B22" w:rsidRDefault="00F5214D" w:rsidP="00F5214D">
      <w:pPr>
        <w:pStyle w:val="Default"/>
        <w:spacing w:after="120" w:line="320" w:lineRule="exact"/>
        <w:contextualSpacing/>
        <w:rPr>
          <w:rFonts w:asciiTheme="minorHAnsi" w:eastAsia="Calibri" w:hAnsiTheme="minorHAnsi" w:cstheme="minorHAnsi"/>
          <w:color w:val="auto"/>
          <w:sz w:val="22"/>
          <w:szCs w:val="22"/>
        </w:rPr>
      </w:pPr>
      <w:r w:rsidRPr="00FB5B22">
        <w:rPr>
          <w:rFonts w:asciiTheme="minorHAnsi" w:eastAsia="Calibri" w:hAnsiTheme="minorHAnsi" w:cstheme="minorHAnsi"/>
          <w:color w:val="auto"/>
          <w:sz w:val="22"/>
          <w:szCs w:val="22"/>
        </w:rPr>
        <w:t xml:space="preserve">6. Daniel has been accepted for a prestigious position in a different country from his family, who he is close to. He and his wife decide it is worth relocating. </w:t>
      </w:r>
      <w:r w:rsidRPr="00FB5B22">
        <w:rPr>
          <w:rFonts w:asciiTheme="minorHAnsi" w:eastAsia="Calibri" w:hAnsiTheme="minorHAnsi" w:cstheme="minorHAnsi"/>
          <w:i/>
          <w:iCs/>
          <w:color w:val="auto"/>
          <w:sz w:val="22"/>
          <w:szCs w:val="22"/>
        </w:rPr>
        <w:t>What action would be the most effective for Daniel?</w:t>
      </w:r>
    </w:p>
    <w:p w14:paraId="7335501C" w14:textId="77777777" w:rsidR="00F5214D" w:rsidRPr="00FB5B22" w:rsidRDefault="00F5214D" w:rsidP="00F5214D">
      <w:pPr>
        <w:pStyle w:val="Default"/>
        <w:spacing w:after="120" w:line="320" w:lineRule="exact"/>
        <w:contextualSpacing/>
        <w:rPr>
          <w:rFonts w:asciiTheme="minorHAnsi" w:eastAsia="Calibri" w:hAnsiTheme="minorHAnsi" w:cstheme="minorHAnsi"/>
          <w:color w:val="auto"/>
          <w:sz w:val="22"/>
          <w:szCs w:val="22"/>
        </w:rPr>
      </w:pPr>
      <w:r w:rsidRPr="00FB5B22">
        <w:rPr>
          <w:rFonts w:asciiTheme="minorHAnsi" w:eastAsia="Calibri" w:hAnsiTheme="minorHAnsi" w:cstheme="minorHAnsi"/>
          <w:color w:val="auto"/>
          <w:sz w:val="22"/>
          <w:szCs w:val="22"/>
        </w:rPr>
        <w:t xml:space="preserve">(a) Realize he shouldn’t have applied for the job if he didn’t want to leave. </w:t>
      </w:r>
    </w:p>
    <w:p w14:paraId="5F4F2FF1" w14:textId="77777777" w:rsidR="00F5214D" w:rsidRPr="00FB5B22" w:rsidRDefault="00F5214D" w:rsidP="00F5214D">
      <w:pPr>
        <w:pStyle w:val="Default"/>
        <w:spacing w:after="120" w:line="320" w:lineRule="exact"/>
        <w:contextualSpacing/>
        <w:rPr>
          <w:rFonts w:asciiTheme="minorHAnsi" w:eastAsia="Calibri" w:hAnsiTheme="minorHAnsi" w:cstheme="minorHAnsi"/>
          <w:color w:val="auto"/>
          <w:sz w:val="22"/>
          <w:szCs w:val="22"/>
        </w:rPr>
      </w:pPr>
      <w:r w:rsidRPr="00FB5B22">
        <w:rPr>
          <w:rFonts w:asciiTheme="minorHAnsi" w:eastAsia="Calibri" w:hAnsiTheme="minorHAnsi" w:cstheme="minorHAnsi"/>
          <w:color w:val="auto"/>
          <w:sz w:val="22"/>
          <w:szCs w:val="22"/>
        </w:rPr>
        <w:t xml:space="preserve">(b) Set up a system for staying in touch, like weekly phone calls or emails.  </w:t>
      </w:r>
    </w:p>
    <w:p w14:paraId="7BEF0E6F" w14:textId="77777777" w:rsidR="00F5214D" w:rsidRPr="00FB5B22" w:rsidRDefault="00F5214D" w:rsidP="00F5214D">
      <w:pPr>
        <w:pStyle w:val="Default"/>
        <w:spacing w:after="120" w:line="320" w:lineRule="exact"/>
        <w:contextualSpacing/>
        <w:rPr>
          <w:rFonts w:asciiTheme="minorHAnsi" w:eastAsia="Calibri" w:hAnsiTheme="minorHAnsi" w:cstheme="minorHAnsi"/>
          <w:color w:val="auto"/>
          <w:sz w:val="22"/>
          <w:szCs w:val="22"/>
        </w:rPr>
      </w:pPr>
      <w:r w:rsidRPr="00FB5B22">
        <w:rPr>
          <w:rFonts w:asciiTheme="minorHAnsi" w:eastAsia="Calibri" w:hAnsiTheme="minorHAnsi" w:cstheme="minorHAnsi"/>
          <w:color w:val="auto"/>
          <w:sz w:val="22"/>
          <w:szCs w:val="22"/>
        </w:rPr>
        <w:t xml:space="preserve">(c) Think about the great opportunities this change offers. </w:t>
      </w:r>
    </w:p>
    <w:p w14:paraId="1D09A905" w14:textId="77777777" w:rsidR="00F5214D" w:rsidRPr="00FB5B22" w:rsidRDefault="00F5214D" w:rsidP="00F5214D">
      <w:pPr>
        <w:pStyle w:val="Default"/>
        <w:spacing w:after="120" w:line="320" w:lineRule="exact"/>
        <w:contextualSpacing/>
        <w:rPr>
          <w:rFonts w:asciiTheme="minorHAnsi" w:eastAsia="Calibri" w:hAnsiTheme="minorHAnsi" w:cstheme="minorHAnsi"/>
          <w:color w:val="auto"/>
          <w:sz w:val="22"/>
          <w:szCs w:val="22"/>
        </w:rPr>
      </w:pPr>
      <w:r w:rsidRPr="00FB5B22">
        <w:rPr>
          <w:rFonts w:asciiTheme="minorHAnsi" w:eastAsia="Calibri" w:hAnsiTheme="minorHAnsi" w:cstheme="minorHAnsi"/>
          <w:color w:val="auto"/>
          <w:sz w:val="22"/>
          <w:szCs w:val="22"/>
        </w:rPr>
        <w:t xml:space="preserve">(d) Don’t take the position. </w:t>
      </w:r>
    </w:p>
    <w:p w14:paraId="16A5DF7D" w14:textId="77777777" w:rsidR="00F5214D" w:rsidRPr="00FB5B22" w:rsidRDefault="00F5214D" w:rsidP="00F5214D">
      <w:pPr>
        <w:pStyle w:val="Default"/>
        <w:spacing w:after="120" w:line="320" w:lineRule="exact"/>
        <w:contextualSpacing/>
        <w:rPr>
          <w:rFonts w:asciiTheme="minorHAnsi" w:hAnsiTheme="minorHAnsi" w:cstheme="minorHAnsi"/>
          <w:color w:val="auto"/>
          <w:sz w:val="22"/>
          <w:szCs w:val="22"/>
        </w:rPr>
      </w:pPr>
    </w:p>
    <w:p w14:paraId="747B7A80" w14:textId="77777777" w:rsidR="00F5214D" w:rsidRPr="00FB5B22" w:rsidRDefault="00F5214D" w:rsidP="00F5214D">
      <w:pPr>
        <w:pStyle w:val="Default"/>
        <w:spacing w:after="120" w:line="320" w:lineRule="exact"/>
        <w:contextualSpacing/>
        <w:rPr>
          <w:rFonts w:asciiTheme="minorHAnsi" w:eastAsia="Calibri" w:hAnsiTheme="minorHAnsi" w:cstheme="minorHAnsi"/>
          <w:color w:val="auto"/>
          <w:sz w:val="22"/>
          <w:szCs w:val="22"/>
        </w:rPr>
      </w:pPr>
      <w:r w:rsidRPr="00FB5B22">
        <w:rPr>
          <w:rFonts w:asciiTheme="minorHAnsi" w:eastAsia="Calibri" w:hAnsiTheme="minorHAnsi" w:cstheme="minorHAnsi"/>
          <w:color w:val="auto"/>
          <w:sz w:val="22"/>
          <w:szCs w:val="22"/>
        </w:rPr>
        <w:t>7. Mei Ling answers the phone and hears that close relatives are in hospital critically ill.</w:t>
      </w:r>
      <w:r w:rsidRPr="00FB5B22">
        <w:rPr>
          <w:rFonts w:asciiTheme="minorHAnsi" w:eastAsia="Calibri" w:hAnsiTheme="minorHAnsi" w:cstheme="minorHAnsi"/>
          <w:i/>
          <w:iCs/>
          <w:color w:val="auto"/>
          <w:sz w:val="22"/>
          <w:szCs w:val="22"/>
        </w:rPr>
        <w:t xml:space="preserve"> What action would be the most effective for Mei Ling?</w:t>
      </w:r>
    </w:p>
    <w:p w14:paraId="40177444" w14:textId="77777777" w:rsidR="00F5214D" w:rsidRPr="00FB5B22" w:rsidRDefault="00F5214D" w:rsidP="00F5214D">
      <w:pPr>
        <w:pStyle w:val="Default"/>
        <w:spacing w:after="120" w:line="320" w:lineRule="exact"/>
        <w:contextualSpacing/>
        <w:rPr>
          <w:rFonts w:asciiTheme="minorHAnsi" w:eastAsia="Calibri" w:hAnsiTheme="minorHAnsi" w:cstheme="minorHAnsi"/>
          <w:color w:val="auto"/>
          <w:sz w:val="22"/>
          <w:szCs w:val="22"/>
        </w:rPr>
      </w:pPr>
      <w:r w:rsidRPr="00FB5B22">
        <w:rPr>
          <w:rFonts w:asciiTheme="minorHAnsi" w:eastAsia="Calibri" w:hAnsiTheme="minorHAnsi" w:cstheme="minorHAnsi"/>
          <w:color w:val="auto"/>
          <w:sz w:val="22"/>
          <w:szCs w:val="22"/>
        </w:rPr>
        <w:t xml:space="preserve">(a) Let herself cry and express emotion for as long as she feels like. </w:t>
      </w:r>
    </w:p>
    <w:p w14:paraId="5ED4209B" w14:textId="77777777" w:rsidR="00F5214D" w:rsidRPr="00FB5B22" w:rsidRDefault="00F5214D" w:rsidP="00F5214D">
      <w:pPr>
        <w:pStyle w:val="Default"/>
        <w:spacing w:after="120" w:line="320" w:lineRule="exact"/>
        <w:contextualSpacing/>
        <w:rPr>
          <w:rFonts w:asciiTheme="minorHAnsi" w:eastAsia="Calibri" w:hAnsiTheme="minorHAnsi" w:cstheme="minorHAnsi"/>
          <w:color w:val="auto"/>
          <w:sz w:val="22"/>
          <w:szCs w:val="22"/>
        </w:rPr>
      </w:pPr>
      <w:r w:rsidRPr="00FB5B22">
        <w:rPr>
          <w:rFonts w:asciiTheme="minorHAnsi" w:eastAsia="Calibri" w:hAnsiTheme="minorHAnsi" w:cstheme="minorHAnsi"/>
          <w:color w:val="auto"/>
          <w:sz w:val="22"/>
          <w:szCs w:val="22"/>
        </w:rPr>
        <w:t>(b) Speak to other family to calm herself and find out what is happening, then visit the hospital.</w:t>
      </w:r>
    </w:p>
    <w:p w14:paraId="0AF3B43A" w14:textId="77777777" w:rsidR="00F5214D" w:rsidRPr="00FB5B22" w:rsidRDefault="00F5214D" w:rsidP="00F5214D">
      <w:pPr>
        <w:pStyle w:val="Default"/>
        <w:spacing w:after="120" w:line="320" w:lineRule="exact"/>
        <w:contextualSpacing/>
        <w:rPr>
          <w:rFonts w:asciiTheme="minorHAnsi" w:eastAsia="Calibri" w:hAnsiTheme="minorHAnsi" w:cstheme="minorHAnsi"/>
          <w:color w:val="auto"/>
          <w:sz w:val="22"/>
          <w:szCs w:val="22"/>
        </w:rPr>
      </w:pPr>
      <w:r w:rsidRPr="00FB5B22">
        <w:rPr>
          <w:rFonts w:asciiTheme="minorHAnsi" w:eastAsia="Calibri" w:hAnsiTheme="minorHAnsi" w:cstheme="minorHAnsi"/>
          <w:color w:val="auto"/>
          <w:sz w:val="22"/>
          <w:szCs w:val="22"/>
        </w:rPr>
        <w:t xml:space="preserve">(c) There is nothing she can do. </w:t>
      </w:r>
    </w:p>
    <w:p w14:paraId="4255C759" w14:textId="77777777" w:rsidR="00F5214D" w:rsidRPr="00FB5B22" w:rsidRDefault="00F5214D" w:rsidP="00F5214D">
      <w:pPr>
        <w:pStyle w:val="Default"/>
        <w:spacing w:after="120" w:line="320" w:lineRule="exact"/>
        <w:contextualSpacing/>
        <w:rPr>
          <w:rFonts w:asciiTheme="minorHAnsi" w:eastAsia="Calibri" w:hAnsiTheme="minorHAnsi" w:cstheme="minorHAnsi"/>
          <w:color w:val="auto"/>
          <w:sz w:val="22"/>
          <w:szCs w:val="22"/>
        </w:rPr>
      </w:pPr>
      <w:r w:rsidRPr="00FB5B22">
        <w:rPr>
          <w:rFonts w:asciiTheme="minorHAnsi" w:eastAsia="Calibri" w:hAnsiTheme="minorHAnsi" w:cstheme="minorHAnsi"/>
          <w:color w:val="auto"/>
          <w:sz w:val="22"/>
          <w:szCs w:val="22"/>
        </w:rPr>
        <w:t xml:space="preserve">(d) Visit the hospital and ask staff about their condition. </w:t>
      </w:r>
    </w:p>
    <w:p w14:paraId="6FCD7699" w14:textId="77777777" w:rsidR="00F5214D" w:rsidRPr="00FB5B22" w:rsidRDefault="00F5214D" w:rsidP="00F5214D">
      <w:pPr>
        <w:pStyle w:val="Default"/>
        <w:spacing w:after="120" w:line="320" w:lineRule="exact"/>
        <w:contextualSpacing/>
        <w:rPr>
          <w:rFonts w:asciiTheme="minorHAnsi" w:hAnsiTheme="minorHAnsi" w:cstheme="minorHAnsi"/>
          <w:color w:val="auto"/>
          <w:sz w:val="22"/>
          <w:szCs w:val="22"/>
        </w:rPr>
      </w:pPr>
    </w:p>
    <w:p w14:paraId="384BC08C" w14:textId="77777777" w:rsidR="00F5214D" w:rsidRPr="00FB5B22" w:rsidRDefault="00F5214D" w:rsidP="00F5214D">
      <w:pPr>
        <w:pStyle w:val="Default"/>
        <w:spacing w:after="120" w:line="320" w:lineRule="exact"/>
        <w:contextualSpacing/>
        <w:rPr>
          <w:rFonts w:asciiTheme="minorHAnsi" w:eastAsia="Calibri" w:hAnsiTheme="minorHAnsi" w:cstheme="minorHAnsi"/>
          <w:color w:val="auto"/>
          <w:sz w:val="22"/>
          <w:szCs w:val="22"/>
        </w:rPr>
      </w:pPr>
      <w:r w:rsidRPr="00FB5B22">
        <w:rPr>
          <w:rFonts w:asciiTheme="minorHAnsi" w:eastAsia="Calibri" w:hAnsiTheme="minorHAnsi" w:cstheme="minorHAnsi"/>
          <w:color w:val="auto"/>
          <w:sz w:val="22"/>
          <w:szCs w:val="22"/>
        </w:rPr>
        <w:t xml:space="preserve">8. Shona has not spoken to her nephew for months, whereas when he was younger they were very close. She rings him but he can only talk for five minutes. </w:t>
      </w:r>
      <w:r w:rsidRPr="00FB5B22">
        <w:rPr>
          <w:rFonts w:asciiTheme="minorHAnsi" w:eastAsia="Calibri" w:hAnsiTheme="minorHAnsi" w:cstheme="minorHAnsi"/>
          <w:i/>
          <w:iCs/>
          <w:color w:val="auto"/>
          <w:sz w:val="22"/>
          <w:szCs w:val="22"/>
        </w:rPr>
        <w:t>What action would be the most effective for Shona?</w:t>
      </w:r>
    </w:p>
    <w:p w14:paraId="4D26832A" w14:textId="77777777" w:rsidR="00F5214D" w:rsidRPr="00FB5B22" w:rsidRDefault="00F5214D" w:rsidP="00F5214D">
      <w:pPr>
        <w:pStyle w:val="Default"/>
        <w:spacing w:after="120" w:line="320" w:lineRule="exact"/>
        <w:contextualSpacing/>
        <w:rPr>
          <w:rFonts w:asciiTheme="minorHAnsi" w:eastAsia="Calibri" w:hAnsiTheme="minorHAnsi" w:cstheme="minorHAnsi"/>
          <w:color w:val="auto"/>
          <w:sz w:val="22"/>
          <w:szCs w:val="22"/>
        </w:rPr>
      </w:pPr>
      <w:r w:rsidRPr="00FB5B22">
        <w:rPr>
          <w:rFonts w:asciiTheme="minorHAnsi" w:eastAsia="Calibri" w:hAnsiTheme="minorHAnsi" w:cstheme="minorHAnsi"/>
          <w:color w:val="auto"/>
          <w:sz w:val="22"/>
          <w:szCs w:val="22"/>
        </w:rPr>
        <w:t xml:space="preserve">(a) Realize that he is growing up and might not want to spend so much time with his family any more. </w:t>
      </w:r>
    </w:p>
    <w:p w14:paraId="5982C6F6" w14:textId="77777777" w:rsidR="00F5214D" w:rsidRPr="00FB5B22" w:rsidRDefault="00F5214D" w:rsidP="00F5214D">
      <w:pPr>
        <w:pStyle w:val="Default"/>
        <w:spacing w:after="120" w:line="320" w:lineRule="exact"/>
        <w:contextualSpacing/>
        <w:rPr>
          <w:rFonts w:asciiTheme="minorHAnsi" w:eastAsia="Calibri" w:hAnsiTheme="minorHAnsi" w:cstheme="minorHAnsi"/>
          <w:color w:val="auto"/>
          <w:sz w:val="22"/>
          <w:szCs w:val="22"/>
        </w:rPr>
      </w:pPr>
      <w:r w:rsidRPr="00FB5B22">
        <w:rPr>
          <w:rFonts w:asciiTheme="minorHAnsi" w:eastAsia="Calibri" w:hAnsiTheme="minorHAnsi" w:cstheme="minorHAnsi"/>
          <w:color w:val="auto"/>
          <w:sz w:val="22"/>
          <w:szCs w:val="22"/>
        </w:rPr>
        <w:t xml:space="preserve">(b) Make plans to drop by and visit him in person and have a good chat. </w:t>
      </w:r>
    </w:p>
    <w:p w14:paraId="0917AA01" w14:textId="77777777" w:rsidR="00F5214D" w:rsidRPr="00FB5B22" w:rsidRDefault="00F5214D" w:rsidP="00F5214D">
      <w:pPr>
        <w:pStyle w:val="Default"/>
        <w:spacing w:after="120" w:line="320" w:lineRule="exact"/>
        <w:contextualSpacing/>
        <w:rPr>
          <w:rFonts w:asciiTheme="minorHAnsi" w:eastAsia="Calibri" w:hAnsiTheme="minorHAnsi" w:cstheme="minorHAnsi"/>
          <w:color w:val="auto"/>
          <w:sz w:val="22"/>
          <w:szCs w:val="22"/>
        </w:rPr>
      </w:pPr>
      <w:r w:rsidRPr="00FB5B22">
        <w:rPr>
          <w:rFonts w:asciiTheme="minorHAnsi" w:eastAsia="Calibri" w:hAnsiTheme="minorHAnsi" w:cstheme="minorHAnsi"/>
          <w:color w:val="auto"/>
          <w:sz w:val="22"/>
          <w:szCs w:val="22"/>
        </w:rPr>
        <w:t xml:space="preserve">(c) Understand that relationships change, but keep calling him from time to time. </w:t>
      </w:r>
    </w:p>
    <w:p w14:paraId="6BE1ABA6" w14:textId="77777777" w:rsidR="00F5214D" w:rsidRPr="00FB5B22" w:rsidRDefault="00F5214D" w:rsidP="00F5214D">
      <w:pPr>
        <w:pStyle w:val="Default"/>
        <w:spacing w:after="120" w:line="320" w:lineRule="exact"/>
        <w:contextualSpacing/>
        <w:rPr>
          <w:rFonts w:asciiTheme="minorHAnsi" w:eastAsia="Calibri" w:hAnsiTheme="minorHAnsi" w:cstheme="minorHAnsi"/>
          <w:color w:val="auto"/>
          <w:sz w:val="22"/>
          <w:szCs w:val="22"/>
        </w:rPr>
      </w:pPr>
      <w:r w:rsidRPr="00FB5B22">
        <w:rPr>
          <w:rFonts w:asciiTheme="minorHAnsi" w:eastAsia="Calibri" w:hAnsiTheme="minorHAnsi" w:cstheme="minorHAnsi"/>
          <w:color w:val="auto"/>
          <w:sz w:val="22"/>
          <w:szCs w:val="22"/>
        </w:rPr>
        <w:lastRenderedPageBreak/>
        <w:t xml:space="preserve">(d) Be upset about it, but realize there is nothing she can do. </w:t>
      </w:r>
    </w:p>
    <w:p w14:paraId="4B82DD7D" w14:textId="77777777" w:rsidR="00F5214D" w:rsidRPr="00FB5B22" w:rsidRDefault="00F5214D" w:rsidP="00F5214D">
      <w:pPr>
        <w:pStyle w:val="Default"/>
        <w:spacing w:after="120" w:line="320" w:lineRule="exact"/>
        <w:contextualSpacing/>
        <w:rPr>
          <w:rFonts w:asciiTheme="minorHAnsi" w:hAnsiTheme="minorHAnsi" w:cstheme="minorHAnsi"/>
          <w:color w:val="auto"/>
          <w:sz w:val="22"/>
          <w:szCs w:val="22"/>
        </w:rPr>
      </w:pPr>
    </w:p>
    <w:p w14:paraId="7677EAAF" w14:textId="77777777" w:rsidR="00F5214D" w:rsidRPr="00FB5B22" w:rsidRDefault="00F5214D" w:rsidP="00F5214D">
      <w:pPr>
        <w:pStyle w:val="Default"/>
        <w:spacing w:after="120" w:line="320" w:lineRule="exact"/>
        <w:contextualSpacing/>
        <w:rPr>
          <w:rFonts w:asciiTheme="minorHAnsi" w:eastAsia="Calibri" w:hAnsiTheme="minorHAnsi" w:cstheme="minorHAnsi"/>
          <w:color w:val="auto"/>
          <w:sz w:val="22"/>
          <w:szCs w:val="22"/>
        </w:rPr>
      </w:pPr>
      <w:r w:rsidRPr="00FB5B22">
        <w:rPr>
          <w:rFonts w:asciiTheme="minorHAnsi" w:eastAsia="Calibri" w:hAnsiTheme="minorHAnsi" w:cstheme="minorHAnsi"/>
          <w:color w:val="auto"/>
          <w:sz w:val="22"/>
          <w:szCs w:val="22"/>
        </w:rPr>
        <w:t xml:space="preserve">9. Mina and her sister-in-law normally get along quite well, and the sister-in-law regularly baby-sits for her for a small fee. Lately she has also been cleaning away cobwebs, commenting on the mess, which Mina finds insulting. </w:t>
      </w:r>
      <w:r w:rsidRPr="00FB5B22">
        <w:rPr>
          <w:rFonts w:asciiTheme="minorHAnsi" w:eastAsia="Calibri" w:hAnsiTheme="minorHAnsi" w:cstheme="minorHAnsi"/>
          <w:i/>
          <w:iCs/>
          <w:color w:val="auto"/>
          <w:sz w:val="22"/>
          <w:szCs w:val="22"/>
        </w:rPr>
        <w:t>What action would be the most effective for Mina?</w:t>
      </w:r>
    </w:p>
    <w:p w14:paraId="71733973" w14:textId="77777777" w:rsidR="00F5214D" w:rsidRPr="00FB5B22" w:rsidRDefault="00F5214D" w:rsidP="00F5214D">
      <w:pPr>
        <w:pStyle w:val="Default"/>
        <w:spacing w:after="120" w:line="320" w:lineRule="exact"/>
        <w:contextualSpacing/>
        <w:rPr>
          <w:rFonts w:asciiTheme="minorHAnsi" w:eastAsia="Calibri" w:hAnsiTheme="minorHAnsi" w:cstheme="minorHAnsi"/>
          <w:color w:val="auto"/>
          <w:sz w:val="22"/>
          <w:szCs w:val="22"/>
        </w:rPr>
      </w:pPr>
      <w:r w:rsidRPr="00FB5B22">
        <w:rPr>
          <w:rFonts w:asciiTheme="minorHAnsi" w:eastAsia="Calibri" w:hAnsiTheme="minorHAnsi" w:cstheme="minorHAnsi"/>
          <w:color w:val="auto"/>
          <w:sz w:val="22"/>
          <w:szCs w:val="22"/>
        </w:rPr>
        <w:t xml:space="preserve">(a) Tell her sister-in-law these comments upset her. </w:t>
      </w:r>
    </w:p>
    <w:p w14:paraId="6C6FF6F9" w14:textId="77777777" w:rsidR="00F5214D" w:rsidRPr="00FB5B22" w:rsidRDefault="00F5214D" w:rsidP="00F5214D">
      <w:pPr>
        <w:pStyle w:val="Default"/>
        <w:spacing w:after="120" w:line="320" w:lineRule="exact"/>
        <w:contextualSpacing/>
        <w:rPr>
          <w:rFonts w:asciiTheme="minorHAnsi" w:eastAsia="Calibri" w:hAnsiTheme="minorHAnsi" w:cstheme="minorHAnsi"/>
          <w:color w:val="auto"/>
          <w:sz w:val="22"/>
          <w:szCs w:val="22"/>
        </w:rPr>
      </w:pPr>
      <w:r w:rsidRPr="00FB5B22">
        <w:rPr>
          <w:rFonts w:asciiTheme="minorHAnsi" w:eastAsia="Calibri" w:hAnsiTheme="minorHAnsi" w:cstheme="minorHAnsi"/>
          <w:color w:val="auto"/>
          <w:sz w:val="22"/>
          <w:szCs w:val="22"/>
        </w:rPr>
        <w:t xml:space="preserve">(b) Get a new babysitter. </w:t>
      </w:r>
    </w:p>
    <w:p w14:paraId="1E629496" w14:textId="77777777" w:rsidR="00F5214D" w:rsidRPr="00FB5B22" w:rsidRDefault="00F5214D" w:rsidP="00F5214D">
      <w:pPr>
        <w:pStyle w:val="Default"/>
        <w:spacing w:after="120" w:line="320" w:lineRule="exact"/>
        <w:contextualSpacing/>
        <w:rPr>
          <w:rFonts w:asciiTheme="minorHAnsi" w:eastAsia="Calibri" w:hAnsiTheme="minorHAnsi" w:cstheme="minorHAnsi"/>
          <w:color w:val="auto"/>
          <w:sz w:val="22"/>
          <w:szCs w:val="22"/>
        </w:rPr>
      </w:pPr>
      <w:r w:rsidRPr="00FB5B22">
        <w:rPr>
          <w:rFonts w:asciiTheme="minorHAnsi" w:eastAsia="Calibri" w:hAnsiTheme="minorHAnsi" w:cstheme="minorHAnsi"/>
          <w:color w:val="auto"/>
          <w:sz w:val="22"/>
          <w:szCs w:val="22"/>
        </w:rPr>
        <w:t xml:space="preserve">(c) Be grateful her house is being cleaned for free. </w:t>
      </w:r>
    </w:p>
    <w:p w14:paraId="46EB0826" w14:textId="77777777" w:rsidR="00F5214D" w:rsidRPr="00FB5B22" w:rsidRDefault="00F5214D" w:rsidP="00F5214D">
      <w:pPr>
        <w:pStyle w:val="Default"/>
        <w:spacing w:after="120" w:line="320" w:lineRule="exact"/>
        <w:contextualSpacing/>
        <w:rPr>
          <w:rFonts w:asciiTheme="minorHAnsi" w:eastAsia="Calibri" w:hAnsiTheme="minorHAnsi" w:cstheme="minorHAnsi"/>
          <w:color w:val="auto"/>
          <w:sz w:val="22"/>
          <w:szCs w:val="22"/>
        </w:rPr>
      </w:pPr>
      <w:r w:rsidRPr="00FB5B22">
        <w:rPr>
          <w:rFonts w:asciiTheme="minorHAnsi" w:eastAsia="Calibri" w:hAnsiTheme="minorHAnsi" w:cstheme="minorHAnsi"/>
          <w:color w:val="auto"/>
          <w:sz w:val="22"/>
          <w:szCs w:val="22"/>
        </w:rPr>
        <w:t>(d) Tell her only to baby-sit, not to clean.</w:t>
      </w:r>
    </w:p>
    <w:p w14:paraId="41A4627C" w14:textId="77777777" w:rsidR="00F5214D" w:rsidRDefault="00F5214D" w:rsidP="00F5214D">
      <w:pPr>
        <w:pStyle w:val="Default"/>
        <w:spacing w:after="120" w:line="320" w:lineRule="exact"/>
        <w:contextualSpacing/>
        <w:rPr>
          <w:rFonts w:asciiTheme="minorHAnsi" w:eastAsia="Calibri" w:hAnsiTheme="minorHAnsi" w:cstheme="minorHAnsi"/>
          <w:color w:val="auto"/>
          <w:sz w:val="22"/>
          <w:szCs w:val="22"/>
        </w:rPr>
      </w:pPr>
    </w:p>
    <w:p w14:paraId="5A63103A" w14:textId="77777777" w:rsidR="00F5214D" w:rsidRPr="00FB5B22" w:rsidRDefault="00F5214D" w:rsidP="00F5214D">
      <w:pPr>
        <w:pStyle w:val="Default"/>
        <w:spacing w:after="120" w:line="320" w:lineRule="exact"/>
        <w:contextualSpacing/>
        <w:rPr>
          <w:rFonts w:asciiTheme="minorHAnsi" w:eastAsia="Calibri" w:hAnsiTheme="minorHAnsi" w:cstheme="minorHAnsi"/>
          <w:color w:val="auto"/>
          <w:sz w:val="22"/>
          <w:szCs w:val="22"/>
        </w:rPr>
      </w:pPr>
      <w:r w:rsidRPr="00FB5B22">
        <w:rPr>
          <w:rFonts w:asciiTheme="minorHAnsi" w:eastAsia="Calibri" w:hAnsiTheme="minorHAnsi" w:cstheme="minorHAnsi"/>
          <w:color w:val="auto"/>
          <w:sz w:val="22"/>
          <w:szCs w:val="22"/>
        </w:rPr>
        <w:t xml:space="preserve">10. Juno is fairly sure his company is going down and his job is under threat. It is a large company and nothing official has been said. </w:t>
      </w:r>
      <w:r w:rsidRPr="00FB5B22">
        <w:rPr>
          <w:rFonts w:asciiTheme="minorHAnsi" w:eastAsia="Calibri" w:hAnsiTheme="minorHAnsi" w:cstheme="minorHAnsi"/>
          <w:i/>
          <w:iCs/>
          <w:color w:val="auto"/>
          <w:sz w:val="22"/>
          <w:szCs w:val="22"/>
        </w:rPr>
        <w:t>What action would be the most effective for Juno?</w:t>
      </w:r>
    </w:p>
    <w:p w14:paraId="25727177" w14:textId="77777777" w:rsidR="00F5214D" w:rsidRPr="00FB5B22" w:rsidRDefault="00F5214D" w:rsidP="00F5214D">
      <w:pPr>
        <w:pStyle w:val="Default"/>
        <w:spacing w:after="120" w:line="320" w:lineRule="exact"/>
        <w:contextualSpacing/>
        <w:rPr>
          <w:rFonts w:asciiTheme="minorHAnsi" w:eastAsia="Calibri" w:hAnsiTheme="minorHAnsi" w:cstheme="minorHAnsi"/>
          <w:color w:val="auto"/>
          <w:sz w:val="22"/>
          <w:szCs w:val="22"/>
        </w:rPr>
      </w:pPr>
      <w:r w:rsidRPr="00FB5B22">
        <w:rPr>
          <w:rFonts w:asciiTheme="minorHAnsi" w:eastAsia="Calibri" w:hAnsiTheme="minorHAnsi" w:cstheme="minorHAnsi"/>
          <w:color w:val="auto"/>
          <w:sz w:val="22"/>
          <w:szCs w:val="22"/>
        </w:rPr>
        <w:t xml:space="preserve">(a) Find out what is happening and discuss his concerns with his family.  </w:t>
      </w:r>
    </w:p>
    <w:p w14:paraId="3277A764" w14:textId="77777777" w:rsidR="00F5214D" w:rsidRPr="00FB5B22" w:rsidRDefault="00F5214D" w:rsidP="00F5214D">
      <w:pPr>
        <w:pStyle w:val="Default"/>
        <w:spacing w:after="120" w:line="320" w:lineRule="exact"/>
        <w:contextualSpacing/>
        <w:rPr>
          <w:rFonts w:asciiTheme="minorHAnsi" w:eastAsia="Calibri" w:hAnsiTheme="minorHAnsi" w:cstheme="minorHAnsi"/>
          <w:color w:val="auto"/>
          <w:sz w:val="22"/>
          <w:szCs w:val="22"/>
        </w:rPr>
      </w:pPr>
      <w:r w:rsidRPr="00FB5B22">
        <w:rPr>
          <w:rFonts w:asciiTheme="minorHAnsi" w:eastAsia="Calibri" w:hAnsiTheme="minorHAnsi" w:cstheme="minorHAnsi"/>
          <w:color w:val="auto"/>
          <w:sz w:val="22"/>
          <w:szCs w:val="22"/>
        </w:rPr>
        <w:t xml:space="preserve">(b) Try to keep the company afloat by working harder.  </w:t>
      </w:r>
    </w:p>
    <w:p w14:paraId="335D73E8" w14:textId="77777777" w:rsidR="00F5214D" w:rsidRPr="00FB5B22" w:rsidRDefault="00F5214D" w:rsidP="00F5214D">
      <w:pPr>
        <w:pStyle w:val="Default"/>
        <w:spacing w:after="120" w:line="320" w:lineRule="exact"/>
        <w:contextualSpacing/>
        <w:rPr>
          <w:rFonts w:asciiTheme="minorHAnsi" w:eastAsia="Calibri" w:hAnsiTheme="minorHAnsi" w:cstheme="minorHAnsi"/>
          <w:color w:val="auto"/>
          <w:sz w:val="22"/>
          <w:szCs w:val="22"/>
        </w:rPr>
      </w:pPr>
      <w:r w:rsidRPr="00FB5B22">
        <w:rPr>
          <w:rFonts w:asciiTheme="minorHAnsi" w:eastAsia="Calibri" w:hAnsiTheme="minorHAnsi" w:cstheme="minorHAnsi"/>
          <w:color w:val="auto"/>
          <w:sz w:val="22"/>
          <w:szCs w:val="22"/>
        </w:rPr>
        <w:t xml:space="preserve">(c) Start applying for other jobs.  </w:t>
      </w:r>
    </w:p>
    <w:p w14:paraId="23345730" w14:textId="77777777" w:rsidR="00F5214D" w:rsidRPr="00FB5B22" w:rsidRDefault="00F5214D" w:rsidP="00F5214D">
      <w:pPr>
        <w:pStyle w:val="Default"/>
        <w:spacing w:after="120" w:line="320" w:lineRule="exact"/>
        <w:contextualSpacing/>
        <w:rPr>
          <w:rFonts w:asciiTheme="minorHAnsi" w:eastAsia="Calibri" w:hAnsiTheme="minorHAnsi" w:cstheme="minorHAnsi"/>
          <w:color w:val="auto"/>
          <w:sz w:val="22"/>
          <w:szCs w:val="22"/>
        </w:rPr>
      </w:pPr>
      <w:r w:rsidRPr="00FB5B22">
        <w:rPr>
          <w:rFonts w:asciiTheme="minorHAnsi" w:eastAsia="Calibri" w:hAnsiTheme="minorHAnsi" w:cstheme="minorHAnsi"/>
          <w:color w:val="auto"/>
          <w:sz w:val="22"/>
          <w:szCs w:val="22"/>
        </w:rPr>
        <w:t xml:space="preserve">(d) Think of these events as an opportunity for a new start.  </w:t>
      </w:r>
    </w:p>
    <w:p w14:paraId="2A017FFD" w14:textId="77777777" w:rsidR="00F5214D" w:rsidRPr="00FB5B22" w:rsidRDefault="00F5214D" w:rsidP="00F5214D">
      <w:pPr>
        <w:pStyle w:val="Default"/>
        <w:spacing w:after="120" w:line="320" w:lineRule="exact"/>
        <w:contextualSpacing/>
        <w:rPr>
          <w:rFonts w:asciiTheme="minorHAnsi" w:hAnsiTheme="minorHAnsi" w:cstheme="minorHAnsi"/>
          <w:color w:val="auto"/>
          <w:sz w:val="22"/>
          <w:szCs w:val="22"/>
        </w:rPr>
      </w:pPr>
    </w:p>
    <w:p w14:paraId="1697E58E" w14:textId="77777777" w:rsidR="00F5214D" w:rsidRPr="00FB5B22" w:rsidRDefault="00F5214D" w:rsidP="00F5214D">
      <w:pPr>
        <w:pStyle w:val="Default"/>
        <w:spacing w:after="120" w:line="320" w:lineRule="exact"/>
        <w:contextualSpacing/>
        <w:rPr>
          <w:rFonts w:asciiTheme="minorHAnsi" w:hAnsiTheme="minorHAnsi" w:cstheme="minorHAnsi"/>
          <w:color w:val="auto"/>
          <w:sz w:val="22"/>
          <w:szCs w:val="22"/>
        </w:rPr>
      </w:pPr>
      <w:r w:rsidRPr="00FB5B22">
        <w:rPr>
          <w:rFonts w:asciiTheme="minorHAnsi" w:hAnsiTheme="minorHAnsi" w:cstheme="minorHAnsi"/>
          <w:color w:val="auto"/>
          <w:sz w:val="22"/>
          <w:szCs w:val="22"/>
        </w:rPr>
        <w:t xml:space="preserve">11. Mallory moves from a small company to a very large one, where there is little personal contact, which she misses. </w:t>
      </w:r>
      <w:r w:rsidRPr="00FB5B22">
        <w:rPr>
          <w:rFonts w:asciiTheme="minorHAnsi" w:hAnsiTheme="minorHAnsi" w:cstheme="minorHAnsi"/>
          <w:i/>
          <w:iCs/>
          <w:color w:val="auto"/>
          <w:sz w:val="22"/>
          <w:szCs w:val="22"/>
        </w:rPr>
        <w:t>What action would be the most effective for Mallory?</w:t>
      </w:r>
    </w:p>
    <w:p w14:paraId="5C4E277D" w14:textId="77777777" w:rsidR="00F5214D" w:rsidRPr="00FB5B22" w:rsidRDefault="00F5214D" w:rsidP="00F5214D">
      <w:pPr>
        <w:pStyle w:val="Default"/>
        <w:spacing w:after="120" w:line="320" w:lineRule="exact"/>
        <w:contextualSpacing/>
        <w:rPr>
          <w:rFonts w:asciiTheme="minorHAnsi" w:hAnsiTheme="minorHAnsi" w:cstheme="minorHAnsi"/>
          <w:color w:val="auto"/>
          <w:sz w:val="22"/>
          <w:szCs w:val="22"/>
        </w:rPr>
      </w:pPr>
      <w:r w:rsidRPr="00FB5B22">
        <w:rPr>
          <w:rFonts w:asciiTheme="minorHAnsi" w:hAnsiTheme="minorHAnsi" w:cstheme="minorHAnsi"/>
          <w:color w:val="auto"/>
          <w:sz w:val="22"/>
          <w:szCs w:val="22"/>
        </w:rPr>
        <w:t xml:space="preserve">(a) Talk to her workmates, try to create social contacts and make friends.  </w:t>
      </w:r>
    </w:p>
    <w:p w14:paraId="3D4DDB60" w14:textId="77777777" w:rsidR="00F5214D" w:rsidRPr="00FB5B22" w:rsidRDefault="00F5214D" w:rsidP="00F5214D">
      <w:pPr>
        <w:pStyle w:val="Default"/>
        <w:spacing w:after="120" w:line="320" w:lineRule="exact"/>
        <w:contextualSpacing/>
        <w:rPr>
          <w:rFonts w:asciiTheme="minorHAnsi" w:hAnsiTheme="minorHAnsi" w:cstheme="minorHAnsi"/>
          <w:color w:val="auto"/>
          <w:sz w:val="22"/>
          <w:szCs w:val="22"/>
        </w:rPr>
      </w:pPr>
      <w:r w:rsidRPr="00FB5B22">
        <w:rPr>
          <w:rFonts w:asciiTheme="minorHAnsi" w:hAnsiTheme="minorHAnsi" w:cstheme="minorHAnsi"/>
          <w:color w:val="auto"/>
          <w:sz w:val="22"/>
          <w:szCs w:val="22"/>
        </w:rPr>
        <w:t xml:space="preserve">(b) Start looking for a new job so she can leave that environment. </w:t>
      </w:r>
    </w:p>
    <w:p w14:paraId="6EE5BA1A" w14:textId="77777777" w:rsidR="00F5214D" w:rsidRPr="00FB5B22" w:rsidRDefault="00F5214D" w:rsidP="00F5214D">
      <w:pPr>
        <w:pStyle w:val="Default"/>
        <w:spacing w:after="120" w:line="320" w:lineRule="exact"/>
        <w:contextualSpacing/>
        <w:rPr>
          <w:rFonts w:asciiTheme="minorHAnsi" w:hAnsiTheme="minorHAnsi" w:cstheme="minorHAnsi"/>
          <w:color w:val="auto"/>
          <w:sz w:val="22"/>
          <w:szCs w:val="22"/>
        </w:rPr>
      </w:pPr>
      <w:r w:rsidRPr="00FB5B22">
        <w:rPr>
          <w:rFonts w:asciiTheme="minorHAnsi" w:hAnsiTheme="minorHAnsi" w:cstheme="minorHAnsi"/>
          <w:color w:val="auto"/>
          <w:sz w:val="22"/>
          <w:szCs w:val="22"/>
        </w:rPr>
        <w:t xml:space="preserve">(c) Just give it time, and things will be okay. </w:t>
      </w:r>
    </w:p>
    <w:p w14:paraId="7E217B8A" w14:textId="77777777" w:rsidR="00F5214D" w:rsidRPr="00FB5B22" w:rsidRDefault="00F5214D" w:rsidP="00F5214D">
      <w:pPr>
        <w:pStyle w:val="Default"/>
        <w:spacing w:after="120" w:line="320" w:lineRule="exact"/>
        <w:contextualSpacing/>
        <w:rPr>
          <w:rFonts w:asciiTheme="minorHAnsi" w:hAnsiTheme="minorHAnsi" w:cstheme="minorHAnsi"/>
          <w:color w:val="auto"/>
          <w:sz w:val="22"/>
          <w:szCs w:val="22"/>
        </w:rPr>
      </w:pPr>
      <w:r w:rsidRPr="00FB5B22">
        <w:rPr>
          <w:rFonts w:asciiTheme="minorHAnsi" w:hAnsiTheme="minorHAnsi" w:cstheme="minorHAnsi"/>
          <w:color w:val="auto"/>
          <w:sz w:val="22"/>
          <w:szCs w:val="22"/>
        </w:rPr>
        <w:t xml:space="preserve">(d) Concentrate on her outside-work friends and colleagues from previous jobs. </w:t>
      </w:r>
    </w:p>
    <w:p w14:paraId="658D6653" w14:textId="77777777" w:rsidR="00F5214D" w:rsidRPr="00FB5B22" w:rsidRDefault="00F5214D" w:rsidP="00F5214D">
      <w:pPr>
        <w:pStyle w:val="Default"/>
        <w:spacing w:after="120" w:line="320" w:lineRule="exact"/>
        <w:contextualSpacing/>
        <w:rPr>
          <w:rFonts w:asciiTheme="minorHAnsi" w:hAnsiTheme="minorHAnsi" w:cstheme="minorHAnsi"/>
          <w:color w:val="auto"/>
          <w:sz w:val="22"/>
          <w:szCs w:val="22"/>
        </w:rPr>
      </w:pPr>
    </w:p>
    <w:p w14:paraId="7C9B6E77" w14:textId="77777777" w:rsidR="00F5214D" w:rsidRPr="00FB5B22" w:rsidRDefault="00F5214D" w:rsidP="00F5214D">
      <w:pPr>
        <w:pStyle w:val="Default"/>
        <w:spacing w:after="120" w:line="320" w:lineRule="exact"/>
        <w:contextualSpacing/>
        <w:rPr>
          <w:rFonts w:asciiTheme="minorHAnsi" w:hAnsiTheme="minorHAnsi" w:cstheme="minorHAnsi"/>
          <w:color w:val="auto"/>
          <w:sz w:val="22"/>
          <w:szCs w:val="22"/>
        </w:rPr>
      </w:pPr>
      <w:r w:rsidRPr="00FB5B22">
        <w:rPr>
          <w:rFonts w:asciiTheme="minorHAnsi" w:hAnsiTheme="minorHAnsi" w:cstheme="minorHAnsi"/>
          <w:color w:val="auto"/>
          <w:sz w:val="22"/>
          <w:szCs w:val="22"/>
        </w:rPr>
        <w:t xml:space="preserve">12. A demanding client takes up a lot of Jill’s time and then asks to speak to Jill’s boss about her performance. Although Jill’s boss assures her that her performance is fine, Jill feels upset. </w:t>
      </w:r>
      <w:r w:rsidRPr="00FB5B22">
        <w:rPr>
          <w:rFonts w:asciiTheme="minorHAnsi" w:hAnsiTheme="minorHAnsi" w:cstheme="minorHAnsi"/>
          <w:i/>
          <w:iCs/>
          <w:color w:val="auto"/>
          <w:sz w:val="22"/>
          <w:szCs w:val="22"/>
        </w:rPr>
        <w:t>What action would be the most effective for Jill?</w:t>
      </w:r>
    </w:p>
    <w:p w14:paraId="71E9D625" w14:textId="77777777" w:rsidR="00F5214D" w:rsidRPr="00FB5B22" w:rsidRDefault="00F5214D" w:rsidP="00F5214D">
      <w:pPr>
        <w:pStyle w:val="Default"/>
        <w:spacing w:after="120" w:line="320" w:lineRule="exact"/>
        <w:contextualSpacing/>
        <w:rPr>
          <w:rFonts w:asciiTheme="minorHAnsi" w:hAnsiTheme="minorHAnsi" w:cstheme="minorHAnsi"/>
          <w:color w:val="auto"/>
          <w:sz w:val="22"/>
          <w:szCs w:val="22"/>
        </w:rPr>
      </w:pPr>
      <w:r w:rsidRPr="00FB5B22">
        <w:rPr>
          <w:rFonts w:asciiTheme="minorHAnsi" w:hAnsiTheme="minorHAnsi" w:cstheme="minorHAnsi"/>
          <w:color w:val="auto"/>
          <w:sz w:val="22"/>
          <w:szCs w:val="22"/>
        </w:rPr>
        <w:t xml:space="preserve">(a) Talk to her friends or workmates about it. </w:t>
      </w:r>
    </w:p>
    <w:p w14:paraId="32C94081" w14:textId="77777777" w:rsidR="00F5214D" w:rsidRPr="00FB5B22" w:rsidRDefault="00F5214D" w:rsidP="00F5214D">
      <w:pPr>
        <w:pStyle w:val="Default"/>
        <w:spacing w:after="120" w:line="320" w:lineRule="exact"/>
        <w:contextualSpacing/>
        <w:rPr>
          <w:rFonts w:asciiTheme="minorHAnsi" w:hAnsiTheme="minorHAnsi" w:cstheme="minorHAnsi"/>
          <w:color w:val="auto"/>
          <w:sz w:val="22"/>
          <w:szCs w:val="22"/>
        </w:rPr>
      </w:pPr>
      <w:r w:rsidRPr="00FB5B22">
        <w:rPr>
          <w:rFonts w:asciiTheme="minorHAnsi" w:hAnsiTheme="minorHAnsi" w:cstheme="minorHAnsi"/>
          <w:color w:val="auto"/>
          <w:sz w:val="22"/>
          <w:szCs w:val="22"/>
        </w:rPr>
        <w:t xml:space="preserve">(b) Ignore the incident and move on to her next task. </w:t>
      </w:r>
    </w:p>
    <w:p w14:paraId="6DBC6077" w14:textId="77777777" w:rsidR="00F5214D" w:rsidRPr="00FB5B22" w:rsidRDefault="00F5214D" w:rsidP="00F5214D">
      <w:pPr>
        <w:pStyle w:val="Default"/>
        <w:spacing w:after="120" w:line="320" w:lineRule="exact"/>
        <w:contextualSpacing/>
        <w:rPr>
          <w:rFonts w:asciiTheme="minorHAnsi" w:hAnsiTheme="minorHAnsi" w:cstheme="minorHAnsi"/>
          <w:color w:val="auto"/>
          <w:sz w:val="22"/>
          <w:szCs w:val="22"/>
        </w:rPr>
      </w:pPr>
      <w:r w:rsidRPr="00FB5B22">
        <w:rPr>
          <w:rFonts w:asciiTheme="minorHAnsi" w:hAnsiTheme="minorHAnsi" w:cstheme="minorHAnsi"/>
          <w:color w:val="auto"/>
          <w:sz w:val="22"/>
          <w:szCs w:val="22"/>
        </w:rPr>
        <w:t xml:space="preserve">(c) Calm down by taking deep breaths or going for a short walk. </w:t>
      </w:r>
    </w:p>
    <w:p w14:paraId="6ECD99A2" w14:textId="77777777" w:rsidR="00F5214D" w:rsidRPr="00FB5B22" w:rsidRDefault="00F5214D" w:rsidP="00F5214D">
      <w:pPr>
        <w:pStyle w:val="Default"/>
        <w:spacing w:after="120" w:line="320" w:lineRule="exact"/>
        <w:contextualSpacing/>
        <w:rPr>
          <w:rFonts w:asciiTheme="minorHAnsi" w:hAnsiTheme="minorHAnsi" w:cstheme="minorHAnsi"/>
          <w:color w:val="auto"/>
          <w:sz w:val="22"/>
          <w:szCs w:val="22"/>
        </w:rPr>
      </w:pPr>
      <w:r w:rsidRPr="00FB5B22">
        <w:rPr>
          <w:rFonts w:asciiTheme="minorHAnsi" w:hAnsiTheme="minorHAnsi" w:cstheme="minorHAnsi"/>
          <w:color w:val="auto"/>
          <w:sz w:val="22"/>
          <w:szCs w:val="22"/>
        </w:rPr>
        <w:t xml:space="preserve">(d) Think that she has been successful in the past and this client being difficult is not her fault. </w:t>
      </w:r>
    </w:p>
    <w:p w14:paraId="608BC4F9" w14:textId="77777777" w:rsidR="00F5214D" w:rsidRPr="00FB5B22" w:rsidRDefault="00F5214D" w:rsidP="00F5214D">
      <w:pPr>
        <w:pStyle w:val="Default"/>
        <w:spacing w:after="120" w:line="320" w:lineRule="exact"/>
        <w:contextualSpacing/>
        <w:rPr>
          <w:rFonts w:asciiTheme="minorHAnsi" w:hAnsiTheme="minorHAnsi" w:cstheme="minorHAnsi"/>
          <w:color w:val="auto"/>
          <w:sz w:val="22"/>
          <w:szCs w:val="22"/>
        </w:rPr>
      </w:pPr>
    </w:p>
    <w:p w14:paraId="6D107EAA" w14:textId="77777777" w:rsidR="00F5214D" w:rsidRPr="00FB5B22" w:rsidRDefault="00F5214D" w:rsidP="00F5214D">
      <w:pPr>
        <w:pStyle w:val="Default"/>
        <w:spacing w:after="120" w:line="320" w:lineRule="exact"/>
        <w:contextualSpacing/>
        <w:rPr>
          <w:rFonts w:asciiTheme="minorHAnsi" w:hAnsiTheme="minorHAnsi" w:cstheme="minorHAnsi"/>
          <w:color w:val="auto"/>
          <w:sz w:val="22"/>
          <w:szCs w:val="22"/>
        </w:rPr>
      </w:pPr>
      <w:r w:rsidRPr="00FB5B22">
        <w:rPr>
          <w:rFonts w:asciiTheme="minorHAnsi" w:hAnsiTheme="minorHAnsi" w:cstheme="minorHAnsi"/>
          <w:color w:val="auto"/>
          <w:sz w:val="22"/>
          <w:szCs w:val="22"/>
        </w:rPr>
        <w:t xml:space="preserve">13. Blair and Flynn usually go to a cafe after the working week and chat about what’s going on in the company. After Blair’s job is moved to a different section in the company, he stops coming to the cafe. Flynn misses these Friday talks. </w:t>
      </w:r>
      <w:r w:rsidRPr="00FB5B22">
        <w:rPr>
          <w:rFonts w:asciiTheme="minorHAnsi" w:hAnsiTheme="minorHAnsi" w:cstheme="minorHAnsi"/>
          <w:i/>
          <w:iCs/>
          <w:color w:val="auto"/>
          <w:sz w:val="22"/>
          <w:szCs w:val="22"/>
        </w:rPr>
        <w:t>What action would be the most effective for Flynn?</w:t>
      </w:r>
    </w:p>
    <w:p w14:paraId="2CD8236A" w14:textId="77777777" w:rsidR="00F5214D" w:rsidRPr="00FB5B22" w:rsidRDefault="00F5214D" w:rsidP="00F5214D">
      <w:pPr>
        <w:pStyle w:val="Default"/>
        <w:spacing w:after="120" w:line="320" w:lineRule="exact"/>
        <w:contextualSpacing/>
        <w:rPr>
          <w:rFonts w:asciiTheme="minorHAnsi" w:hAnsiTheme="minorHAnsi" w:cstheme="minorHAnsi"/>
          <w:color w:val="auto"/>
          <w:sz w:val="22"/>
          <w:szCs w:val="22"/>
        </w:rPr>
      </w:pPr>
      <w:r w:rsidRPr="00FB5B22">
        <w:rPr>
          <w:rFonts w:asciiTheme="minorHAnsi" w:hAnsiTheme="minorHAnsi" w:cstheme="minorHAnsi"/>
          <w:color w:val="auto"/>
          <w:sz w:val="22"/>
          <w:szCs w:val="22"/>
        </w:rPr>
        <w:t xml:space="preserve">(a) Go to the cafe or socialize with other workers. </w:t>
      </w:r>
    </w:p>
    <w:p w14:paraId="7AD3634F" w14:textId="77777777" w:rsidR="00F5214D" w:rsidRPr="00FB5B22" w:rsidRDefault="00F5214D" w:rsidP="00F5214D">
      <w:pPr>
        <w:pStyle w:val="Default"/>
        <w:spacing w:after="120" w:line="320" w:lineRule="exact"/>
        <w:contextualSpacing/>
        <w:rPr>
          <w:rFonts w:asciiTheme="minorHAnsi" w:hAnsiTheme="minorHAnsi" w:cstheme="minorHAnsi"/>
          <w:color w:val="auto"/>
          <w:sz w:val="22"/>
          <w:szCs w:val="22"/>
        </w:rPr>
      </w:pPr>
      <w:r w:rsidRPr="00FB5B22">
        <w:rPr>
          <w:rFonts w:asciiTheme="minorHAnsi" w:hAnsiTheme="minorHAnsi" w:cstheme="minorHAnsi"/>
          <w:color w:val="auto"/>
          <w:sz w:val="22"/>
          <w:szCs w:val="22"/>
        </w:rPr>
        <w:t xml:space="preserve">(b) Don’t worry about it, ignore the changes and let Blair be. </w:t>
      </w:r>
    </w:p>
    <w:p w14:paraId="1A95CAAF" w14:textId="77777777" w:rsidR="00F5214D" w:rsidRPr="00FB5B22" w:rsidRDefault="00F5214D" w:rsidP="00F5214D">
      <w:pPr>
        <w:pStyle w:val="Default"/>
        <w:spacing w:after="120" w:line="320" w:lineRule="exact"/>
        <w:contextualSpacing/>
        <w:rPr>
          <w:rFonts w:asciiTheme="minorHAnsi" w:hAnsiTheme="minorHAnsi" w:cstheme="minorHAnsi"/>
          <w:color w:val="auto"/>
          <w:sz w:val="22"/>
          <w:szCs w:val="22"/>
        </w:rPr>
      </w:pPr>
      <w:r w:rsidRPr="00FB5B22">
        <w:rPr>
          <w:rFonts w:asciiTheme="minorHAnsi" w:hAnsiTheme="minorHAnsi" w:cstheme="minorHAnsi"/>
          <w:color w:val="auto"/>
          <w:sz w:val="22"/>
          <w:szCs w:val="22"/>
        </w:rPr>
        <w:t xml:space="preserve">(c) Not talk to Blair again. </w:t>
      </w:r>
    </w:p>
    <w:p w14:paraId="7F8D4E26" w14:textId="77777777" w:rsidR="00F5214D" w:rsidRPr="00FB5B22" w:rsidRDefault="00F5214D" w:rsidP="00F5214D">
      <w:pPr>
        <w:pStyle w:val="Default"/>
        <w:spacing w:after="120" w:line="320" w:lineRule="exact"/>
        <w:contextualSpacing/>
        <w:rPr>
          <w:rFonts w:asciiTheme="minorHAnsi" w:hAnsiTheme="minorHAnsi" w:cstheme="minorHAnsi"/>
          <w:color w:val="auto"/>
          <w:sz w:val="22"/>
          <w:szCs w:val="22"/>
        </w:rPr>
      </w:pPr>
      <w:r w:rsidRPr="00FB5B22">
        <w:rPr>
          <w:rFonts w:asciiTheme="minorHAnsi" w:hAnsiTheme="minorHAnsi" w:cstheme="minorHAnsi"/>
          <w:color w:val="auto"/>
          <w:sz w:val="22"/>
          <w:szCs w:val="22"/>
        </w:rPr>
        <w:t xml:space="preserve">(d) Invite Blair again, maybe rescheduling for another time. </w:t>
      </w:r>
    </w:p>
    <w:p w14:paraId="6AFBF8F2" w14:textId="77777777" w:rsidR="00F5214D" w:rsidRPr="00FB5B22" w:rsidRDefault="00F5214D" w:rsidP="00F5214D">
      <w:pPr>
        <w:pStyle w:val="Default"/>
        <w:spacing w:after="120" w:line="320" w:lineRule="exact"/>
        <w:contextualSpacing/>
        <w:rPr>
          <w:rFonts w:asciiTheme="minorHAnsi" w:hAnsiTheme="minorHAnsi" w:cstheme="minorHAnsi"/>
          <w:color w:val="auto"/>
          <w:sz w:val="22"/>
          <w:szCs w:val="22"/>
        </w:rPr>
      </w:pPr>
    </w:p>
    <w:p w14:paraId="5F8A4064" w14:textId="77777777" w:rsidR="00F5214D" w:rsidRPr="00FB5B22" w:rsidRDefault="00F5214D" w:rsidP="00F5214D">
      <w:pPr>
        <w:pStyle w:val="Default"/>
        <w:spacing w:after="120" w:line="320" w:lineRule="exact"/>
        <w:contextualSpacing/>
        <w:rPr>
          <w:rFonts w:asciiTheme="minorHAnsi" w:hAnsiTheme="minorHAnsi" w:cstheme="minorHAnsi"/>
          <w:color w:val="auto"/>
          <w:sz w:val="22"/>
          <w:szCs w:val="22"/>
        </w:rPr>
      </w:pPr>
      <w:r w:rsidRPr="00FB5B22">
        <w:rPr>
          <w:rFonts w:asciiTheme="minorHAnsi" w:hAnsiTheme="minorHAnsi" w:cstheme="minorHAnsi"/>
          <w:color w:val="auto"/>
          <w:sz w:val="22"/>
          <w:szCs w:val="22"/>
        </w:rPr>
        <w:t xml:space="preserve">14. Michelle’s friend Dara is moving overseas to live with her partner. They have been good friends for many years and Dara is unlikely to come back. </w:t>
      </w:r>
      <w:r w:rsidRPr="00FB5B22">
        <w:rPr>
          <w:rFonts w:asciiTheme="minorHAnsi" w:hAnsiTheme="minorHAnsi" w:cstheme="minorHAnsi"/>
          <w:i/>
          <w:iCs/>
          <w:color w:val="auto"/>
          <w:sz w:val="22"/>
          <w:szCs w:val="22"/>
        </w:rPr>
        <w:t>What action would be the most effective for Michelle?</w:t>
      </w:r>
    </w:p>
    <w:p w14:paraId="55D52C7F" w14:textId="77777777" w:rsidR="00F5214D" w:rsidRPr="00FB5B22" w:rsidRDefault="00F5214D" w:rsidP="00F5214D">
      <w:pPr>
        <w:pStyle w:val="Default"/>
        <w:spacing w:after="120" w:line="320" w:lineRule="exact"/>
        <w:contextualSpacing/>
        <w:rPr>
          <w:rFonts w:asciiTheme="minorHAnsi" w:hAnsiTheme="minorHAnsi" w:cstheme="minorHAnsi"/>
          <w:color w:val="auto"/>
          <w:sz w:val="22"/>
          <w:szCs w:val="22"/>
        </w:rPr>
      </w:pPr>
      <w:r w:rsidRPr="00FB5B22">
        <w:rPr>
          <w:rFonts w:asciiTheme="minorHAnsi" w:hAnsiTheme="minorHAnsi" w:cstheme="minorHAnsi"/>
          <w:color w:val="auto"/>
          <w:sz w:val="22"/>
          <w:szCs w:val="22"/>
        </w:rPr>
        <w:lastRenderedPageBreak/>
        <w:t>(a) Forget about Dara.</w:t>
      </w:r>
    </w:p>
    <w:p w14:paraId="6E18DAC0" w14:textId="77777777" w:rsidR="00F5214D" w:rsidRPr="00FB5B22" w:rsidRDefault="00F5214D" w:rsidP="00F5214D">
      <w:pPr>
        <w:pStyle w:val="Default"/>
        <w:spacing w:after="120" w:line="320" w:lineRule="exact"/>
        <w:contextualSpacing/>
        <w:rPr>
          <w:rFonts w:asciiTheme="minorHAnsi" w:hAnsiTheme="minorHAnsi" w:cstheme="minorHAnsi"/>
          <w:color w:val="auto"/>
          <w:sz w:val="22"/>
          <w:szCs w:val="22"/>
        </w:rPr>
      </w:pPr>
      <w:r w:rsidRPr="00FB5B22">
        <w:rPr>
          <w:rFonts w:asciiTheme="minorHAnsi" w:hAnsiTheme="minorHAnsi" w:cstheme="minorHAnsi"/>
          <w:color w:val="auto"/>
          <w:sz w:val="22"/>
          <w:szCs w:val="22"/>
        </w:rPr>
        <w:t xml:space="preserve">(b) Spend time with other friends, keeping herself busy. </w:t>
      </w:r>
    </w:p>
    <w:p w14:paraId="4A8CF70E" w14:textId="77777777" w:rsidR="00F5214D" w:rsidRPr="00FB5B22" w:rsidRDefault="00F5214D" w:rsidP="00F5214D">
      <w:pPr>
        <w:pStyle w:val="Default"/>
        <w:spacing w:after="120" w:line="320" w:lineRule="exact"/>
        <w:contextualSpacing/>
        <w:rPr>
          <w:rFonts w:asciiTheme="minorHAnsi" w:hAnsiTheme="minorHAnsi" w:cstheme="minorHAnsi"/>
          <w:color w:val="auto"/>
          <w:sz w:val="22"/>
          <w:szCs w:val="22"/>
        </w:rPr>
      </w:pPr>
      <w:r w:rsidRPr="00FB5B22">
        <w:rPr>
          <w:rFonts w:asciiTheme="minorHAnsi" w:hAnsiTheme="minorHAnsi" w:cstheme="minorHAnsi"/>
          <w:color w:val="auto"/>
          <w:sz w:val="22"/>
          <w:szCs w:val="22"/>
        </w:rPr>
        <w:t>(c) Think that Dara and her partner will return soon.</w:t>
      </w:r>
    </w:p>
    <w:p w14:paraId="1CEE9EF1" w14:textId="77777777" w:rsidR="00F5214D" w:rsidRPr="00FB5B22" w:rsidRDefault="00F5214D" w:rsidP="00F5214D">
      <w:pPr>
        <w:pStyle w:val="Default"/>
        <w:spacing w:after="120" w:line="320" w:lineRule="exact"/>
        <w:contextualSpacing/>
        <w:rPr>
          <w:rFonts w:asciiTheme="minorHAnsi" w:hAnsiTheme="minorHAnsi" w:cstheme="minorHAnsi"/>
          <w:color w:val="auto"/>
          <w:sz w:val="22"/>
          <w:szCs w:val="22"/>
        </w:rPr>
      </w:pPr>
      <w:r w:rsidRPr="00FB5B22">
        <w:rPr>
          <w:rFonts w:asciiTheme="minorHAnsi" w:hAnsiTheme="minorHAnsi" w:cstheme="minorHAnsi"/>
          <w:color w:val="auto"/>
          <w:sz w:val="22"/>
          <w:szCs w:val="22"/>
        </w:rPr>
        <w:t xml:space="preserve">(d) Make sure she keeps in contact through email, phone or letter writing. </w:t>
      </w:r>
    </w:p>
    <w:p w14:paraId="095448A3" w14:textId="77777777" w:rsidR="00F5214D" w:rsidRDefault="00F5214D" w:rsidP="00F5214D">
      <w:pPr>
        <w:pStyle w:val="Default"/>
        <w:spacing w:after="120" w:line="320" w:lineRule="exact"/>
        <w:contextualSpacing/>
        <w:rPr>
          <w:rFonts w:asciiTheme="minorHAnsi" w:hAnsiTheme="minorHAnsi" w:cstheme="minorHAnsi"/>
          <w:color w:val="auto"/>
          <w:sz w:val="22"/>
          <w:szCs w:val="22"/>
        </w:rPr>
      </w:pPr>
    </w:p>
    <w:p w14:paraId="01735AD4" w14:textId="77777777" w:rsidR="00F5214D" w:rsidRPr="00FB5B22" w:rsidRDefault="00F5214D" w:rsidP="00F5214D">
      <w:pPr>
        <w:pStyle w:val="Default"/>
        <w:spacing w:after="120" w:line="320" w:lineRule="exact"/>
        <w:contextualSpacing/>
        <w:rPr>
          <w:rFonts w:asciiTheme="minorHAnsi" w:hAnsiTheme="minorHAnsi" w:cstheme="minorHAnsi"/>
          <w:color w:val="auto"/>
          <w:sz w:val="22"/>
          <w:szCs w:val="22"/>
        </w:rPr>
      </w:pPr>
      <w:r w:rsidRPr="00FB5B22">
        <w:rPr>
          <w:rFonts w:asciiTheme="minorHAnsi" w:hAnsiTheme="minorHAnsi" w:cstheme="minorHAnsi"/>
          <w:color w:val="auto"/>
          <w:sz w:val="22"/>
          <w:szCs w:val="22"/>
        </w:rPr>
        <w:t>15. Hannah’s access to essential resources has been delayed and her work is way behind schedule. Her progress report makes no mention of the lack of resources.</w:t>
      </w:r>
      <w:r w:rsidRPr="00FB5B22">
        <w:rPr>
          <w:rFonts w:asciiTheme="minorHAnsi" w:hAnsiTheme="minorHAnsi" w:cstheme="minorHAnsi"/>
          <w:i/>
          <w:iCs/>
          <w:color w:val="auto"/>
          <w:sz w:val="22"/>
          <w:szCs w:val="22"/>
        </w:rPr>
        <w:t xml:space="preserve"> What action would be the most effective for Hannah?</w:t>
      </w:r>
    </w:p>
    <w:p w14:paraId="417020AD" w14:textId="77777777" w:rsidR="00F5214D" w:rsidRPr="00FB5B22" w:rsidRDefault="00F5214D" w:rsidP="00F5214D">
      <w:pPr>
        <w:pStyle w:val="Default"/>
        <w:spacing w:after="120" w:line="320" w:lineRule="exact"/>
        <w:contextualSpacing/>
        <w:rPr>
          <w:rFonts w:asciiTheme="minorHAnsi" w:hAnsiTheme="minorHAnsi" w:cstheme="minorHAnsi"/>
          <w:color w:val="auto"/>
          <w:sz w:val="22"/>
          <w:szCs w:val="22"/>
        </w:rPr>
      </w:pPr>
      <w:r w:rsidRPr="00FB5B22">
        <w:rPr>
          <w:rFonts w:asciiTheme="minorHAnsi" w:hAnsiTheme="minorHAnsi" w:cstheme="minorHAnsi"/>
          <w:color w:val="auto"/>
          <w:sz w:val="22"/>
          <w:szCs w:val="22"/>
        </w:rPr>
        <w:t xml:space="preserve">(a) Explain the lack of resources to her boss or to management. </w:t>
      </w:r>
    </w:p>
    <w:p w14:paraId="05A26664" w14:textId="77777777" w:rsidR="00F5214D" w:rsidRPr="00FB5B22" w:rsidRDefault="00F5214D" w:rsidP="00F5214D">
      <w:pPr>
        <w:pStyle w:val="Default"/>
        <w:spacing w:after="120" w:line="320" w:lineRule="exact"/>
        <w:contextualSpacing/>
        <w:rPr>
          <w:rFonts w:asciiTheme="minorHAnsi" w:hAnsiTheme="minorHAnsi" w:cstheme="minorHAnsi"/>
          <w:color w:val="auto"/>
          <w:sz w:val="22"/>
          <w:szCs w:val="22"/>
        </w:rPr>
      </w:pPr>
      <w:r w:rsidRPr="00FB5B22">
        <w:rPr>
          <w:rFonts w:asciiTheme="minorHAnsi" w:hAnsiTheme="minorHAnsi" w:cstheme="minorHAnsi"/>
          <w:color w:val="auto"/>
          <w:sz w:val="22"/>
          <w:szCs w:val="22"/>
        </w:rPr>
        <w:t xml:space="preserve">(b) Learn that she should plan ahead for next time. </w:t>
      </w:r>
    </w:p>
    <w:p w14:paraId="423ECB97" w14:textId="77777777" w:rsidR="00F5214D" w:rsidRPr="00FB5B22" w:rsidRDefault="00F5214D" w:rsidP="00F5214D">
      <w:pPr>
        <w:pStyle w:val="Default"/>
        <w:spacing w:after="120" w:line="320" w:lineRule="exact"/>
        <w:contextualSpacing/>
        <w:rPr>
          <w:rFonts w:asciiTheme="minorHAnsi" w:hAnsiTheme="minorHAnsi" w:cstheme="minorHAnsi"/>
          <w:color w:val="auto"/>
          <w:sz w:val="22"/>
          <w:szCs w:val="22"/>
        </w:rPr>
      </w:pPr>
      <w:r w:rsidRPr="00FB5B22">
        <w:rPr>
          <w:rFonts w:asciiTheme="minorHAnsi" w:hAnsiTheme="minorHAnsi" w:cstheme="minorHAnsi"/>
          <w:color w:val="auto"/>
          <w:sz w:val="22"/>
          <w:szCs w:val="22"/>
        </w:rPr>
        <w:t xml:space="preserve">(c) Document the lack of resources in her progress report. </w:t>
      </w:r>
    </w:p>
    <w:p w14:paraId="7E1541B5" w14:textId="77777777" w:rsidR="00F5214D" w:rsidRPr="00FB5B22" w:rsidRDefault="00F5214D" w:rsidP="00F5214D">
      <w:pPr>
        <w:pStyle w:val="Default"/>
        <w:spacing w:after="120" w:line="320" w:lineRule="exact"/>
        <w:contextualSpacing/>
        <w:rPr>
          <w:rFonts w:asciiTheme="minorHAnsi" w:hAnsiTheme="minorHAnsi" w:cstheme="minorHAnsi"/>
          <w:color w:val="auto"/>
          <w:sz w:val="22"/>
          <w:szCs w:val="22"/>
        </w:rPr>
      </w:pPr>
      <w:r w:rsidRPr="00FB5B22">
        <w:rPr>
          <w:rFonts w:asciiTheme="minorHAnsi" w:hAnsiTheme="minorHAnsi" w:cstheme="minorHAnsi"/>
          <w:color w:val="auto"/>
          <w:sz w:val="22"/>
          <w:szCs w:val="22"/>
        </w:rPr>
        <w:t xml:space="preserve">(d) Don’t worry about it. </w:t>
      </w:r>
    </w:p>
    <w:p w14:paraId="1086C580" w14:textId="77777777" w:rsidR="00F5214D" w:rsidRPr="00FB5B22" w:rsidRDefault="00F5214D" w:rsidP="00F5214D">
      <w:pPr>
        <w:pStyle w:val="Default"/>
        <w:spacing w:after="120" w:line="320" w:lineRule="exact"/>
        <w:contextualSpacing/>
        <w:rPr>
          <w:rFonts w:asciiTheme="minorHAnsi" w:hAnsiTheme="minorHAnsi" w:cstheme="minorHAnsi"/>
          <w:color w:val="auto"/>
          <w:sz w:val="22"/>
          <w:szCs w:val="22"/>
        </w:rPr>
      </w:pPr>
    </w:p>
    <w:p w14:paraId="1D538603" w14:textId="77777777" w:rsidR="00F5214D" w:rsidRPr="00FB5B22" w:rsidRDefault="00F5214D" w:rsidP="00F5214D">
      <w:pPr>
        <w:pStyle w:val="Default"/>
        <w:spacing w:after="120" w:line="320" w:lineRule="exact"/>
        <w:contextualSpacing/>
        <w:rPr>
          <w:rFonts w:asciiTheme="minorHAnsi" w:hAnsiTheme="minorHAnsi" w:cstheme="minorHAnsi"/>
          <w:color w:val="auto"/>
          <w:sz w:val="22"/>
          <w:szCs w:val="22"/>
        </w:rPr>
      </w:pPr>
      <w:r w:rsidRPr="00FB5B22">
        <w:rPr>
          <w:rFonts w:asciiTheme="minorHAnsi" w:hAnsiTheme="minorHAnsi" w:cstheme="minorHAnsi"/>
          <w:color w:val="auto"/>
          <w:sz w:val="22"/>
          <w:szCs w:val="22"/>
        </w:rPr>
        <w:t xml:space="preserve">16. Reece’s friend points out that her young children seem to be developing more quickly than Reece's. Reece sees that this is true. </w:t>
      </w:r>
      <w:r w:rsidRPr="00FB5B22">
        <w:rPr>
          <w:rFonts w:asciiTheme="minorHAnsi" w:hAnsiTheme="minorHAnsi" w:cstheme="minorHAnsi"/>
          <w:i/>
          <w:iCs/>
          <w:color w:val="auto"/>
          <w:sz w:val="22"/>
          <w:szCs w:val="22"/>
        </w:rPr>
        <w:t>What action would be the most effective for Reece?</w:t>
      </w:r>
    </w:p>
    <w:p w14:paraId="2848D1A5" w14:textId="77777777" w:rsidR="00F5214D" w:rsidRPr="00FB5B22" w:rsidRDefault="00F5214D" w:rsidP="00F5214D">
      <w:pPr>
        <w:pStyle w:val="Default"/>
        <w:spacing w:after="120" w:line="320" w:lineRule="exact"/>
        <w:contextualSpacing/>
        <w:rPr>
          <w:rFonts w:asciiTheme="minorHAnsi" w:hAnsiTheme="minorHAnsi" w:cstheme="minorHAnsi"/>
          <w:color w:val="auto"/>
          <w:sz w:val="22"/>
          <w:szCs w:val="22"/>
        </w:rPr>
      </w:pPr>
      <w:r w:rsidRPr="00FB5B22">
        <w:rPr>
          <w:rFonts w:asciiTheme="minorHAnsi" w:hAnsiTheme="minorHAnsi" w:cstheme="minorHAnsi"/>
          <w:color w:val="auto"/>
          <w:sz w:val="22"/>
          <w:szCs w:val="22"/>
        </w:rPr>
        <w:t xml:space="preserve">(a) Talk the issue over with another friend. </w:t>
      </w:r>
    </w:p>
    <w:p w14:paraId="0C9F7565" w14:textId="77777777" w:rsidR="00F5214D" w:rsidRPr="00FB5B22" w:rsidRDefault="00F5214D" w:rsidP="00F5214D">
      <w:pPr>
        <w:pStyle w:val="Default"/>
        <w:spacing w:after="120" w:line="320" w:lineRule="exact"/>
        <w:contextualSpacing/>
        <w:rPr>
          <w:rFonts w:asciiTheme="minorHAnsi" w:hAnsiTheme="minorHAnsi" w:cstheme="minorHAnsi"/>
          <w:color w:val="auto"/>
          <w:sz w:val="22"/>
          <w:szCs w:val="22"/>
        </w:rPr>
      </w:pPr>
      <w:r w:rsidRPr="00FB5B22">
        <w:rPr>
          <w:rFonts w:asciiTheme="minorHAnsi" w:hAnsiTheme="minorHAnsi" w:cstheme="minorHAnsi"/>
          <w:color w:val="auto"/>
          <w:sz w:val="22"/>
          <w:szCs w:val="22"/>
        </w:rPr>
        <w:t xml:space="preserve">(b) Angrily confront her friend about making such statements. </w:t>
      </w:r>
    </w:p>
    <w:p w14:paraId="5C675DFC" w14:textId="77777777" w:rsidR="00F5214D" w:rsidRPr="00FB5B22" w:rsidRDefault="00F5214D" w:rsidP="00F5214D">
      <w:pPr>
        <w:pStyle w:val="Default"/>
        <w:spacing w:after="120" w:line="320" w:lineRule="exact"/>
        <w:contextualSpacing/>
        <w:rPr>
          <w:rFonts w:asciiTheme="minorHAnsi" w:hAnsiTheme="minorHAnsi" w:cstheme="minorHAnsi"/>
          <w:color w:val="auto"/>
          <w:sz w:val="22"/>
          <w:szCs w:val="22"/>
        </w:rPr>
      </w:pPr>
      <w:r w:rsidRPr="00FB5B22">
        <w:rPr>
          <w:rFonts w:asciiTheme="minorHAnsi" w:hAnsiTheme="minorHAnsi" w:cstheme="minorHAnsi"/>
          <w:color w:val="auto"/>
          <w:sz w:val="22"/>
          <w:szCs w:val="22"/>
        </w:rPr>
        <w:t xml:space="preserve">(c) Realize that children develop at different rates. </w:t>
      </w:r>
    </w:p>
    <w:p w14:paraId="048D7287" w14:textId="77777777" w:rsidR="00F5214D" w:rsidRPr="00FB5B22" w:rsidRDefault="00F5214D" w:rsidP="00F5214D">
      <w:pPr>
        <w:pStyle w:val="Default"/>
        <w:spacing w:after="120" w:line="320" w:lineRule="exact"/>
        <w:contextualSpacing/>
        <w:rPr>
          <w:rFonts w:asciiTheme="minorHAnsi" w:hAnsiTheme="minorHAnsi" w:cstheme="minorHAnsi"/>
          <w:color w:val="auto"/>
          <w:sz w:val="22"/>
          <w:szCs w:val="22"/>
        </w:rPr>
      </w:pPr>
      <w:r w:rsidRPr="00FB5B22">
        <w:rPr>
          <w:rFonts w:asciiTheme="minorHAnsi" w:hAnsiTheme="minorHAnsi" w:cstheme="minorHAnsi"/>
          <w:color w:val="auto"/>
          <w:sz w:val="22"/>
          <w:szCs w:val="22"/>
        </w:rPr>
        <w:t xml:space="preserve">(d) Talk to a doctor about what the normal rates of development are. </w:t>
      </w:r>
    </w:p>
    <w:p w14:paraId="416F60B0" w14:textId="77777777" w:rsidR="00F5214D" w:rsidRPr="00FB5B22" w:rsidRDefault="00F5214D" w:rsidP="00F5214D">
      <w:pPr>
        <w:pStyle w:val="Default"/>
        <w:spacing w:after="120" w:line="320" w:lineRule="exact"/>
        <w:contextualSpacing/>
        <w:rPr>
          <w:rFonts w:asciiTheme="minorHAnsi" w:hAnsiTheme="minorHAnsi" w:cstheme="minorHAnsi"/>
          <w:color w:val="auto"/>
          <w:sz w:val="22"/>
          <w:szCs w:val="22"/>
        </w:rPr>
      </w:pPr>
    </w:p>
    <w:p w14:paraId="68DD09E4" w14:textId="77777777" w:rsidR="00F5214D" w:rsidRPr="00FB5B22" w:rsidRDefault="00F5214D" w:rsidP="00F5214D">
      <w:pPr>
        <w:pStyle w:val="Default"/>
        <w:spacing w:after="120" w:line="320" w:lineRule="exact"/>
        <w:contextualSpacing/>
        <w:rPr>
          <w:rFonts w:asciiTheme="minorHAnsi" w:hAnsiTheme="minorHAnsi" w:cstheme="minorHAnsi"/>
          <w:color w:val="auto"/>
          <w:sz w:val="22"/>
          <w:szCs w:val="22"/>
        </w:rPr>
      </w:pPr>
      <w:r w:rsidRPr="00FB5B22">
        <w:rPr>
          <w:rFonts w:asciiTheme="minorHAnsi" w:hAnsiTheme="minorHAnsi" w:cstheme="minorHAnsi"/>
          <w:color w:val="auto"/>
          <w:sz w:val="22"/>
          <w:szCs w:val="22"/>
        </w:rPr>
        <w:t xml:space="preserve">17. Jumah has been working at a new job part-time while he studies. His shift times for the week are changed at the last minute, without consulting him. </w:t>
      </w:r>
      <w:r w:rsidRPr="00FB5B22">
        <w:rPr>
          <w:rFonts w:asciiTheme="minorHAnsi" w:hAnsiTheme="minorHAnsi" w:cstheme="minorHAnsi"/>
          <w:i/>
          <w:iCs/>
          <w:color w:val="auto"/>
          <w:sz w:val="22"/>
          <w:szCs w:val="22"/>
        </w:rPr>
        <w:t>What action would be the most effective for Jumah?</w:t>
      </w:r>
    </w:p>
    <w:p w14:paraId="02D15463" w14:textId="77777777" w:rsidR="00F5214D" w:rsidRPr="00FB5B22" w:rsidRDefault="00F5214D" w:rsidP="00F5214D">
      <w:pPr>
        <w:pStyle w:val="Default"/>
        <w:spacing w:after="120" w:line="320" w:lineRule="exact"/>
        <w:contextualSpacing/>
        <w:rPr>
          <w:rFonts w:asciiTheme="minorHAnsi" w:hAnsiTheme="minorHAnsi" w:cstheme="minorHAnsi"/>
          <w:color w:val="auto"/>
          <w:sz w:val="22"/>
          <w:szCs w:val="22"/>
        </w:rPr>
      </w:pPr>
      <w:r w:rsidRPr="00FB5B22">
        <w:rPr>
          <w:rFonts w:asciiTheme="minorHAnsi" w:hAnsiTheme="minorHAnsi" w:cstheme="minorHAnsi"/>
          <w:color w:val="auto"/>
          <w:sz w:val="22"/>
          <w:szCs w:val="22"/>
        </w:rPr>
        <w:t xml:space="preserve">(a) Refuse to work the new shifts. </w:t>
      </w:r>
    </w:p>
    <w:p w14:paraId="339F044D" w14:textId="77777777" w:rsidR="00F5214D" w:rsidRPr="00FB5B22" w:rsidRDefault="00F5214D" w:rsidP="00F5214D">
      <w:pPr>
        <w:pStyle w:val="Default"/>
        <w:spacing w:after="120" w:line="320" w:lineRule="exact"/>
        <w:contextualSpacing/>
        <w:rPr>
          <w:rFonts w:asciiTheme="minorHAnsi" w:hAnsiTheme="minorHAnsi" w:cstheme="minorHAnsi"/>
          <w:color w:val="auto"/>
          <w:sz w:val="22"/>
          <w:szCs w:val="22"/>
        </w:rPr>
      </w:pPr>
      <w:r w:rsidRPr="00FB5B22">
        <w:rPr>
          <w:rFonts w:asciiTheme="minorHAnsi" w:hAnsiTheme="minorHAnsi" w:cstheme="minorHAnsi"/>
          <w:color w:val="auto"/>
          <w:sz w:val="22"/>
          <w:szCs w:val="22"/>
        </w:rPr>
        <w:t xml:space="preserve">(b) Find out if there is some reasonable explanation for the shift changes. </w:t>
      </w:r>
    </w:p>
    <w:p w14:paraId="7674C980" w14:textId="77777777" w:rsidR="00F5214D" w:rsidRPr="00FB5B22" w:rsidRDefault="00F5214D" w:rsidP="00F5214D">
      <w:pPr>
        <w:pStyle w:val="Default"/>
        <w:spacing w:after="120" w:line="320" w:lineRule="exact"/>
        <w:contextualSpacing/>
        <w:rPr>
          <w:rFonts w:asciiTheme="minorHAnsi" w:hAnsiTheme="minorHAnsi" w:cstheme="minorHAnsi"/>
          <w:color w:val="auto"/>
          <w:sz w:val="22"/>
          <w:szCs w:val="22"/>
        </w:rPr>
      </w:pPr>
      <w:r w:rsidRPr="00FB5B22">
        <w:rPr>
          <w:rFonts w:asciiTheme="minorHAnsi" w:hAnsiTheme="minorHAnsi" w:cstheme="minorHAnsi"/>
          <w:color w:val="auto"/>
          <w:sz w:val="22"/>
          <w:szCs w:val="22"/>
        </w:rPr>
        <w:t xml:space="preserve">(c) Tell the manager in charge of shifts that he is not happy about it. </w:t>
      </w:r>
    </w:p>
    <w:p w14:paraId="796327EF" w14:textId="77777777" w:rsidR="00F5214D" w:rsidRPr="00FB5B22" w:rsidRDefault="00F5214D" w:rsidP="00F5214D">
      <w:pPr>
        <w:pStyle w:val="Default"/>
        <w:spacing w:after="120" w:line="320" w:lineRule="exact"/>
        <w:contextualSpacing/>
        <w:rPr>
          <w:rFonts w:asciiTheme="minorHAnsi" w:eastAsia="Calibri" w:hAnsiTheme="minorHAnsi" w:cstheme="minorHAnsi"/>
          <w:color w:val="auto"/>
          <w:sz w:val="22"/>
          <w:szCs w:val="22"/>
        </w:rPr>
      </w:pPr>
      <w:r w:rsidRPr="00FB5B22">
        <w:rPr>
          <w:rFonts w:asciiTheme="minorHAnsi" w:eastAsia="Calibri" w:hAnsiTheme="minorHAnsi" w:cstheme="minorHAnsi"/>
          <w:color w:val="auto"/>
          <w:sz w:val="22"/>
          <w:szCs w:val="22"/>
        </w:rPr>
        <w:t xml:space="preserve">(d) Grumpily accept the changes and do the shifts. </w:t>
      </w:r>
    </w:p>
    <w:p w14:paraId="6C00065D" w14:textId="77777777" w:rsidR="00F5214D" w:rsidRPr="00FB5B22" w:rsidRDefault="00F5214D" w:rsidP="00F5214D">
      <w:pPr>
        <w:pStyle w:val="Default"/>
        <w:spacing w:after="120" w:line="320" w:lineRule="exact"/>
        <w:contextualSpacing/>
        <w:rPr>
          <w:rFonts w:asciiTheme="minorHAnsi" w:hAnsiTheme="minorHAnsi" w:cstheme="minorHAnsi"/>
          <w:color w:val="auto"/>
          <w:sz w:val="22"/>
          <w:szCs w:val="22"/>
        </w:rPr>
      </w:pPr>
    </w:p>
    <w:p w14:paraId="58011871" w14:textId="77777777" w:rsidR="00F5214D" w:rsidRPr="00FB5B22" w:rsidRDefault="00F5214D" w:rsidP="00F5214D">
      <w:pPr>
        <w:pStyle w:val="Default"/>
        <w:spacing w:after="120" w:line="320" w:lineRule="exact"/>
        <w:contextualSpacing/>
        <w:rPr>
          <w:rFonts w:asciiTheme="minorHAnsi" w:eastAsia="Calibri" w:hAnsiTheme="minorHAnsi" w:cstheme="minorHAnsi"/>
          <w:color w:val="auto"/>
          <w:sz w:val="22"/>
          <w:szCs w:val="22"/>
        </w:rPr>
      </w:pPr>
      <w:r w:rsidRPr="00FB5B22">
        <w:rPr>
          <w:rFonts w:asciiTheme="minorHAnsi" w:eastAsia="Calibri" w:hAnsiTheme="minorHAnsi" w:cstheme="minorHAnsi"/>
          <w:color w:val="auto"/>
          <w:sz w:val="22"/>
          <w:szCs w:val="22"/>
        </w:rPr>
        <w:t xml:space="preserve">18. Julie hasn’t seen Ka for ages and looks forward to their weekend trip away. However, Ka has changed a lot and Julie finds that she is no longer an interesting companion. </w:t>
      </w:r>
      <w:r w:rsidRPr="00FB5B22">
        <w:rPr>
          <w:rFonts w:asciiTheme="minorHAnsi" w:eastAsia="Calibri" w:hAnsiTheme="minorHAnsi" w:cstheme="minorHAnsi"/>
          <w:i/>
          <w:iCs/>
          <w:color w:val="auto"/>
          <w:sz w:val="22"/>
          <w:szCs w:val="22"/>
        </w:rPr>
        <w:t>What action would be the most effective for Julie?</w:t>
      </w:r>
    </w:p>
    <w:p w14:paraId="3D138E3A" w14:textId="77777777" w:rsidR="00F5214D" w:rsidRPr="00FB5B22" w:rsidRDefault="00F5214D" w:rsidP="00F5214D">
      <w:pPr>
        <w:pStyle w:val="Default"/>
        <w:spacing w:after="120" w:line="320" w:lineRule="exact"/>
        <w:contextualSpacing/>
        <w:rPr>
          <w:rFonts w:asciiTheme="minorHAnsi" w:eastAsia="Calibri" w:hAnsiTheme="minorHAnsi" w:cstheme="minorHAnsi"/>
          <w:color w:val="auto"/>
          <w:sz w:val="22"/>
          <w:szCs w:val="22"/>
        </w:rPr>
      </w:pPr>
      <w:r w:rsidRPr="00FB5B22">
        <w:rPr>
          <w:rFonts w:asciiTheme="minorHAnsi" w:eastAsia="Calibri" w:hAnsiTheme="minorHAnsi" w:cstheme="minorHAnsi"/>
          <w:color w:val="auto"/>
          <w:sz w:val="22"/>
          <w:szCs w:val="22"/>
        </w:rPr>
        <w:t xml:space="preserve">(a) Cancel the trip and go home. </w:t>
      </w:r>
    </w:p>
    <w:p w14:paraId="3244257B" w14:textId="77777777" w:rsidR="00F5214D" w:rsidRPr="00FB5B22" w:rsidRDefault="00F5214D" w:rsidP="00F5214D">
      <w:pPr>
        <w:pStyle w:val="Default"/>
        <w:spacing w:after="120" w:line="320" w:lineRule="exact"/>
        <w:contextualSpacing/>
        <w:rPr>
          <w:rFonts w:asciiTheme="minorHAnsi" w:eastAsia="Calibri" w:hAnsiTheme="minorHAnsi" w:cstheme="minorHAnsi"/>
          <w:color w:val="auto"/>
          <w:sz w:val="22"/>
          <w:szCs w:val="22"/>
        </w:rPr>
      </w:pPr>
      <w:r w:rsidRPr="00FB5B22">
        <w:rPr>
          <w:rFonts w:asciiTheme="minorHAnsi" w:eastAsia="Calibri" w:hAnsiTheme="minorHAnsi" w:cstheme="minorHAnsi"/>
          <w:color w:val="auto"/>
          <w:sz w:val="22"/>
          <w:szCs w:val="22"/>
        </w:rPr>
        <w:t xml:space="preserve">(b) Realize that it is time to give up the friendship and move on. </w:t>
      </w:r>
    </w:p>
    <w:p w14:paraId="7B5EB46D" w14:textId="77777777" w:rsidR="00F5214D" w:rsidRPr="00FB5B22" w:rsidRDefault="00F5214D" w:rsidP="00F5214D">
      <w:pPr>
        <w:pStyle w:val="Default"/>
        <w:spacing w:after="120" w:line="320" w:lineRule="exact"/>
        <w:contextualSpacing/>
        <w:rPr>
          <w:rFonts w:asciiTheme="minorHAnsi" w:eastAsia="Calibri" w:hAnsiTheme="minorHAnsi" w:cstheme="minorHAnsi"/>
          <w:color w:val="auto"/>
          <w:sz w:val="22"/>
          <w:szCs w:val="22"/>
        </w:rPr>
      </w:pPr>
      <w:r w:rsidRPr="00FB5B22">
        <w:rPr>
          <w:rFonts w:asciiTheme="minorHAnsi" w:eastAsia="Calibri" w:hAnsiTheme="minorHAnsi" w:cstheme="minorHAnsi"/>
          <w:color w:val="auto"/>
          <w:sz w:val="22"/>
          <w:szCs w:val="22"/>
        </w:rPr>
        <w:t>(c) Understand that people change, so move on, but remember the good times.</w:t>
      </w:r>
    </w:p>
    <w:p w14:paraId="7B3CA424" w14:textId="77777777" w:rsidR="00F5214D" w:rsidRPr="00FB5B22" w:rsidRDefault="00F5214D" w:rsidP="00F5214D">
      <w:pPr>
        <w:pStyle w:val="Default"/>
        <w:spacing w:after="120" w:line="320" w:lineRule="exact"/>
        <w:contextualSpacing/>
        <w:rPr>
          <w:rFonts w:asciiTheme="minorHAnsi" w:eastAsia="Calibri" w:hAnsiTheme="minorHAnsi" w:cstheme="minorHAnsi"/>
          <w:color w:val="auto"/>
          <w:sz w:val="22"/>
          <w:szCs w:val="22"/>
        </w:rPr>
      </w:pPr>
      <w:r w:rsidRPr="00FB5B22">
        <w:rPr>
          <w:rFonts w:asciiTheme="minorHAnsi" w:eastAsia="Calibri" w:hAnsiTheme="minorHAnsi" w:cstheme="minorHAnsi"/>
          <w:sz w:val="22"/>
          <w:szCs w:val="22"/>
          <w:lang w:eastAsia="en-AU"/>
        </w:rPr>
        <w:t xml:space="preserve">(d) Concentrate on her other, more rewarding friendships.  </w:t>
      </w:r>
    </w:p>
    <w:p w14:paraId="60720485" w14:textId="77777777" w:rsidR="00F5214D" w:rsidRPr="006B5D15" w:rsidRDefault="00F5214D" w:rsidP="00F5214D"/>
    <w:p w14:paraId="11243D82" w14:textId="77777777" w:rsidR="00F5214D" w:rsidRDefault="00F5214D" w:rsidP="00F5214D">
      <w:pPr>
        <w:rPr>
          <w:b/>
          <w:bCs/>
        </w:rPr>
      </w:pPr>
      <w:r>
        <w:br w:type="page"/>
      </w:r>
    </w:p>
    <w:p w14:paraId="365859E0" w14:textId="77777777" w:rsidR="00F5214D" w:rsidRPr="00E837CD" w:rsidRDefault="00F5214D" w:rsidP="00F5214D">
      <w:pPr>
        <w:pStyle w:val="Heading2"/>
      </w:pPr>
      <w:bookmarkStart w:id="110" w:name="_Toc171940460"/>
      <w:bookmarkStart w:id="111" w:name="_Toc203568180"/>
      <w:bookmarkStart w:id="112" w:name="_Toc227827253"/>
      <w:r w:rsidRPr="00E837CD">
        <w:lastRenderedPageBreak/>
        <w:t>Japanese and Caucasian Brief Affect Recognition Test</w:t>
      </w:r>
      <w:bookmarkEnd w:id="105"/>
      <w:bookmarkEnd w:id="110"/>
      <w:bookmarkEnd w:id="111"/>
      <w:bookmarkEnd w:id="112"/>
    </w:p>
    <w:p w14:paraId="767CC24F" w14:textId="77777777" w:rsidR="00F5214D" w:rsidRPr="00E837CD" w:rsidRDefault="00F5214D" w:rsidP="00F5214D">
      <w:pPr>
        <w:spacing w:after="120" w:line="320" w:lineRule="exact"/>
        <w:contextualSpacing/>
        <w:rPr>
          <w:rFonts w:eastAsia="Calibri"/>
        </w:rPr>
      </w:pPr>
    </w:p>
    <w:tbl>
      <w:tblPr>
        <w:tblStyle w:val="TableGrid"/>
        <w:tblW w:w="0" w:type="auto"/>
        <w:tblLook w:val="04A0" w:firstRow="1" w:lastRow="0" w:firstColumn="1" w:lastColumn="0" w:noHBand="0" w:noVBand="1"/>
      </w:tblPr>
      <w:tblGrid>
        <w:gridCol w:w="9962"/>
      </w:tblGrid>
      <w:tr w:rsidR="00F5214D" w:rsidRPr="00E837CD" w14:paraId="036CA800" w14:textId="77777777" w:rsidTr="00371F2D">
        <w:tc>
          <w:tcPr>
            <w:tcW w:w="10754" w:type="dxa"/>
          </w:tcPr>
          <w:p w14:paraId="2B374C08" w14:textId="77777777" w:rsidR="00F5214D" w:rsidRPr="007071CE" w:rsidRDefault="00F5214D" w:rsidP="00371F2D">
            <w:pPr>
              <w:pStyle w:val="Default"/>
              <w:spacing w:after="120" w:line="320" w:lineRule="exact"/>
              <w:contextualSpacing/>
              <w:rPr>
                <w:rFonts w:eastAsia="Calibri"/>
                <w:b/>
                <w:bCs/>
                <w:color w:val="auto"/>
              </w:rPr>
            </w:pPr>
            <w:r w:rsidRPr="007071CE">
              <w:rPr>
                <w:rFonts w:eastAsia="Calibri"/>
                <w:b/>
                <w:bCs/>
                <w:color w:val="auto"/>
              </w:rPr>
              <w:t>Please view the video.</w:t>
            </w:r>
          </w:p>
        </w:tc>
      </w:tr>
    </w:tbl>
    <w:p w14:paraId="7A75BA59" w14:textId="77777777" w:rsidR="00F5214D" w:rsidRPr="00E837CD" w:rsidRDefault="00F5214D" w:rsidP="00F5214D">
      <w:pPr>
        <w:spacing w:after="120" w:line="320" w:lineRule="exact"/>
        <w:contextualSpacing/>
      </w:pPr>
    </w:p>
    <w:p w14:paraId="117AEAEF" w14:textId="77777777" w:rsidR="00F5214D" w:rsidRPr="00E837CD" w:rsidRDefault="00F5214D" w:rsidP="00F5214D">
      <w:pPr>
        <w:spacing w:after="120" w:line="320" w:lineRule="exact"/>
        <w:contextualSpacing/>
      </w:pPr>
      <w:r w:rsidRPr="00E837CD">
        <w:t>(Examples items only; test cannot be uploaded due to formatting issues)</w:t>
      </w:r>
    </w:p>
    <w:p w14:paraId="33939D61" w14:textId="77777777" w:rsidR="00F5214D" w:rsidRPr="00E837CD" w:rsidRDefault="00F5214D" w:rsidP="00F5214D">
      <w:pPr>
        <w:spacing w:after="120" w:line="320" w:lineRule="exact"/>
        <w:contextualSpacing/>
      </w:pPr>
    </w:p>
    <w:p w14:paraId="410961D0" w14:textId="77777777" w:rsidR="00F5214D" w:rsidRPr="00E837CD" w:rsidRDefault="00F5214D" w:rsidP="00F5214D">
      <w:pPr>
        <w:pStyle w:val="Default"/>
        <w:spacing w:after="120" w:line="320" w:lineRule="exact"/>
        <w:contextualSpacing/>
        <w:rPr>
          <w:color w:val="auto"/>
        </w:rPr>
      </w:pPr>
      <w:r w:rsidRPr="00E837CD">
        <w:rPr>
          <w:noProof/>
          <w:color w:val="auto"/>
          <w:lang w:val="en-AU" w:eastAsia="en-AU"/>
        </w:rPr>
        <w:drawing>
          <wp:anchor distT="0" distB="0" distL="114300" distR="114300" simplePos="0" relativeHeight="251660288" behindDoc="0" locked="0" layoutInCell="1" allowOverlap="1" wp14:anchorId="617A07F2" wp14:editId="218FBBF0">
            <wp:simplePos x="0" y="0"/>
            <wp:positionH relativeFrom="column">
              <wp:posOffset>228600</wp:posOffset>
            </wp:positionH>
            <wp:positionV relativeFrom="paragraph">
              <wp:posOffset>13335</wp:posOffset>
            </wp:positionV>
            <wp:extent cx="2400300" cy="2405380"/>
            <wp:effectExtent l="0" t="0" r="12700" b="7620"/>
            <wp:wrapTight wrapText="bothSides">
              <wp:wrapPolygon edited="0">
                <wp:start x="0" y="0"/>
                <wp:lineTo x="0" y="21440"/>
                <wp:lineTo x="21486" y="21440"/>
                <wp:lineTo x="21486" y="0"/>
                <wp:lineTo x="0" y="0"/>
              </wp:wrapPolygon>
            </wp:wrapTight>
            <wp:docPr id="490731024" name="Picture 49073102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26"/>
                    <a:srcRect/>
                    <a:stretch>
                      <a:fillRect/>
                    </a:stretch>
                  </pic:blipFill>
                  <pic:spPr bwMode="auto">
                    <a:xfrm>
                      <a:off x="0" y="0"/>
                      <a:ext cx="2400300" cy="2405380"/>
                    </a:xfrm>
                    <a:prstGeom prst="rect">
                      <a:avLst/>
                    </a:prstGeom>
                    <a:noFill/>
                    <a:ln w="9525">
                      <a:noFill/>
                      <a:miter lim="800000"/>
                      <a:headEnd/>
                      <a:tailEnd/>
                    </a:ln>
                  </pic:spPr>
                </pic:pic>
              </a:graphicData>
            </a:graphic>
            <wp14:sizeRelH relativeFrom="margin">
              <wp14:pctWidth>0</wp14:pctWidth>
            </wp14:sizeRelH>
            <wp14:sizeRelV relativeFrom="margin">
              <wp14:pctHeight>0</wp14:pctHeight>
            </wp14:sizeRelV>
          </wp:anchor>
        </w:drawing>
      </w:r>
      <w:r w:rsidRPr="00E837CD">
        <w:rPr>
          <w:color w:val="auto"/>
        </w:rPr>
        <w:t xml:space="preserve">1.  </w:t>
      </w:r>
    </w:p>
    <w:p w14:paraId="1FFA3EA8" w14:textId="77777777" w:rsidR="00F5214D" w:rsidRPr="00E837CD" w:rsidRDefault="00F5214D" w:rsidP="00F5214D">
      <w:pPr>
        <w:pStyle w:val="Default"/>
        <w:spacing w:after="120" w:line="320" w:lineRule="exact"/>
        <w:contextualSpacing/>
        <w:rPr>
          <w:color w:val="auto"/>
        </w:rPr>
      </w:pPr>
    </w:p>
    <w:p w14:paraId="5E42818E" w14:textId="77777777" w:rsidR="00F5214D" w:rsidRPr="00E837CD" w:rsidRDefault="00F5214D" w:rsidP="00F5214D">
      <w:pPr>
        <w:pStyle w:val="Default"/>
        <w:spacing w:after="120" w:line="320" w:lineRule="exact"/>
        <w:contextualSpacing/>
        <w:rPr>
          <w:color w:val="auto"/>
        </w:rPr>
      </w:pPr>
    </w:p>
    <w:p w14:paraId="38710C36" w14:textId="77777777" w:rsidR="00F5214D" w:rsidRPr="00E837CD" w:rsidRDefault="00F5214D" w:rsidP="00F5214D">
      <w:pPr>
        <w:pStyle w:val="Default"/>
        <w:spacing w:after="120" w:line="320" w:lineRule="exact"/>
        <w:contextualSpacing/>
        <w:rPr>
          <w:color w:val="auto"/>
        </w:rPr>
      </w:pPr>
    </w:p>
    <w:p w14:paraId="63EE5579" w14:textId="77777777" w:rsidR="00F5214D" w:rsidRPr="00E837CD" w:rsidRDefault="00F5214D" w:rsidP="00F5214D">
      <w:pPr>
        <w:pStyle w:val="Default"/>
        <w:spacing w:after="120" w:line="320" w:lineRule="exact"/>
        <w:contextualSpacing/>
        <w:rPr>
          <w:color w:val="auto"/>
        </w:rPr>
      </w:pPr>
    </w:p>
    <w:p w14:paraId="4951E556" w14:textId="77777777" w:rsidR="00F5214D" w:rsidRPr="00E837CD" w:rsidRDefault="00F5214D" w:rsidP="00F5214D">
      <w:pPr>
        <w:pStyle w:val="Default"/>
        <w:spacing w:after="120" w:line="320" w:lineRule="exact"/>
        <w:contextualSpacing/>
        <w:rPr>
          <w:color w:val="auto"/>
        </w:rPr>
      </w:pPr>
    </w:p>
    <w:p w14:paraId="65D80109" w14:textId="77777777" w:rsidR="00F5214D" w:rsidRPr="00E837CD" w:rsidRDefault="00F5214D" w:rsidP="00F5214D">
      <w:pPr>
        <w:pStyle w:val="Default"/>
        <w:spacing w:after="120" w:line="320" w:lineRule="exact"/>
        <w:contextualSpacing/>
        <w:rPr>
          <w:color w:val="auto"/>
        </w:rPr>
      </w:pPr>
    </w:p>
    <w:p w14:paraId="2AACAC95" w14:textId="77777777" w:rsidR="00F5214D" w:rsidRPr="00E837CD" w:rsidRDefault="00F5214D" w:rsidP="00F5214D">
      <w:pPr>
        <w:pStyle w:val="Default"/>
        <w:spacing w:after="120" w:line="320" w:lineRule="exact"/>
        <w:contextualSpacing/>
        <w:rPr>
          <w:color w:val="auto"/>
        </w:rPr>
      </w:pPr>
    </w:p>
    <w:p w14:paraId="3D65A2B3" w14:textId="77777777" w:rsidR="00F5214D" w:rsidRPr="00E837CD" w:rsidRDefault="00F5214D" w:rsidP="00F5214D">
      <w:pPr>
        <w:pStyle w:val="Default"/>
        <w:spacing w:after="120" w:line="320" w:lineRule="exact"/>
        <w:contextualSpacing/>
        <w:rPr>
          <w:color w:val="auto"/>
        </w:rPr>
      </w:pPr>
    </w:p>
    <w:p w14:paraId="7F1F8D4F" w14:textId="77777777" w:rsidR="00F5214D" w:rsidRPr="00E837CD" w:rsidRDefault="00F5214D" w:rsidP="00F5214D">
      <w:pPr>
        <w:pStyle w:val="Default"/>
        <w:spacing w:after="120" w:line="320" w:lineRule="exact"/>
        <w:contextualSpacing/>
        <w:rPr>
          <w:color w:val="auto"/>
        </w:rPr>
      </w:pPr>
    </w:p>
    <w:p w14:paraId="787CF932" w14:textId="77777777" w:rsidR="00F5214D" w:rsidRPr="00E837CD" w:rsidRDefault="00F5214D" w:rsidP="00F5214D">
      <w:pPr>
        <w:pStyle w:val="Default"/>
        <w:spacing w:after="120" w:line="320" w:lineRule="exact"/>
        <w:contextualSpacing/>
        <w:rPr>
          <w:color w:val="auto"/>
        </w:rPr>
      </w:pPr>
    </w:p>
    <w:p w14:paraId="6D70E9C6" w14:textId="77777777" w:rsidR="00F5214D" w:rsidRPr="00E837CD" w:rsidRDefault="00F5214D" w:rsidP="00F5214D">
      <w:pPr>
        <w:pStyle w:val="Default"/>
        <w:spacing w:after="120" w:line="320" w:lineRule="exact"/>
        <w:contextualSpacing/>
        <w:rPr>
          <w:color w:val="auto"/>
        </w:rPr>
      </w:pPr>
    </w:p>
    <w:p w14:paraId="1FC53F74" w14:textId="77777777" w:rsidR="00F5214D" w:rsidRPr="00E837CD" w:rsidRDefault="00F5214D" w:rsidP="00F5214D">
      <w:pPr>
        <w:pStyle w:val="Default"/>
        <w:spacing w:after="120" w:line="320" w:lineRule="exact"/>
        <w:contextualSpacing/>
        <w:rPr>
          <w:rFonts w:eastAsia="Calibri"/>
          <w:color w:val="auto"/>
        </w:rPr>
      </w:pPr>
      <w:r w:rsidRPr="00E837CD">
        <w:rPr>
          <w:rFonts w:eastAsia="Calibri"/>
          <w:color w:val="auto"/>
        </w:rPr>
        <w:t>Which emotion is being displayed?</w:t>
      </w:r>
    </w:p>
    <w:p w14:paraId="6D1FF59E" w14:textId="77777777" w:rsidR="00F5214D" w:rsidRPr="00E837CD" w:rsidRDefault="00F5214D" w:rsidP="00F5214D">
      <w:pPr>
        <w:pStyle w:val="Default"/>
        <w:spacing w:after="120" w:line="320" w:lineRule="exact"/>
        <w:contextualSpacing/>
        <w:rPr>
          <w:rFonts w:eastAsia="Calibri"/>
          <w:color w:val="auto"/>
        </w:rPr>
      </w:pPr>
      <w:r w:rsidRPr="472F77A0">
        <w:rPr>
          <w:rFonts w:eastAsia="Calibri"/>
          <w:color w:val="auto"/>
        </w:rPr>
        <w:t>(a) Happiness   (b) Contempt   (c) Disgust   (d) Sadness   (e) Anger   (f) Surprise   (g) Fear</w:t>
      </w:r>
    </w:p>
    <w:p w14:paraId="7E1E9C3D" w14:textId="77777777" w:rsidR="00F5214D" w:rsidRPr="00E837CD" w:rsidRDefault="00F5214D" w:rsidP="00F5214D">
      <w:pPr>
        <w:pStyle w:val="Default"/>
        <w:spacing w:after="120" w:line="320" w:lineRule="exact"/>
        <w:contextualSpacing/>
        <w:rPr>
          <w:rFonts w:eastAsia="Calibri"/>
          <w:color w:val="auto"/>
        </w:rPr>
      </w:pPr>
    </w:p>
    <w:p w14:paraId="775CDB4D" w14:textId="77777777" w:rsidR="00F5214D" w:rsidRPr="00E837CD" w:rsidRDefault="00F5214D" w:rsidP="00F5214D">
      <w:pPr>
        <w:pStyle w:val="Default"/>
        <w:spacing w:after="120" w:line="320" w:lineRule="exact"/>
        <w:contextualSpacing/>
        <w:rPr>
          <w:rFonts w:eastAsia="Calibri"/>
          <w:color w:val="auto"/>
        </w:rPr>
      </w:pPr>
    </w:p>
    <w:p w14:paraId="4055FEA7" w14:textId="77777777" w:rsidR="00F5214D" w:rsidRPr="00E837CD" w:rsidRDefault="00F5214D" w:rsidP="00F5214D">
      <w:pPr>
        <w:pStyle w:val="Default"/>
        <w:spacing w:after="120" w:line="320" w:lineRule="exact"/>
        <w:contextualSpacing/>
        <w:rPr>
          <w:rFonts w:eastAsia="Calibri"/>
          <w:color w:val="auto"/>
        </w:rPr>
      </w:pPr>
      <w:r w:rsidRPr="00E837CD">
        <w:rPr>
          <w:noProof/>
          <w:color w:val="auto"/>
          <w:lang w:val="en-AU" w:eastAsia="en-AU"/>
        </w:rPr>
        <w:drawing>
          <wp:anchor distT="0" distB="0" distL="114300" distR="114300" simplePos="0" relativeHeight="251661312" behindDoc="0" locked="0" layoutInCell="1" allowOverlap="1" wp14:anchorId="2229A4AE" wp14:editId="329F6D6B">
            <wp:simplePos x="0" y="0"/>
            <wp:positionH relativeFrom="column">
              <wp:posOffset>228600</wp:posOffset>
            </wp:positionH>
            <wp:positionV relativeFrom="paragraph">
              <wp:posOffset>13335</wp:posOffset>
            </wp:positionV>
            <wp:extent cx="2405380" cy="2405380"/>
            <wp:effectExtent l="0" t="0" r="7620" b="7620"/>
            <wp:wrapTight wrapText="bothSides">
              <wp:wrapPolygon edited="0">
                <wp:start x="0" y="0"/>
                <wp:lineTo x="0" y="21440"/>
                <wp:lineTo x="21440" y="21440"/>
                <wp:lineTo x="21440" y="0"/>
                <wp:lineTo x="0" y="0"/>
              </wp:wrapPolygon>
            </wp:wrapTight>
            <wp:docPr id="131196441" name="Picture 13119644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pic:cNvPicPr>
                      <a:picLocks noChangeAspect="1" noChangeArrowheads="1"/>
                    </pic:cNvPicPr>
                  </pic:nvPicPr>
                  <pic:blipFill>
                    <a:blip r:embed="rId27"/>
                    <a:srcRect/>
                    <a:stretch>
                      <a:fillRect/>
                    </a:stretch>
                  </pic:blipFill>
                  <pic:spPr bwMode="auto">
                    <a:xfrm>
                      <a:off x="0" y="0"/>
                      <a:ext cx="2405380" cy="2405380"/>
                    </a:xfrm>
                    <a:prstGeom prst="rect">
                      <a:avLst/>
                    </a:prstGeom>
                    <a:noFill/>
                    <a:ln w="9525">
                      <a:noFill/>
                      <a:miter lim="800000"/>
                      <a:headEnd/>
                      <a:tailEnd/>
                    </a:ln>
                  </pic:spPr>
                </pic:pic>
              </a:graphicData>
            </a:graphic>
            <wp14:sizeRelH relativeFrom="margin">
              <wp14:pctWidth>0</wp14:pctWidth>
            </wp14:sizeRelH>
            <wp14:sizeRelV relativeFrom="margin">
              <wp14:pctHeight>0</wp14:pctHeight>
            </wp14:sizeRelV>
          </wp:anchor>
        </w:drawing>
      </w:r>
      <w:r w:rsidRPr="00E837CD">
        <w:rPr>
          <w:rFonts w:eastAsia="Calibri"/>
          <w:color w:val="auto"/>
        </w:rPr>
        <w:t xml:space="preserve">2. </w:t>
      </w:r>
    </w:p>
    <w:p w14:paraId="3E1712E0" w14:textId="77777777" w:rsidR="00F5214D" w:rsidRPr="00E837CD" w:rsidRDefault="00F5214D" w:rsidP="00F5214D">
      <w:pPr>
        <w:pStyle w:val="Default"/>
        <w:spacing w:after="120" w:line="320" w:lineRule="exact"/>
        <w:contextualSpacing/>
        <w:rPr>
          <w:color w:val="auto"/>
        </w:rPr>
      </w:pPr>
    </w:p>
    <w:p w14:paraId="163BFCC9" w14:textId="77777777" w:rsidR="00F5214D" w:rsidRPr="00E837CD" w:rsidRDefault="00F5214D" w:rsidP="00F5214D">
      <w:pPr>
        <w:pStyle w:val="Default"/>
        <w:spacing w:after="120" w:line="320" w:lineRule="exact"/>
        <w:contextualSpacing/>
        <w:rPr>
          <w:color w:val="auto"/>
        </w:rPr>
      </w:pPr>
    </w:p>
    <w:p w14:paraId="165D6398" w14:textId="77777777" w:rsidR="00F5214D" w:rsidRPr="00E837CD" w:rsidRDefault="00F5214D" w:rsidP="00F5214D">
      <w:pPr>
        <w:pStyle w:val="Default"/>
        <w:spacing w:after="120" w:line="320" w:lineRule="exact"/>
        <w:contextualSpacing/>
        <w:rPr>
          <w:color w:val="auto"/>
        </w:rPr>
      </w:pPr>
    </w:p>
    <w:p w14:paraId="17C27704" w14:textId="77777777" w:rsidR="00F5214D" w:rsidRPr="00E837CD" w:rsidRDefault="00F5214D" w:rsidP="00F5214D">
      <w:pPr>
        <w:pStyle w:val="Default"/>
        <w:spacing w:after="120" w:line="320" w:lineRule="exact"/>
        <w:contextualSpacing/>
        <w:rPr>
          <w:color w:val="auto"/>
        </w:rPr>
      </w:pPr>
    </w:p>
    <w:p w14:paraId="1A5CA228" w14:textId="77777777" w:rsidR="00F5214D" w:rsidRPr="00E837CD" w:rsidRDefault="00F5214D" w:rsidP="00F5214D">
      <w:pPr>
        <w:pStyle w:val="Default"/>
        <w:spacing w:after="120" w:line="320" w:lineRule="exact"/>
        <w:contextualSpacing/>
        <w:rPr>
          <w:color w:val="auto"/>
        </w:rPr>
      </w:pPr>
    </w:p>
    <w:p w14:paraId="6EC599DE" w14:textId="77777777" w:rsidR="00F5214D" w:rsidRPr="00E837CD" w:rsidRDefault="00F5214D" w:rsidP="00F5214D">
      <w:pPr>
        <w:pStyle w:val="Default"/>
        <w:spacing w:after="120" w:line="320" w:lineRule="exact"/>
        <w:contextualSpacing/>
        <w:rPr>
          <w:color w:val="auto"/>
        </w:rPr>
      </w:pPr>
    </w:p>
    <w:p w14:paraId="2DACC279" w14:textId="77777777" w:rsidR="00F5214D" w:rsidRPr="00E837CD" w:rsidRDefault="00F5214D" w:rsidP="00F5214D">
      <w:pPr>
        <w:pStyle w:val="Default"/>
        <w:spacing w:after="120" w:line="320" w:lineRule="exact"/>
        <w:contextualSpacing/>
        <w:rPr>
          <w:color w:val="auto"/>
        </w:rPr>
      </w:pPr>
    </w:p>
    <w:p w14:paraId="57AD7A4A" w14:textId="77777777" w:rsidR="00F5214D" w:rsidRPr="00E837CD" w:rsidRDefault="00F5214D" w:rsidP="00F5214D">
      <w:pPr>
        <w:pStyle w:val="Default"/>
        <w:spacing w:after="120" w:line="320" w:lineRule="exact"/>
        <w:contextualSpacing/>
        <w:rPr>
          <w:color w:val="auto"/>
        </w:rPr>
      </w:pPr>
    </w:p>
    <w:p w14:paraId="35395D06" w14:textId="77777777" w:rsidR="00F5214D" w:rsidRPr="00E837CD" w:rsidRDefault="00F5214D" w:rsidP="00F5214D">
      <w:pPr>
        <w:pStyle w:val="Default"/>
        <w:spacing w:after="120" w:line="320" w:lineRule="exact"/>
        <w:contextualSpacing/>
        <w:rPr>
          <w:color w:val="auto"/>
        </w:rPr>
      </w:pPr>
    </w:p>
    <w:p w14:paraId="74B2777C" w14:textId="77777777" w:rsidR="00F5214D" w:rsidRPr="00E837CD" w:rsidRDefault="00F5214D" w:rsidP="00F5214D">
      <w:pPr>
        <w:pStyle w:val="Default"/>
        <w:spacing w:after="120" w:line="320" w:lineRule="exact"/>
        <w:contextualSpacing/>
        <w:rPr>
          <w:color w:val="auto"/>
        </w:rPr>
      </w:pPr>
    </w:p>
    <w:p w14:paraId="7D9EB4BF" w14:textId="77777777" w:rsidR="00F5214D" w:rsidRPr="00E837CD" w:rsidRDefault="00F5214D" w:rsidP="00F5214D">
      <w:pPr>
        <w:pStyle w:val="Default"/>
        <w:spacing w:after="120" w:line="320" w:lineRule="exact"/>
        <w:contextualSpacing/>
        <w:rPr>
          <w:color w:val="auto"/>
        </w:rPr>
      </w:pPr>
    </w:p>
    <w:p w14:paraId="4C890862" w14:textId="77777777" w:rsidR="00F5214D" w:rsidRPr="00E837CD" w:rsidRDefault="00F5214D" w:rsidP="00F5214D">
      <w:pPr>
        <w:pStyle w:val="Default"/>
        <w:spacing w:after="120" w:line="320" w:lineRule="exact"/>
        <w:contextualSpacing/>
        <w:rPr>
          <w:rFonts w:eastAsia="Calibri"/>
          <w:color w:val="auto"/>
        </w:rPr>
      </w:pPr>
      <w:r w:rsidRPr="00E837CD">
        <w:rPr>
          <w:rFonts w:eastAsia="Calibri"/>
          <w:color w:val="auto"/>
        </w:rPr>
        <w:t>Which emotion is being displayed?</w:t>
      </w:r>
    </w:p>
    <w:p w14:paraId="40138153" w14:textId="77777777" w:rsidR="00F5214D" w:rsidRPr="00E837CD" w:rsidRDefault="00F5214D" w:rsidP="00F5214D">
      <w:pPr>
        <w:pStyle w:val="Default"/>
        <w:spacing w:after="120" w:line="320" w:lineRule="exact"/>
        <w:contextualSpacing/>
        <w:rPr>
          <w:rFonts w:eastAsia="Calibri"/>
          <w:color w:val="auto"/>
        </w:rPr>
      </w:pPr>
      <w:r w:rsidRPr="472F77A0">
        <w:rPr>
          <w:rFonts w:eastAsia="Calibri"/>
          <w:color w:val="auto"/>
        </w:rPr>
        <w:t>(a) Happiness   (b) Contempt   (c) Disgust   (d) Sadness   (e) Anger   (f) Surprise   (g) Fear</w:t>
      </w:r>
    </w:p>
    <w:p w14:paraId="4755324E" w14:textId="77777777" w:rsidR="00F5214D" w:rsidRDefault="00F5214D" w:rsidP="00F5214D"/>
    <w:p w14:paraId="2A77BC6B" w14:textId="77777777" w:rsidR="00F5214D" w:rsidRDefault="00F5214D" w:rsidP="00F5214D">
      <w:pPr>
        <w:rPr>
          <w:lang w:val="en-GB"/>
        </w:rPr>
      </w:pPr>
    </w:p>
    <w:p w14:paraId="4E8425CB" w14:textId="77777777" w:rsidR="00F5214D" w:rsidRDefault="00F5214D" w:rsidP="00F5214D">
      <w:pPr>
        <w:rPr>
          <w:b/>
          <w:bCs/>
          <w:lang w:val="en-GB"/>
        </w:rPr>
      </w:pPr>
      <w:r>
        <w:rPr>
          <w:lang w:val="en-GB"/>
        </w:rPr>
        <w:br w:type="page"/>
      </w:r>
    </w:p>
    <w:p w14:paraId="3EAABD2E" w14:textId="14925F2C" w:rsidR="00F5214D" w:rsidRDefault="00F5214D" w:rsidP="00F5214D">
      <w:pPr>
        <w:pStyle w:val="Heading2"/>
      </w:pPr>
      <w:bookmarkStart w:id="113" w:name="_Toc171940461"/>
      <w:bookmarkStart w:id="114" w:name="_Toc203568181"/>
      <w:bookmarkStart w:id="115" w:name="_Toc227827254"/>
      <w:r>
        <w:lastRenderedPageBreak/>
        <w:t>Trait Emotional Intelligence Questionnaire</w:t>
      </w:r>
      <w:bookmarkEnd w:id="113"/>
      <w:bookmarkEnd w:id="114"/>
      <w:bookmarkEnd w:id="115"/>
    </w:p>
    <w:p w14:paraId="37285EC9" w14:textId="77777777" w:rsidR="00F5214D" w:rsidRDefault="00F5214D" w:rsidP="00F5214D">
      <w:pPr>
        <w:rPr>
          <w:lang w:val="en-GB"/>
        </w:rPr>
      </w:pPr>
      <w:r w:rsidRPr="003B0B06">
        <w:rPr>
          <w:lang w:val="en-GB"/>
        </w:rPr>
        <w:t>Please answer each statement below by putting a circle around the number that best reflects</w:t>
      </w:r>
      <w:r>
        <w:rPr>
          <w:lang w:val="en-GB"/>
        </w:rPr>
        <w:t xml:space="preserve"> </w:t>
      </w:r>
      <w:r w:rsidRPr="003B0B06">
        <w:rPr>
          <w:lang w:val="en-GB"/>
        </w:rPr>
        <w:t>your degree of agreement or disagreement with that statement. Do not think too long about the exact</w:t>
      </w:r>
      <w:r>
        <w:rPr>
          <w:lang w:val="en-GB"/>
        </w:rPr>
        <w:t xml:space="preserve"> </w:t>
      </w:r>
      <w:r w:rsidRPr="003B0B06">
        <w:rPr>
          <w:lang w:val="en-GB"/>
        </w:rPr>
        <w:t>meaning of the statements. Work quickly and try to answer as accurately as possible. There are no right</w:t>
      </w:r>
      <w:r>
        <w:rPr>
          <w:lang w:val="en-GB"/>
        </w:rPr>
        <w:t xml:space="preserve"> </w:t>
      </w:r>
      <w:r w:rsidRPr="003B0B06">
        <w:rPr>
          <w:lang w:val="en-GB"/>
        </w:rPr>
        <w:t xml:space="preserve">or wrong answers. </w:t>
      </w:r>
    </w:p>
    <w:tbl>
      <w:tblPr>
        <w:tblStyle w:val="TableGrid"/>
        <w:tblW w:w="0" w:type="auto"/>
        <w:tblLook w:val="04A0" w:firstRow="1" w:lastRow="0" w:firstColumn="1" w:lastColumn="0" w:noHBand="0" w:noVBand="1"/>
      </w:tblPr>
      <w:tblGrid>
        <w:gridCol w:w="1423"/>
        <w:gridCol w:w="1423"/>
        <w:gridCol w:w="1423"/>
        <w:gridCol w:w="1423"/>
        <w:gridCol w:w="1423"/>
        <w:gridCol w:w="1423"/>
        <w:gridCol w:w="1424"/>
      </w:tblGrid>
      <w:tr w:rsidR="00F5214D" w14:paraId="2662D5C2" w14:textId="77777777" w:rsidTr="00371F2D">
        <w:tc>
          <w:tcPr>
            <w:tcW w:w="1423" w:type="dxa"/>
          </w:tcPr>
          <w:p w14:paraId="22C90D07" w14:textId="77777777" w:rsidR="00F5214D" w:rsidRDefault="00F5214D" w:rsidP="00371F2D">
            <w:pPr>
              <w:jc w:val="center"/>
              <w:rPr>
                <w:lang w:val="en-GB"/>
              </w:rPr>
            </w:pPr>
            <w:r>
              <w:rPr>
                <w:lang w:val="en-GB"/>
              </w:rPr>
              <w:t>Completely Disagree</w:t>
            </w:r>
          </w:p>
        </w:tc>
        <w:tc>
          <w:tcPr>
            <w:tcW w:w="1423" w:type="dxa"/>
          </w:tcPr>
          <w:p w14:paraId="16058E60" w14:textId="77777777" w:rsidR="00F5214D" w:rsidRDefault="00F5214D" w:rsidP="00371F2D">
            <w:pPr>
              <w:jc w:val="center"/>
              <w:rPr>
                <w:lang w:val="en-GB"/>
              </w:rPr>
            </w:pPr>
          </w:p>
        </w:tc>
        <w:tc>
          <w:tcPr>
            <w:tcW w:w="1423" w:type="dxa"/>
          </w:tcPr>
          <w:p w14:paraId="6E33C1A1" w14:textId="77777777" w:rsidR="00F5214D" w:rsidRDefault="00F5214D" w:rsidP="00371F2D">
            <w:pPr>
              <w:jc w:val="center"/>
              <w:rPr>
                <w:lang w:val="en-GB"/>
              </w:rPr>
            </w:pPr>
          </w:p>
        </w:tc>
        <w:tc>
          <w:tcPr>
            <w:tcW w:w="1423" w:type="dxa"/>
          </w:tcPr>
          <w:p w14:paraId="529825A3" w14:textId="77777777" w:rsidR="00F5214D" w:rsidRDefault="00F5214D" w:rsidP="00371F2D">
            <w:pPr>
              <w:jc w:val="center"/>
              <w:rPr>
                <w:lang w:val="en-GB"/>
              </w:rPr>
            </w:pPr>
          </w:p>
        </w:tc>
        <w:tc>
          <w:tcPr>
            <w:tcW w:w="1423" w:type="dxa"/>
          </w:tcPr>
          <w:p w14:paraId="31E8CA7D" w14:textId="77777777" w:rsidR="00F5214D" w:rsidRDefault="00F5214D" w:rsidP="00371F2D">
            <w:pPr>
              <w:jc w:val="center"/>
              <w:rPr>
                <w:lang w:val="en-GB"/>
              </w:rPr>
            </w:pPr>
          </w:p>
        </w:tc>
        <w:tc>
          <w:tcPr>
            <w:tcW w:w="1423" w:type="dxa"/>
          </w:tcPr>
          <w:p w14:paraId="4AACE2F1" w14:textId="77777777" w:rsidR="00F5214D" w:rsidRDefault="00F5214D" w:rsidP="00371F2D">
            <w:pPr>
              <w:jc w:val="center"/>
              <w:rPr>
                <w:lang w:val="en-GB"/>
              </w:rPr>
            </w:pPr>
          </w:p>
        </w:tc>
        <w:tc>
          <w:tcPr>
            <w:tcW w:w="1424" w:type="dxa"/>
          </w:tcPr>
          <w:p w14:paraId="658B26F8" w14:textId="77777777" w:rsidR="00F5214D" w:rsidRDefault="00F5214D" w:rsidP="00371F2D">
            <w:pPr>
              <w:jc w:val="center"/>
              <w:rPr>
                <w:lang w:val="en-GB"/>
              </w:rPr>
            </w:pPr>
            <w:r>
              <w:rPr>
                <w:lang w:val="en-GB"/>
              </w:rPr>
              <w:t>Completely Agree</w:t>
            </w:r>
          </w:p>
        </w:tc>
      </w:tr>
      <w:tr w:rsidR="00F5214D" w14:paraId="3AEB3B6C" w14:textId="77777777" w:rsidTr="00371F2D">
        <w:tc>
          <w:tcPr>
            <w:tcW w:w="1423" w:type="dxa"/>
          </w:tcPr>
          <w:p w14:paraId="38AF28E7" w14:textId="77777777" w:rsidR="00F5214D" w:rsidRDefault="00F5214D" w:rsidP="00371F2D">
            <w:pPr>
              <w:jc w:val="center"/>
              <w:rPr>
                <w:lang w:val="en-GB"/>
              </w:rPr>
            </w:pPr>
            <w:r>
              <w:rPr>
                <w:lang w:val="en-GB"/>
              </w:rPr>
              <w:t>1</w:t>
            </w:r>
          </w:p>
        </w:tc>
        <w:tc>
          <w:tcPr>
            <w:tcW w:w="1423" w:type="dxa"/>
          </w:tcPr>
          <w:p w14:paraId="32C0ECF3" w14:textId="77777777" w:rsidR="00F5214D" w:rsidRDefault="00F5214D" w:rsidP="00371F2D">
            <w:pPr>
              <w:jc w:val="center"/>
              <w:rPr>
                <w:lang w:val="en-GB"/>
              </w:rPr>
            </w:pPr>
            <w:r>
              <w:rPr>
                <w:lang w:val="en-GB"/>
              </w:rPr>
              <w:t>2</w:t>
            </w:r>
          </w:p>
        </w:tc>
        <w:tc>
          <w:tcPr>
            <w:tcW w:w="1423" w:type="dxa"/>
          </w:tcPr>
          <w:p w14:paraId="2E4F079C" w14:textId="77777777" w:rsidR="00F5214D" w:rsidRDefault="00F5214D" w:rsidP="00371F2D">
            <w:pPr>
              <w:jc w:val="center"/>
              <w:rPr>
                <w:lang w:val="en-GB"/>
              </w:rPr>
            </w:pPr>
            <w:r>
              <w:rPr>
                <w:lang w:val="en-GB"/>
              </w:rPr>
              <w:t>3</w:t>
            </w:r>
          </w:p>
        </w:tc>
        <w:tc>
          <w:tcPr>
            <w:tcW w:w="1423" w:type="dxa"/>
          </w:tcPr>
          <w:p w14:paraId="28E3C3A4" w14:textId="77777777" w:rsidR="00F5214D" w:rsidRDefault="00F5214D" w:rsidP="00371F2D">
            <w:pPr>
              <w:jc w:val="center"/>
              <w:rPr>
                <w:lang w:val="en-GB"/>
              </w:rPr>
            </w:pPr>
            <w:r>
              <w:rPr>
                <w:lang w:val="en-GB"/>
              </w:rPr>
              <w:t>4</w:t>
            </w:r>
          </w:p>
        </w:tc>
        <w:tc>
          <w:tcPr>
            <w:tcW w:w="1423" w:type="dxa"/>
          </w:tcPr>
          <w:p w14:paraId="44D5277F" w14:textId="77777777" w:rsidR="00F5214D" w:rsidRDefault="00F5214D" w:rsidP="00371F2D">
            <w:pPr>
              <w:jc w:val="center"/>
              <w:rPr>
                <w:lang w:val="en-GB"/>
              </w:rPr>
            </w:pPr>
            <w:r>
              <w:rPr>
                <w:lang w:val="en-GB"/>
              </w:rPr>
              <w:t>5</w:t>
            </w:r>
          </w:p>
        </w:tc>
        <w:tc>
          <w:tcPr>
            <w:tcW w:w="1423" w:type="dxa"/>
          </w:tcPr>
          <w:p w14:paraId="40590077" w14:textId="77777777" w:rsidR="00F5214D" w:rsidRDefault="00F5214D" w:rsidP="00371F2D">
            <w:pPr>
              <w:jc w:val="center"/>
              <w:rPr>
                <w:lang w:val="en-GB"/>
              </w:rPr>
            </w:pPr>
            <w:r>
              <w:rPr>
                <w:lang w:val="en-GB"/>
              </w:rPr>
              <w:t>6</w:t>
            </w:r>
          </w:p>
        </w:tc>
        <w:tc>
          <w:tcPr>
            <w:tcW w:w="1424" w:type="dxa"/>
          </w:tcPr>
          <w:p w14:paraId="31739A17" w14:textId="77777777" w:rsidR="00F5214D" w:rsidRDefault="00F5214D" w:rsidP="00371F2D">
            <w:pPr>
              <w:jc w:val="center"/>
              <w:rPr>
                <w:lang w:val="en-GB"/>
              </w:rPr>
            </w:pPr>
            <w:r>
              <w:rPr>
                <w:lang w:val="en-GB"/>
              </w:rPr>
              <w:t>7</w:t>
            </w:r>
          </w:p>
        </w:tc>
      </w:tr>
    </w:tbl>
    <w:p w14:paraId="6D537A9E" w14:textId="77777777" w:rsidR="00F5214D" w:rsidRDefault="00F5214D" w:rsidP="00F5214D">
      <w:pPr>
        <w:pStyle w:val="ListParagraph"/>
        <w:rPr>
          <w:lang w:val="en-GB"/>
        </w:rPr>
      </w:pPr>
    </w:p>
    <w:p w14:paraId="3693FE2E" w14:textId="77777777" w:rsidR="00F5214D" w:rsidRPr="003B0B06" w:rsidRDefault="00F5214D" w:rsidP="00F5214D">
      <w:pPr>
        <w:pStyle w:val="ListParagraph"/>
        <w:numPr>
          <w:ilvl w:val="0"/>
          <w:numId w:val="13"/>
        </w:numPr>
        <w:spacing w:after="160" w:line="259" w:lineRule="auto"/>
        <w:rPr>
          <w:lang w:val="en-GB"/>
        </w:rPr>
      </w:pPr>
      <w:r w:rsidRPr="003B0B06">
        <w:rPr>
          <w:lang w:val="en-GB"/>
        </w:rPr>
        <w:t>Expressing my emotions with words is not a problem for me.</w:t>
      </w:r>
    </w:p>
    <w:p w14:paraId="668AEB13" w14:textId="77777777" w:rsidR="00F5214D" w:rsidRPr="003B0B06" w:rsidRDefault="00F5214D" w:rsidP="00F5214D">
      <w:pPr>
        <w:pStyle w:val="ListParagraph"/>
        <w:numPr>
          <w:ilvl w:val="0"/>
          <w:numId w:val="13"/>
        </w:numPr>
        <w:spacing w:after="160" w:line="259" w:lineRule="auto"/>
        <w:rPr>
          <w:lang w:val="en-GB"/>
        </w:rPr>
      </w:pPr>
      <w:r w:rsidRPr="003B0B06">
        <w:rPr>
          <w:lang w:val="en-GB"/>
        </w:rPr>
        <w:t>I often find it difficult to see things from another person’s viewpoint.</w:t>
      </w:r>
    </w:p>
    <w:p w14:paraId="7A6912DD" w14:textId="77777777" w:rsidR="00F5214D" w:rsidRPr="003B0B06" w:rsidRDefault="00F5214D" w:rsidP="00F5214D">
      <w:pPr>
        <w:pStyle w:val="ListParagraph"/>
        <w:numPr>
          <w:ilvl w:val="0"/>
          <w:numId w:val="13"/>
        </w:numPr>
        <w:spacing w:after="160" w:line="259" w:lineRule="auto"/>
        <w:rPr>
          <w:lang w:val="en-GB"/>
        </w:rPr>
      </w:pPr>
      <w:r w:rsidRPr="003B0B06">
        <w:rPr>
          <w:lang w:val="en-GB"/>
        </w:rPr>
        <w:t>On the whole, I’m a highly motivated person.</w:t>
      </w:r>
    </w:p>
    <w:p w14:paraId="2C0595C2" w14:textId="77777777" w:rsidR="00F5214D" w:rsidRPr="003B0B06" w:rsidRDefault="00F5214D" w:rsidP="00F5214D">
      <w:pPr>
        <w:pStyle w:val="ListParagraph"/>
        <w:numPr>
          <w:ilvl w:val="0"/>
          <w:numId w:val="13"/>
        </w:numPr>
        <w:spacing w:after="160" w:line="259" w:lineRule="auto"/>
        <w:rPr>
          <w:lang w:val="en-GB"/>
        </w:rPr>
      </w:pPr>
      <w:r w:rsidRPr="003B0B06">
        <w:rPr>
          <w:lang w:val="en-GB"/>
        </w:rPr>
        <w:t>I usually find it difficult to regulate my emotions.</w:t>
      </w:r>
    </w:p>
    <w:p w14:paraId="6D4EF57C" w14:textId="77777777" w:rsidR="00F5214D" w:rsidRPr="003B0B06" w:rsidRDefault="00F5214D" w:rsidP="00F5214D">
      <w:pPr>
        <w:pStyle w:val="ListParagraph"/>
        <w:numPr>
          <w:ilvl w:val="0"/>
          <w:numId w:val="13"/>
        </w:numPr>
        <w:spacing w:after="160" w:line="259" w:lineRule="auto"/>
        <w:rPr>
          <w:lang w:val="en-GB"/>
        </w:rPr>
      </w:pPr>
      <w:r w:rsidRPr="003B0B06">
        <w:rPr>
          <w:lang w:val="en-GB"/>
        </w:rPr>
        <w:t>I generally don’t find life enjoyable.</w:t>
      </w:r>
    </w:p>
    <w:p w14:paraId="092C973A" w14:textId="77777777" w:rsidR="00F5214D" w:rsidRPr="003B0B06" w:rsidRDefault="00F5214D" w:rsidP="00F5214D">
      <w:pPr>
        <w:pStyle w:val="ListParagraph"/>
        <w:numPr>
          <w:ilvl w:val="0"/>
          <w:numId w:val="13"/>
        </w:numPr>
        <w:spacing w:after="160" w:line="259" w:lineRule="auto"/>
        <w:rPr>
          <w:lang w:val="en-GB"/>
        </w:rPr>
      </w:pPr>
      <w:r w:rsidRPr="003B0B06">
        <w:rPr>
          <w:lang w:val="en-GB"/>
        </w:rPr>
        <w:t>I can deal effectively with people.</w:t>
      </w:r>
    </w:p>
    <w:p w14:paraId="0EB2453E" w14:textId="77777777" w:rsidR="00F5214D" w:rsidRPr="003B0B06" w:rsidRDefault="00F5214D" w:rsidP="00F5214D">
      <w:pPr>
        <w:pStyle w:val="ListParagraph"/>
        <w:numPr>
          <w:ilvl w:val="0"/>
          <w:numId w:val="13"/>
        </w:numPr>
        <w:spacing w:after="160" w:line="259" w:lineRule="auto"/>
        <w:rPr>
          <w:lang w:val="en-GB"/>
        </w:rPr>
      </w:pPr>
      <w:r w:rsidRPr="003B0B06">
        <w:rPr>
          <w:lang w:val="en-GB"/>
        </w:rPr>
        <w:t>I tend to change my mind frequently.</w:t>
      </w:r>
    </w:p>
    <w:p w14:paraId="681725B3" w14:textId="77777777" w:rsidR="00F5214D" w:rsidRPr="003B0B06" w:rsidRDefault="00F5214D" w:rsidP="00F5214D">
      <w:pPr>
        <w:pStyle w:val="ListParagraph"/>
        <w:numPr>
          <w:ilvl w:val="0"/>
          <w:numId w:val="13"/>
        </w:numPr>
        <w:spacing w:after="160" w:line="259" w:lineRule="auto"/>
        <w:rPr>
          <w:lang w:val="en-GB"/>
        </w:rPr>
      </w:pPr>
      <w:r w:rsidRPr="003B0B06">
        <w:rPr>
          <w:lang w:val="en-GB"/>
        </w:rPr>
        <w:t>Many times, I can’t figure out what emotion I'm feeling.</w:t>
      </w:r>
    </w:p>
    <w:p w14:paraId="5B0E3D7C" w14:textId="77777777" w:rsidR="00F5214D" w:rsidRPr="003B0B06" w:rsidRDefault="00F5214D" w:rsidP="00F5214D">
      <w:pPr>
        <w:pStyle w:val="ListParagraph"/>
        <w:numPr>
          <w:ilvl w:val="0"/>
          <w:numId w:val="13"/>
        </w:numPr>
        <w:spacing w:after="160" w:line="259" w:lineRule="auto"/>
        <w:rPr>
          <w:lang w:val="en-GB"/>
        </w:rPr>
      </w:pPr>
      <w:r w:rsidRPr="003B0B06">
        <w:rPr>
          <w:lang w:val="en-GB"/>
        </w:rPr>
        <w:t>I feel that I have a number of good qualities.</w:t>
      </w:r>
    </w:p>
    <w:p w14:paraId="4C59A8BF" w14:textId="77777777" w:rsidR="00F5214D" w:rsidRPr="003B0B06" w:rsidRDefault="00F5214D" w:rsidP="00F5214D">
      <w:pPr>
        <w:pStyle w:val="ListParagraph"/>
        <w:numPr>
          <w:ilvl w:val="0"/>
          <w:numId w:val="13"/>
        </w:numPr>
        <w:spacing w:after="160" w:line="259" w:lineRule="auto"/>
        <w:rPr>
          <w:lang w:val="en-GB"/>
        </w:rPr>
      </w:pPr>
      <w:r w:rsidRPr="003B0B06">
        <w:rPr>
          <w:lang w:val="en-GB"/>
        </w:rPr>
        <w:t>I often find it difficult to stand up for my rights.</w:t>
      </w:r>
    </w:p>
    <w:p w14:paraId="26AB740A" w14:textId="77777777" w:rsidR="00F5214D" w:rsidRPr="003B0B06" w:rsidRDefault="00F5214D" w:rsidP="00F5214D">
      <w:pPr>
        <w:pStyle w:val="ListParagraph"/>
        <w:numPr>
          <w:ilvl w:val="0"/>
          <w:numId w:val="13"/>
        </w:numPr>
        <w:spacing w:after="160" w:line="259" w:lineRule="auto"/>
        <w:rPr>
          <w:lang w:val="en-GB"/>
        </w:rPr>
      </w:pPr>
      <w:r w:rsidRPr="003B0B06">
        <w:rPr>
          <w:lang w:val="en-GB"/>
        </w:rPr>
        <w:t>I’m usually able to influence the way other people feel.</w:t>
      </w:r>
    </w:p>
    <w:p w14:paraId="1A8F7682" w14:textId="77777777" w:rsidR="00F5214D" w:rsidRPr="003B0B06" w:rsidRDefault="00F5214D" w:rsidP="00F5214D">
      <w:pPr>
        <w:pStyle w:val="ListParagraph"/>
        <w:numPr>
          <w:ilvl w:val="0"/>
          <w:numId w:val="13"/>
        </w:numPr>
        <w:spacing w:after="160" w:line="259" w:lineRule="auto"/>
        <w:rPr>
          <w:lang w:val="en-GB"/>
        </w:rPr>
      </w:pPr>
      <w:r w:rsidRPr="003B0B06">
        <w:rPr>
          <w:lang w:val="en-GB"/>
        </w:rPr>
        <w:t>On the whole, I have a gloomy perspective on most things.</w:t>
      </w:r>
    </w:p>
    <w:p w14:paraId="0CC208A9" w14:textId="77777777" w:rsidR="00F5214D" w:rsidRPr="003B0B06" w:rsidRDefault="00F5214D" w:rsidP="00F5214D">
      <w:pPr>
        <w:pStyle w:val="ListParagraph"/>
        <w:numPr>
          <w:ilvl w:val="0"/>
          <w:numId w:val="13"/>
        </w:numPr>
        <w:spacing w:after="160" w:line="259" w:lineRule="auto"/>
        <w:rPr>
          <w:lang w:val="en-GB"/>
        </w:rPr>
      </w:pPr>
      <w:r w:rsidRPr="003B0B06">
        <w:rPr>
          <w:lang w:val="en-GB"/>
        </w:rPr>
        <w:t>Those close to me often complain that I don’t treat them right.</w:t>
      </w:r>
    </w:p>
    <w:p w14:paraId="0AD2EE0D" w14:textId="77777777" w:rsidR="00F5214D" w:rsidRPr="003B0B06" w:rsidRDefault="00F5214D" w:rsidP="00F5214D">
      <w:pPr>
        <w:pStyle w:val="ListParagraph"/>
        <w:numPr>
          <w:ilvl w:val="0"/>
          <w:numId w:val="13"/>
        </w:numPr>
        <w:spacing w:after="160" w:line="259" w:lineRule="auto"/>
        <w:rPr>
          <w:lang w:val="en-GB"/>
        </w:rPr>
      </w:pPr>
      <w:r w:rsidRPr="003B0B06">
        <w:rPr>
          <w:lang w:val="en-GB"/>
        </w:rPr>
        <w:t>I often find it difficult to adjust my life according to the circumstances.</w:t>
      </w:r>
    </w:p>
    <w:p w14:paraId="5903141B" w14:textId="77777777" w:rsidR="00F5214D" w:rsidRPr="003B0B06" w:rsidRDefault="00F5214D" w:rsidP="00F5214D">
      <w:pPr>
        <w:pStyle w:val="ListParagraph"/>
        <w:numPr>
          <w:ilvl w:val="0"/>
          <w:numId w:val="13"/>
        </w:numPr>
        <w:spacing w:after="160" w:line="259" w:lineRule="auto"/>
        <w:rPr>
          <w:lang w:val="en-GB"/>
        </w:rPr>
      </w:pPr>
      <w:r w:rsidRPr="003B0B06">
        <w:rPr>
          <w:lang w:val="en-GB"/>
        </w:rPr>
        <w:t>On the whole, I’m able to deal with stress.</w:t>
      </w:r>
    </w:p>
    <w:p w14:paraId="6627302A" w14:textId="77777777" w:rsidR="00F5214D" w:rsidRPr="003B0B06" w:rsidRDefault="00F5214D" w:rsidP="00F5214D">
      <w:pPr>
        <w:pStyle w:val="ListParagraph"/>
        <w:numPr>
          <w:ilvl w:val="0"/>
          <w:numId w:val="13"/>
        </w:numPr>
        <w:spacing w:after="160" w:line="259" w:lineRule="auto"/>
        <w:rPr>
          <w:lang w:val="en-GB"/>
        </w:rPr>
      </w:pPr>
      <w:r w:rsidRPr="003B0B06">
        <w:rPr>
          <w:lang w:val="en-GB"/>
        </w:rPr>
        <w:t>I often find it difficult to show my affection to those close to me.</w:t>
      </w:r>
    </w:p>
    <w:p w14:paraId="086FABBB" w14:textId="77777777" w:rsidR="00F5214D" w:rsidRPr="003B0B06" w:rsidRDefault="00F5214D" w:rsidP="00F5214D">
      <w:pPr>
        <w:pStyle w:val="ListParagraph"/>
        <w:numPr>
          <w:ilvl w:val="0"/>
          <w:numId w:val="13"/>
        </w:numPr>
        <w:spacing w:after="160" w:line="259" w:lineRule="auto"/>
        <w:rPr>
          <w:lang w:val="en-GB"/>
        </w:rPr>
      </w:pPr>
      <w:r w:rsidRPr="003B0B06">
        <w:rPr>
          <w:lang w:val="en-GB"/>
        </w:rPr>
        <w:t>I’m normally able to “get into someone’s shoes” and experience their emotions.</w:t>
      </w:r>
    </w:p>
    <w:p w14:paraId="3F1BCAB3" w14:textId="77777777" w:rsidR="00F5214D" w:rsidRPr="003B0B06" w:rsidRDefault="00F5214D" w:rsidP="00F5214D">
      <w:pPr>
        <w:pStyle w:val="ListParagraph"/>
        <w:numPr>
          <w:ilvl w:val="0"/>
          <w:numId w:val="13"/>
        </w:numPr>
        <w:spacing w:after="160" w:line="259" w:lineRule="auto"/>
        <w:rPr>
          <w:lang w:val="en-GB"/>
        </w:rPr>
      </w:pPr>
      <w:r w:rsidRPr="003B0B06">
        <w:rPr>
          <w:lang w:val="en-GB"/>
        </w:rPr>
        <w:t>I normally find it difficult to keep myself motivated.</w:t>
      </w:r>
    </w:p>
    <w:p w14:paraId="283BFD7C" w14:textId="77777777" w:rsidR="00F5214D" w:rsidRPr="003B0B06" w:rsidRDefault="00F5214D" w:rsidP="00F5214D">
      <w:pPr>
        <w:pStyle w:val="ListParagraph"/>
        <w:numPr>
          <w:ilvl w:val="0"/>
          <w:numId w:val="13"/>
        </w:numPr>
        <w:spacing w:after="160" w:line="259" w:lineRule="auto"/>
        <w:rPr>
          <w:lang w:val="en-GB"/>
        </w:rPr>
      </w:pPr>
      <w:r w:rsidRPr="003B0B06">
        <w:rPr>
          <w:lang w:val="en-GB"/>
        </w:rPr>
        <w:t>I’m usually able to find ways to control my emotions when I want to.</w:t>
      </w:r>
    </w:p>
    <w:p w14:paraId="20784A53" w14:textId="77777777" w:rsidR="00F5214D" w:rsidRPr="003B0B06" w:rsidRDefault="00F5214D" w:rsidP="00F5214D">
      <w:pPr>
        <w:pStyle w:val="ListParagraph"/>
        <w:numPr>
          <w:ilvl w:val="0"/>
          <w:numId w:val="13"/>
        </w:numPr>
        <w:spacing w:after="160" w:line="259" w:lineRule="auto"/>
        <w:rPr>
          <w:lang w:val="en-GB"/>
        </w:rPr>
      </w:pPr>
      <w:r w:rsidRPr="003B0B06">
        <w:rPr>
          <w:lang w:val="en-GB"/>
        </w:rPr>
        <w:t>On the whole, I’m pleased with my life.</w:t>
      </w:r>
    </w:p>
    <w:p w14:paraId="41C8288B" w14:textId="77777777" w:rsidR="00F5214D" w:rsidRPr="003B0B06" w:rsidRDefault="00F5214D" w:rsidP="00F5214D">
      <w:pPr>
        <w:pStyle w:val="ListParagraph"/>
        <w:numPr>
          <w:ilvl w:val="0"/>
          <w:numId w:val="13"/>
        </w:numPr>
        <w:spacing w:after="160" w:line="259" w:lineRule="auto"/>
        <w:rPr>
          <w:lang w:val="en-GB"/>
        </w:rPr>
      </w:pPr>
      <w:r w:rsidRPr="003B0B06">
        <w:rPr>
          <w:lang w:val="en-GB"/>
        </w:rPr>
        <w:t>I would describe myself as a good negotiator.</w:t>
      </w:r>
    </w:p>
    <w:p w14:paraId="36C846E5" w14:textId="77777777" w:rsidR="00F5214D" w:rsidRPr="003B0B06" w:rsidRDefault="00F5214D" w:rsidP="00F5214D">
      <w:pPr>
        <w:pStyle w:val="ListParagraph"/>
        <w:numPr>
          <w:ilvl w:val="0"/>
          <w:numId w:val="13"/>
        </w:numPr>
        <w:spacing w:after="160" w:line="259" w:lineRule="auto"/>
        <w:rPr>
          <w:lang w:val="en-GB"/>
        </w:rPr>
      </w:pPr>
      <w:r w:rsidRPr="003B0B06">
        <w:rPr>
          <w:lang w:val="en-GB"/>
        </w:rPr>
        <w:t>I tend to get involved in things I later wish I could get out of.</w:t>
      </w:r>
    </w:p>
    <w:p w14:paraId="3C549655" w14:textId="77777777" w:rsidR="00F5214D" w:rsidRPr="003B0B06" w:rsidRDefault="00F5214D" w:rsidP="00F5214D">
      <w:pPr>
        <w:pStyle w:val="ListParagraph"/>
        <w:numPr>
          <w:ilvl w:val="0"/>
          <w:numId w:val="13"/>
        </w:numPr>
        <w:spacing w:after="160" w:line="259" w:lineRule="auto"/>
        <w:rPr>
          <w:lang w:val="en-GB"/>
        </w:rPr>
      </w:pPr>
      <w:r w:rsidRPr="003B0B06">
        <w:rPr>
          <w:lang w:val="en-GB"/>
        </w:rPr>
        <w:t>I often pause and think about my feelings.</w:t>
      </w:r>
    </w:p>
    <w:p w14:paraId="14181E3D" w14:textId="77777777" w:rsidR="00F5214D" w:rsidRPr="003B0B06" w:rsidRDefault="00F5214D" w:rsidP="00F5214D">
      <w:pPr>
        <w:pStyle w:val="ListParagraph"/>
        <w:numPr>
          <w:ilvl w:val="0"/>
          <w:numId w:val="13"/>
        </w:numPr>
        <w:spacing w:after="160" w:line="259" w:lineRule="auto"/>
        <w:rPr>
          <w:lang w:val="en-GB"/>
        </w:rPr>
      </w:pPr>
      <w:r w:rsidRPr="003B0B06">
        <w:rPr>
          <w:lang w:val="en-GB"/>
        </w:rPr>
        <w:t>I believe I’m full of personal strengths.</w:t>
      </w:r>
    </w:p>
    <w:p w14:paraId="7C4CB816" w14:textId="77777777" w:rsidR="00F5214D" w:rsidRPr="003B0B06" w:rsidRDefault="00F5214D" w:rsidP="00F5214D">
      <w:pPr>
        <w:pStyle w:val="ListParagraph"/>
        <w:numPr>
          <w:ilvl w:val="0"/>
          <w:numId w:val="13"/>
        </w:numPr>
        <w:spacing w:after="160" w:line="259" w:lineRule="auto"/>
        <w:rPr>
          <w:lang w:val="en-GB"/>
        </w:rPr>
      </w:pPr>
      <w:r w:rsidRPr="003B0B06">
        <w:rPr>
          <w:lang w:val="en-GB"/>
        </w:rPr>
        <w:t>I tend to “back down” even if I know I’m right.</w:t>
      </w:r>
    </w:p>
    <w:p w14:paraId="263F3175" w14:textId="77777777" w:rsidR="00F5214D" w:rsidRPr="003B0B06" w:rsidRDefault="00F5214D" w:rsidP="00F5214D">
      <w:pPr>
        <w:pStyle w:val="ListParagraph"/>
        <w:numPr>
          <w:ilvl w:val="0"/>
          <w:numId w:val="13"/>
        </w:numPr>
        <w:spacing w:after="160" w:line="259" w:lineRule="auto"/>
        <w:rPr>
          <w:lang w:val="en-GB"/>
        </w:rPr>
      </w:pPr>
      <w:r w:rsidRPr="003B0B06">
        <w:rPr>
          <w:lang w:val="en-GB"/>
        </w:rPr>
        <w:t>I don’t seem to have any power at all over other people’s feelings.</w:t>
      </w:r>
    </w:p>
    <w:p w14:paraId="61592CF2" w14:textId="77777777" w:rsidR="00F5214D" w:rsidRPr="003B0B06" w:rsidRDefault="00F5214D" w:rsidP="00F5214D">
      <w:pPr>
        <w:pStyle w:val="ListParagraph"/>
        <w:numPr>
          <w:ilvl w:val="0"/>
          <w:numId w:val="13"/>
        </w:numPr>
        <w:spacing w:after="160" w:line="259" w:lineRule="auto"/>
        <w:rPr>
          <w:lang w:val="en-GB"/>
        </w:rPr>
      </w:pPr>
      <w:r w:rsidRPr="003B0B06">
        <w:rPr>
          <w:lang w:val="en-GB"/>
        </w:rPr>
        <w:t>I generally believe that things will work out fine in my life.</w:t>
      </w:r>
    </w:p>
    <w:p w14:paraId="351E18C8" w14:textId="77777777" w:rsidR="00F5214D" w:rsidRPr="003B0B06" w:rsidRDefault="00F5214D" w:rsidP="00F5214D">
      <w:pPr>
        <w:pStyle w:val="ListParagraph"/>
        <w:numPr>
          <w:ilvl w:val="0"/>
          <w:numId w:val="13"/>
        </w:numPr>
        <w:spacing w:after="160" w:line="259" w:lineRule="auto"/>
        <w:rPr>
          <w:lang w:val="en-GB"/>
        </w:rPr>
      </w:pPr>
      <w:r w:rsidRPr="003B0B06">
        <w:rPr>
          <w:lang w:val="en-GB"/>
        </w:rPr>
        <w:t>I find it difficult to bond well even with those close to me.</w:t>
      </w:r>
    </w:p>
    <w:p w14:paraId="5EA97477" w14:textId="77777777" w:rsidR="00F5214D" w:rsidRPr="003B0B06" w:rsidRDefault="00F5214D" w:rsidP="00F5214D">
      <w:pPr>
        <w:pStyle w:val="ListParagraph"/>
        <w:numPr>
          <w:ilvl w:val="0"/>
          <w:numId w:val="13"/>
        </w:numPr>
        <w:spacing w:after="160" w:line="259" w:lineRule="auto"/>
        <w:rPr>
          <w:lang w:val="en-GB"/>
        </w:rPr>
      </w:pPr>
      <w:r w:rsidRPr="003B0B06">
        <w:rPr>
          <w:lang w:val="en-GB"/>
        </w:rPr>
        <w:t>Generally, I’m able to adapt to new environments.</w:t>
      </w:r>
    </w:p>
    <w:p w14:paraId="25E5E1D5" w14:textId="77777777" w:rsidR="00F5214D" w:rsidRDefault="00F5214D" w:rsidP="00F5214D">
      <w:pPr>
        <w:pStyle w:val="ListParagraph"/>
        <w:numPr>
          <w:ilvl w:val="0"/>
          <w:numId w:val="13"/>
        </w:numPr>
        <w:spacing w:after="160" w:line="259" w:lineRule="auto"/>
        <w:rPr>
          <w:lang w:val="en-GB"/>
        </w:rPr>
      </w:pPr>
      <w:r w:rsidRPr="003B0B06">
        <w:rPr>
          <w:lang w:val="en-GB"/>
        </w:rPr>
        <w:t>Others admire me for being relaxed.</w:t>
      </w:r>
    </w:p>
    <w:p w14:paraId="7F1571BB" w14:textId="77777777" w:rsidR="00F5214D" w:rsidRDefault="00F5214D" w:rsidP="00F5214D">
      <w:pPr>
        <w:rPr>
          <w:lang w:val="en-GB"/>
        </w:rPr>
      </w:pPr>
    </w:p>
    <w:p w14:paraId="74B90C77" w14:textId="77777777" w:rsidR="00F5214D" w:rsidRDefault="00F5214D" w:rsidP="00F5214D">
      <w:pPr>
        <w:rPr>
          <w:b/>
          <w:bCs/>
          <w:lang w:val="en-GB"/>
        </w:rPr>
      </w:pPr>
      <w:r>
        <w:rPr>
          <w:lang w:val="en-GB"/>
        </w:rPr>
        <w:br w:type="page"/>
      </w:r>
    </w:p>
    <w:p w14:paraId="7A2022E5" w14:textId="77777777" w:rsidR="00F5214D" w:rsidRDefault="00F5214D" w:rsidP="00F5214D">
      <w:pPr>
        <w:pStyle w:val="Heading2"/>
      </w:pPr>
      <w:bookmarkStart w:id="116" w:name="_Toc171940462"/>
      <w:bookmarkStart w:id="117" w:name="_Toc203568182"/>
      <w:bookmarkStart w:id="118" w:name="_Toc227827255"/>
      <w:r>
        <w:lastRenderedPageBreak/>
        <w:t>Wong-Law Emotional Intelligence Scale</w:t>
      </w:r>
      <w:bookmarkEnd w:id="116"/>
      <w:bookmarkEnd w:id="117"/>
      <w:bookmarkEnd w:id="118"/>
    </w:p>
    <w:p w14:paraId="3DE79A29" w14:textId="77777777" w:rsidR="00F5214D" w:rsidRDefault="00F5214D" w:rsidP="00F5214D">
      <w:pPr>
        <w:rPr>
          <w:lang w:val="en-GB"/>
        </w:rPr>
      </w:pPr>
      <w:r>
        <w:rPr>
          <w:lang w:val="en-GB"/>
        </w:rPr>
        <w:t xml:space="preserve">Indicate </w:t>
      </w:r>
      <w:r w:rsidRPr="00E922E7">
        <w:rPr>
          <w:lang w:val="en-GB"/>
        </w:rPr>
        <w:t>the extent to which you agree or disagree to each of the statements.</w:t>
      </w:r>
    </w:p>
    <w:tbl>
      <w:tblPr>
        <w:tblStyle w:val="TableGrid"/>
        <w:tblW w:w="0" w:type="auto"/>
        <w:tblLook w:val="04A0" w:firstRow="1" w:lastRow="0" w:firstColumn="1" w:lastColumn="0" w:noHBand="0" w:noVBand="1"/>
      </w:tblPr>
      <w:tblGrid>
        <w:gridCol w:w="1992"/>
        <w:gridCol w:w="1992"/>
        <w:gridCol w:w="1992"/>
        <w:gridCol w:w="1993"/>
        <w:gridCol w:w="1993"/>
      </w:tblGrid>
      <w:tr w:rsidR="00F5214D" w14:paraId="2DEF7FFE" w14:textId="77777777" w:rsidTr="00371F2D">
        <w:tc>
          <w:tcPr>
            <w:tcW w:w="1992" w:type="dxa"/>
          </w:tcPr>
          <w:p w14:paraId="7911F12E" w14:textId="77777777" w:rsidR="00F5214D" w:rsidRDefault="00F5214D" w:rsidP="00371F2D">
            <w:pPr>
              <w:jc w:val="center"/>
              <w:rPr>
                <w:lang w:val="en-GB"/>
              </w:rPr>
            </w:pPr>
            <w:r>
              <w:rPr>
                <w:lang w:val="en-GB"/>
              </w:rPr>
              <w:t>Strongly Disagree</w:t>
            </w:r>
          </w:p>
        </w:tc>
        <w:tc>
          <w:tcPr>
            <w:tcW w:w="1992" w:type="dxa"/>
          </w:tcPr>
          <w:p w14:paraId="405E6D31" w14:textId="77777777" w:rsidR="00F5214D" w:rsidRDefault="00F5214D" w:rsidP="00371F2D">
            <w:pPr>
              <w:jc w:val="center"/>
              <w:rPr>
                <w:lang w:val="en-GB"/>
              </w:rPr>
            </w:pPr>
            <w:r>
              <w:rPr>
                <w:lang w:val="en-GB"/>
              </w:rPr>
              <w:t>Disagree</w:t>
            </w:r>
          </w:p>
        </w:tc>
        <w:tc>
          <w:tcPr>
            <w:tcW w:w="1992" w:type="dxa"/>
          </w:tcPr>
          <w:p w14:paraId="018FD7D5" w14:textId="77777777" w:rsidR="00F5214D" w:rsidRDefault="00F5214D" w:rsidP="00371F2D">
            <w:pPr>
              <w:jc w:val="center"/>
              <w:rPr>
                <w:lang w:val="en-GB"/>
              </w:rPr>
            </w:pPr>
            <w:r>
              <w:rPr>
                <w:lang w:val="en-GB"/>
              </w:rPr>
              <w:t>Neither Agree nor Disagree</w:t>
            </w:r>
          </w:p>
        </w:tc>
        <w:tc>
          <w:tcPr>
            <w:tcW w:w="1993" w:type="dxa"/>
          </w:tcPr>
          <w:p w14:paraId="0657B07E" w14:textId="77777777" w:rsidR="00F5214D" w:rsidRDefault="00F5214D" w:rsidP="00371F2D">
            <w:pPr>
              <w:jc w:val="center"/>
              <w:rPr>
                <w:lang w:val="en-GB"/>
              </w:rPr>
            </w:pPr>
            <w:r>
              <w:rPr>
                <w:lang w:val="en-GB"/>
              </w:rPr>
              <w:t>Agree</w:t>
            </w:r>
          </w:p>
        </w:tc>
        <w:tc>
          <w:tcPr>
            <w:tcW w:w="1993" w:type="dxa"/>
          </w:tcPr>
          <w:p w14:paraId="6D1A8865" w14:textId="77777777" w:rsidR="00F5214D" w:rsidRDefault="00F5214D" w:rsidP="00371F2D">
            <w:pPr>
              <w:jc w:val="center"/>
              <w:rPr>
                <w:lang w:val="en-GB"/>
              </w:rPr>
            </w:pPr>
            <w:r>
              <w:rPr>
                <w:lang w:val="en-GB"/>
              </w:rPr>
              <w:t>Strongly Agree</w:t>
            </w:r>
          </w:p>
        </w:tc>
      </w:tr>
      <w:tr w:rsidR="00F5214D" w14:paraId="1DF29397" w14:textId="77777777" w:rsidTr="00371F2D">
        <w:tc>
          <w:tcPr>
            <w:tcW w:w="1992" w:type="dxa"/>
          </w:tcPr>
          <w:p w14:paraId="580E07B7" w14:textId="77777777" w:rsidR="00F5214D" w:rsidRDefault="00F5214D" w:rsidP="00371F2D">
            <w:pPr>
              <w:jc w:val="center"/>
              <w:rPr>
                <w:lang w:val="en-GB"/>
              </w:rPr>
            </w:pPr>
            <w:r>
              <w:rPr>
                <w:lang w:val="en-GB"/>
              </w:rPr>
              <w:t>1</w:t>
            </w:r>
          </w:p>
        </w:tc>
        <w:tc>
          <w:tcPr>
            <w:tcW w:w="1992" w:type="dxa"/>
          </w:tcPr>
          <w:p w14:paraId="2D4AEC85" w14:textId="77777777" w:rsidR="00F5214D" w:rsidRDefault="00F5214D" w:rsidP="00371F2D">
            <w:pPr>
              <w:jc w:val="center"/>
              <w:rPr>
                <w:lang w:val="en-GB"/>
              </w:rPr>
            </w:pPr>
            <w:r>
              <w:rPr>
                <w:lang w:val="en-GB"/>
              </w:rPr>
              <w:t>2</w:t>
            </w:r>
          </w:p>
        </w:tc>
        <w:tc>
          <w:tcPr>
            <w:tcW w:w="1992" w:type="dxa"/>
          </w:tcPr>
          <w:p w14:paraId="2E607984" w14:textId="77777777" w:rsidR="00F5214D" w:rsidRDefault="00F5214D" w:rsidP="00371F2D">
            <w:pPr>
              <w:jc w:val="center"/>
              <w:rPr>
                <w:lang w:val="en-GB"/>
              </w:rPr>
            </w:pPr>
            <w:r>
              <w:rPr>
                <w:lang w:val="en-GB"/>
              </w:rPr>
              <w:t>3</w:t>
            </w:r>
          </w:p>
        </w:tc>
        <w:tc>
          <w:tcPr>
            <w:tcW w:w="1993" w:type="dxa"/>
          </w:tcPr>
          <w:p w14:paraId="46229691" w14:textId="77777777" w:rsidR="00F5214D" w:rsidRDefault="00F5214D" w:rsidP="00371F2D">
            <w:pPr>
              <w:jc w:val="center"/>
              <w:rPr>
                <w:lang w:val="en-GB"/>
              </w:rPr>
            </w:pPr>
            <w:r>
              <w:rPr>
                <w:lang w:val="en-GB"/>
              </w:rPr>
              <w:t>4</w:t>
            </w:r>
          </w:p>
        </w:tc>
        <w:tc>
          <w:tcPr>
            <w:tcW w:w="1993" w:type="dxa"/>
          </w:tcPr>
          <w:p w14:paraId="37F71BCF" w14:textId="77777777" w:rsidR="00F5214D" w:rsidRDefault="00F5214D" w:rsidP="00371F2D">
            <w:pPr>
              <w:jc w:val="center"/>
              <w:rPr>
                <w:lang w:val="en-GB"/>
              </w:rPr>
            </w:pPr>
            <w:r>
              <w:rPr>
                <w:lang w:val="en-GB"/>
              </w:rPr>
              <w:t>5</w:t>
            </w:r>
          </w:p>
        </w:tc>
      </w:tr>
    </w:tbl>
    <w:p w14:paraId="7E14D4F4" w14:textId="77777777" w:rsidR="00F5214D" w:rsidRDefault="00F5214D" w:rsidP="00F5214D">
      <w:pPr>
        <w:pStyle w:val="ListParagraph"/>
        <w:rPr>
          <w:lang w:val="en-GB"/>
        </w:rPr>
      </w:pPr>
    </w:p>
    <w:p w14:paraId="003A9153" w14:textId="77777777" w:rsidR="00F5214D" w:rsidRPr="00E922E7" w:rsidRDefault="00F5214D" w:rsidP="00F5214D">
      <w:pPr>
        <w:pStyle w:val="ListParagraph"/>
        <w:numPr>
          <w:ilvl w:val="0"/>
          <w:numId w:val="12"/>
        </w:numPr>
        <w:spacing w:after="160" w:line="259" w:lineRule="auto"/>
        <w:rPr>
          <w:lang w:val="en-GB"/>
        </w:rPr>
      </w:pPr>
      <w:r w:rsidRPr="00E922E7">
        <w:rPr>
          <w:lang w:val="en-GB"/>
        </w:rPr>
        <w:t>I have a good sense of why I feel certain feelings most of the time.</w:t>
      </w:r>
    </w:p>
    <w:p w14:paraId="61E5DA38" w14:textId="77777777" w:rsidR="00F5214D" w:rsidRPr="00E922E7" w:rsidRDefault="00F5214D" w:rsidP="00F5214D">
      <w:pPr>
        <w:pStyle w:val="ListParagraph"/>
        <w:numPr>
          <w:ilvl w:val="0"/>
          <w:numId w:val="12"/>
        </w:numPr>
        <w:spacing w:after="160" w:line="259" w:lineRule="auto"/>
        <w:rPr>
          <w:lang w:val="en-GB"/>
        </w:rPr>
      </w:pPr>
      <w:r w:rsidRPr="00E922E7">
        <w:rPr>
          <w:lang w:val="en-GB"/>
        </w:rPr>
        <w:t xml:space="preserve">I have a good understanding of my own emotions. </w:t>
      </w:r>
    </w:p>
    <w:p w14:paraId="49F1719C" w14:textId="77777777" w:rsidR="00F5214D" w:rsidRPr="00E922E7" w:rsidRDefault="00F5214D" w:rsidP="00F5214D">
      <w:pPr>
        <w:pStyle w:val="ListParagraph"/>
        <w:numPr>
          <w:ilvl w:val="0"/>
          <w:numId w:val="12"/>
        </w:numPr>
        <w:spacing w:after="160" w:line="259" w:lineRule="auto"/>
        <w:rPr>
          <w:lang w:val="en-GB"/>
        </w:rPr>
      </w:pPr>
      <w:r w:rsidRPr="00E922E7">
        <w:rPr>
          <w:lang w:val="en-GB"/>
        </w:rPr>
        <w:t xml:space="preserve">I really understand what I feel. </w:t>
      </w:r>
    </w:p>
    <w:p w14:paraId="4EA038AD" w14:textId="77777777" w:rsidR="00F5214D" w:rsidRPr="00E922E7" w:rsidRDefault="00F5214D" w:rsidP="00F5214D">
      <w:pPr>
        <w:pStyle w:val="ListParagraph"/>
        <w:numPr>
          <w:ilvl w:val="0"/>
          <w:numId w:val="12"/>
        </w:numPr>
        <w:spacing w:after="160" w:line="259" w:lineRule="auto"/>
        <w:rPr>
          <w:lang w:val="en-GB"/>
        </w:rPr>
      </w:pPr>
      <w:r w:rsidRPr="00E922E7">
        <w:rPr>
          <w:lang w:val="en-GB"/>
        </w:rPr>
        <w:t xml:space="preserve">I always know whether I am happy or not. </w:t>
      </w:r>
    </w:p>
    <w:p w14:paraId="73AB17DE" w14:textId="77777777" w:rsidR="00F5214D" w:rsidRPr="00E922E7" w:rsidRDefault="00F5214D" w:rsidP="00F5214D">
      <w:pPr>
        <w:pStyle w:val="ListParagraph"/>
        <w:numPr>
          <w:ilvl w:val="0"/>
          <w:numId w:val="12"/>
        </w:numPr>
        <w:spacing w:after="160" w:line="259" w:lineRule="auto"/>
        <w:rPr>
          <w:lang w:val="en-GB"/>
        </w:rPr>
      </w:pPr>
      <w:r w:rsidRPr="00E922E7">
        <w:rPr>
          <w:lang w:val="en-GB"/>
        </w:rPr>
        <w:t xml:space="preserve">I always know my friends’ emotions from their behaviour. </w:t>
      </w:r>
    </w:p>
    <w:p w14:paraId="05BF8362" w14:textId="77777777" w:rsidR="00F5214D" w:rsidRPr="00E922E7" w:rsidRDefault="00F5214D" w:rsidP="00F5214D">
      <w:pPr>
        <w:pStyle w:val="ListParagraph"/>
        <w:numPr>
          <w:ilvl w:val="0"/>
          <w:numId w:val="12"/>
        </w:numPr>
        <w:spacing w:after="160" w:line="259" w:lineRule="auto"/>
        <w:rPr>
          <w:lang w:val="en-GB"/>
        </w:rPr>
      </w:pPr>
      <w:r w:rsidRPr="00E922E7">
        <w:rPr>
          <w:lang w:val="en-GB"/>
        </w:rPr>
        <w:t>I am a good observer of others’ emotions.</w:t>
      </w:r>
    </w:p>
    <w:p w14:paraId="1F1FF117" w14:textId="77777777" w:rsidR="00F5214D" w:rsidRPr="00E922E7" w:rsidRDefault="00F5214D" w:rsidP="00F5214D">
      <w:pPr>
        <w:pStyle w:val="ListParagraph"/>
        <w:numPr>
          <w:ilvl w:val="0"/>
          <w:numId w:val="12"/>
        </w:numPr>
        <w:spacing w:after="160" w:line="259" w:lineRule="auto"/>
        <w:rPr>
          <w:lang w:val="en-GB"/>
        </w:rPr>
      </w:pPr>
      <w:r w:rsidRPr="00E922E7">
        <w:rPr>
          <w:lang w:val="en-GB"/>
        </w:rPr>
        <w:t>I am sensitive to the feelings and emotions of others.</w:t>
      </w:r>
    </w:p>
    <w:p w14:paraId="2770B275" w14:textId="77777777" w:rsidR="00F5214D" w:rsidRPr="00E922E7" w:rsidRDefault="00F5214D" w:rsidP="00F5214D">
      <w:pPr>
        <w:pStyle w:val="ListParagraph"/>
        <w:numPr>
          <w:ilvl w:val="0"/>
          <w:numId w:val="12"/>
        </w:numPr>
        <w:spacing w:after="160" w:line="259" w:lineRule="auto"/>
        <w:rPr>
          <w:lang w:val="en-GB"/>
        </w:rPr>
      </w:pPr>
      <w:r w:rsidRPr="00E922E7">
        <w:rPr>
          <w:lang w:val="en-GB"/>
        </w:rPr>
        <w:t>I have a good understanding of the emotions of people around me.</w:t>
      </w:r>
    </w:p>
    <w:p w14:paraId="297B07B3" w14:textId="77777777" w:rsidR="00F5214D" w:rsidRPr="00E922E7" w:rsidRDefault="00F5214D" w:rsidP="00F5214D">
      <w:pPr>
        <w:pStyle w:val="ListParagraph"/>
        <w:numPr>
          <w:ilvl w:val="0"/>
          <w:numId w:val="12"/>
        </w:numPr>
        <w:spacing w:after="160" w:line="259" w:lineRule="auto"/>
        <w:rPr>
          <w:lang w:val="en-GB"/>
        </w:rPr>
      </w:pPr>
      <w:r w:rsidRPr="00E922E7">
        <w:rPr>
          <w:lang w:val="en-GB"/>
        </w:rPr>
        <w:t>I always set goals for myself and then try my best to achieve</w:t>
      </w:r>
      <w:r>
        <w:rPr>
          <w:lang w:val="en-GB"/>
        </w:rPr>
        <w:t xml:space="preserve"> </w:t>
      </w:r>
      <w:r w:rsidRPr="00E922E7">
        <w:rPr>
          <w:lang w:val="en-GB"/>
        </w:rPr>
        <w:t>them.</w:t>
      </w:r>
    </w:p>
    <w:p w14:paraId="6FE325A8" w14:textId="77777777" w:rsidR="00F5214D" w:rsidRPr="00E922E7" w:rsidRDefault="00F5214D" w:rsidP="00F5214D">
      <w:pPr>
        <w:pStyle w:val="ListParagraph"/>
        <w:numPr>
          <w:ilvl w:val="0"/>
          <w:numId w:val="12"/>
        </w:numPr>
        <w:spacing w:after="160" w:line="259" w:lineRule="auto"/>
        <w:rPr>
          <w:lang w:val="en-GB"/>
        </w:rPr>
      </w:pPr>
      <w:r w:rsidRPr="00E922E7">
        <w:rPr>
          <w:lang w:val="en-GB"/>
        </w:rPr>
        <w:t xml:space="preserve">I always tell myself I am a competent person. </w:t>
      </w:r>
    </w:p>
    <w:p w14:paraId="782890BE" w14:textId="77777777" w:rsidR="00F5214D" w:rsidRPr="00E922E7" w:rsidRDefault="00F5214D" w:rsidP="00F5214D">
      <w:pPr>
        <w:pStyle w:val="ListParagraph"/>
        <w:numPr>
          <w:ilvl w:val="0"/>
          <w:numId w:val="12"/>
        </w:numPr>
        <w:spacing w:after="160" w:line="259" w:lineRule="auto"/>
        <w:rPr>
          <w:lang w:val="en-GB"/>
        </w:rPr>
      </w:pPr>
      <w:r w:rsidRPr="00E922E7">
        <w:rPr>
          <w:lang w:val="en-GB"/>
        </w:rPr>
        <w:t>I am a self-motivating person.</w:t>
      </w:r>
    </w:p>
    <w:p w14:paraId="4745CCD2" w14:textId="77777777" w:rsidR="00F5214D" w:rsidRPr="00E922E7" w:rsidRDefault="00F5214D" w:rsidP="00F5214D">
      <w:pPr>
        <w:pStyle w:val="ListParagraph"/>
        <w:numPr>
          <w:ilvl w:val="0"/>
          <w:numId w:val="12"/>
        </w:numPr>
        <w:spacing w:after="160" w:line="259" w:lineRule="auto"/>
        <w:rPr>
          <w:lang w:val="en-GB"/>
        </w:rPr>
      </w:pPr>
      <w:r w:rsidRPr="00E922E7">
        <w:rPr>
          <w:lang w:val="en-GB"/>
        </w:rPr>
        <w:t xml:space="preserve">I would always encourage myself to try my best. </w:t>
      </w:r>
    </w:p>
    <w:p w14:paraId="5BCF819C" w14:textId="77777777" w:rsidR="00F5214D" w:rsidRPr="00E96F62" w:rsidRDefault="00F5214D" w:rsidP="00F5214D">
      <w:pPr>
        <w:pStyle w:val="ListParagraph"/>
        <w:numPr>
          <w:ilvl w:val="0"/>
          <w:numId w:val="12"/>
        </w:numPr>
        <w:spacing w:after="160" w:line="259" w:lineRule="auto"/>
        <w:rPr>
          <w:b/>
          <w:bCs/>
          <w:lang w:val="en-GB"/>
        </w:rPr>
      </w:pPr>
      <w:r w:rsidRPr="00E96F62">
        <w:rPr>
          <w:b/>
          <w:bCs/>
          <w:lang w:val="en-GB"/>
        </w:rPr>
        <w:t xml:space="preserve">I am able to control my temper so that I can handle difficulties rationally. </w:t>
      </w:r>
    </w:p>
    <w:p w14:paraId="42AC1809" w14:textId="77777777" w:rsidR="00F5214D" w:rsidRPr="00E96F62" w:rsidRDefault="00F5214D" w:rsidP="00F5214D">
      <w:pPr>
        <w:pStyle w:val="ListParagraph"/>
        <w:numPr>
          <w:ilvl w:val="0"/>
          <w:numId w:val="12"/>
        </w:numPr>
        <w:spacing w:after="160" w:line="259" w:lineRule="auto"/>
        <w:rPr>
          <w:b/>
          <w:bCs/>
          <w:lang w:val="en-GB"/>
        </w:rPr>
      </w:pPr>
      <w:r w:rsidRPr="00E96F62">
        <w:rPr>
          <w:b/>
          <w:bCs/>
          <w:lang w:val="en-GB"/>
        </w:rPr>
        <w:t>I am quite capable of controlling my own emotions.</w:t>
      </w:r>
    </w:p>
    <w:p w14:paraId="5F22ED5B" w14:textId="77777777" w:rsidR="00F5214D" w:rsidRPr="00E922E7" w:rsidRDefault="00F5214D" w:rsidP="00F5214D">
      <w:pPr>
        <w:pStyle w:val="ListParagraph"/>
        <w:numPr>
          <w:ilvl w:val="0"/>
          <w:numId w:val="12"/>
        </w:numPr>
        <w:spacing w:after="160" w:line="259" w:lineRule="auto"/>
        <w:rPr>
          <w:lang w:val="en-GB"/>
        </w:rPr>
      </w:pPr>
      <w:r w:rsidRPr="00E922E7">
        <w:rPr>
          <w:lang w:val="en-GB"/>
        </w:rPr>
        <w:t xml:space="preserve">I can always calm down quickly when I am very angry. </w:t>
      </w:r>
    </w:p>
    <w:p w14:paraId="59F89EF6" w14:textId="77777777" w:rsidR="00F5214D" w:rsidRPr="00E70281" w:rsidRDefault="00F5214D" w:rsidP="00F5214D">
      <w:pPr>
        <w:pStyle w:val="ListParagraph"/>
        <w:numPr>
          <w:ilvl w:val="0"/>
          <w:numId w:val="12"/>
        </w:numPr>
        <w:spacing w:after="160" w:line="259" w:lineRule="auto"/>
        <w:rPr>
          <w:lang w:val="en-GB"/>
        </w:rPr>
      </w:pPr>
      <w:r w:rsidRPr="00E922E7">
        <w:rPr>
          <w:lang w:val="en-GB"/>
        </w:rPr>
        <w:t>I have good control of my emotions</w:t>
      </w:r>
    </w:p>
    <w:p w14:paraId="31F73A94" w14:textId="77777777" w:rsidR="00F5214D" w:rsidRPr="00EB1260" w:rsidRDefault="00F5214D" w:rsidP="00F5214D"/>
    <w:p w14:paraId="748F193A" w14:textId="77777777" w:rsidR="00F5214D" w:rsidRPr="00EB1260" w:rsidRDefault="00F5214D" w:rsidP="00F5214D"/>
    <w:p w14:paraId="30C7C1A1" w14:textId="77777777" w:rsidR="00F5214D" w:rsidRDefault="00F5214D" w:rsidP="00F5214D"/>
    <w:p w14:paraId="7A5C0531" w14:textId="77777777" w:rsidR="00F5214D" w:rsidRDefault="00F5214D" w:rsidP="00F5214D"/>
    <w:p w14:paraId="3740227C" w14:textId="77777777" w:rsidR="00F5214D" w:rsidRDefault="00F5214D" w:rsidP="00F5214D">
      <w:pPr>
        <w:pStyle w:val="Heading2"/>
        <w:rPr>
          <w:lang w:eastAsia="en-AU"/>
        </w:rPr>
      </w:pPr>
      <w:bookmarkStart w:id="119" w:name="_Toc72830102"/>
      <w:bookmarkStart w:id="120" w:name="_Toc203568183"/>
      <w:bookmarkStart w:id="121" w:name="_Toc227827256"/>
      <w:r>
        <w:rPr>
          <w:lang w:eastAsia="en-AU"/>
        </w:rPr>
        <w:t>Psychological Wellbeing</w:t>
      </w:r>
      <w:bookmarkEnd w:id="119"/>
      <w:bookmarkEnd w:id="120"/>
      <w:bookmarkEnd w:id="121"/>
    </w:p>
    <w:p w14:paraId="3277C84A" w14:textId="77777777" w:rsidR="00F5214D" w:rsidRPr="0069761E" w:rsidRDefault="00F5214D" w:rsidP="00F5214D">
      <w:pPr>
        <w:rPr>
          <w:rFonts w:cstheme="minorHAnsi"/>
          <w:color w:val="000000"/>
          <w:lang w:eastAsia="en-AU"/>
        </w:rPr>
      </w:pPr>
      <w:r w:rsidRPr="0069761E">
        <w:rPr>
          <w:rFonts w:cstheme="minorHAnsi"/>
          <w:b/>
          <w:bCs/>
          <w:color w:val="000000"/>
          <w:lang w:eastAsia="en-AU"/>
        </w:rPr>
        <w:t>Instructions:</w:t>
      </w:r>
      <w:r w:rsidRPr="0069761E">
        <w:rPr>
          <w:rFonts w:cstheme="minorHAnsi"/>
          <w:color w:val="000000"/>
          <w:lang w:eastAsia="en-AU"/>
        </w:rPr>
        <w:t xml:space="preserve"> Circle one response below each statement to indicate how much you agree or disagree. </w:t>
      </w:r>
    </w:p>
    <w:p w14:paraId="384B7F2C" w14:textId="77777777" w:rsidR="00F5214D" w:rsidRDefault="00F5214D" w:rsidP="00F5214D">
      <w:pPr>
        <w:rPr>
          <w:rFonts w:cstheme="minorHAnsi"/>
          <w:lang w:eastAsia="en-AU"/>
        </w:rPr>
      </w:pPr>
    </w:p>
    <w:tbl>
      <w:tblPr>
        <w:tblStyle w:val="TableGrid"/>
        <w:tblW w:w="0" w:type="auto"/>
        <w:tblLook w:val="04A0" w:firstRow="1" w:lastRow="0" w:firstColumn="1" w:lastColumn="0" w:noHBand="0" w:noVBand="1"/>
      </w:tblPr>
      <w:tblGrid>
        <w:gridCol w:w="1423"/>
        <w:gridCol w:w="1423"/>
        <w:gridCol w:w="1423"/>
        <w:gridCol w:w="1423"/>
        <w:gridCol w:w="1423"/>
        <w:gridCol w:w="1423"/>
        <w:gridCol w:w="1424"/>
      </w:tblGrid>
      <w:tr w:rsidR="00F5214D" w14:paraId="184B399B" w14:textId="77777777" w:rsidTr="00371F2D">
        <w:tc>
          <w:tcPr>
            <w:tcW w:w="1423" w:type="dxa"/>
          </w:tcPr>
          <w:p w14:paraId="435A8EFB" w14:textId="77777777" w:rsidR="00F5214D" w:rsidRPr="002C3607" w:rsidRDefault="00F5214D" w:rsidP="00371F2D">
            <w:pPr>
              <w:jc w:val="center"/>
              <w:rPr>
                <w:rFonts w:cstheme="minorHAnsi"/>
              </w:rPr>
            </w:pPr>
            <w:r w:rsidRPr="002C3607">
              <w:rPr>
                <w:rFonts w:cstheme="minorHAnsi"/>
              </w:rPr>
              <w:t>Strongly agree</w:t>
            </w:r>
          </w:p>
        </w:tc>
        <w:tc>
          <w:tcPr>
            <w:tcW w:w="1423" w:type="dxa"/>
          </w:tcPr>
          <w:p w14:paraId="042BFE6A" w14:textId="77777777" w:rsidR="00F5214D" w:rsidRPr="002C3607" w:rsidRDefault="00F5214D" w:rsidP="00371F2D">
            <w:pPr>
              <w:jc w:val="center"/>
              <w:rPr>
                <w:rFonts w:cstheme="minorHAnsi"/>
              </w:rPr>
            </w:pPr>
            <w:r w:rsidRPr="002C3607">
              <w:rPr>
                <w:rFonts w:cstheme="minorHAnsi"/>
              </w:rPr>
              <w:t>Somewhat agree</w:t>
            </w:r>
          </w:p>
        </w:tc>
        <w:tc>
          <w:tcPr>
            <w:tcW w:w="1423" w:type="dxa"/>
          </w:tcPr>
          <w:p w14:paraId="26CBEA12" w14:textId="77777777" w:rsidR="00F5214D" w:rsidRPr="002C3607" w:rsidRDefault="00F5214D" w:rsidP="00371F2D">
            <w:pPr>
              <w:jc w:val="center"/>
              <w:rPr>
                <w:rFonts w:cstheme="minorHAnsi"/>
              </w:rPr>
            </w:pPr>
            <w:r w:rsidRPr="002C3607">
              <w:rPr>
                <w:rFonts w:cstheme="minorHAnsi"/>
              </w:rPr>
              <w:t>Agree a little</w:t>
            </w:r>
          </w:p>
        </w:tc>
        <w:tc>
          <w:tcPr>
            <w:tcW w:w="1423" w:type="dxa"/>
          </w:tcPr>
          <w:p w14:paraId="77DF8BE7" w14:textId="77777777" w:rsidR="00F5214D" w:rsidRPr="002C3607" w:rsidRDefault="00F5214D" w:rsidP="00371F2D">
            <w:pPr>
              <w:jc w:val="center"/>
              <w:rPr>
                <w:rFonts w:cstheme="minorHAnsi"/>
              </w:rPr>
            </w:pPr>
            <w:r w:rsidRPr="002C3607">
              <w:rPr>
                <w:rFonts w:cstheme="minorHAnsi"/>
              </w:rPr>
              <w:t>Neither agree nor disagree</w:t>
            </w:r>
          </w:p>
        </w:tc>
        <w:tc>
          <w:tcPr>
            <w:tcW w:w="1423" w:type="dxa"/>
          </w:tcPr>
          <w:p w14:paraId="5607152D" w14:textId="77777777" w:rsidR="00F5214D" w:rsidRPr="002C3607" w:rsidRDefault="00F5214D" w:rsidP="00371F2D">
            <w:pPr>
              <w:jc w:val="center"/>
              <w:rPr>
                <w:rFonts w:cstheme="minorHAnsi"/>
              </w:rPr>
            </w:pPr>
            <w:r w:rsidRPr="002C3607">
              <w:rPr>
                <w:rFonts w:cstheme="minorHAnsi"/>
              </w:rPr>
              <w:t>Disagree a little</w:t>
            </w:r>
          </w:p>
        </w:tc>
        <w:tc>
          <w:tcPr>
            <w:tcW w:w="1423" w:type="dxa"/>
          </w:tcPr>
          <w:p w14:paraId="68C44DB7" w14:textId="77777777" w:rsidR="00F5214D" w:rsidRPr="002C3607" w:rsidRDefault="00F5214D" w:rsidP="00371F2D">
            <w:pPr>
              <w:jc w:val="center"/>
              <w:rPr>
                <w:rFonts w:cstheme="minorHAnsi"/>
              </w:rPr>
            </w:pPr>
            <w:r w:rsidRPr="002C3607">
              <w:rPr>
                <w:rFonts w:cstheme="minorHAnsi"/>
              </w:rPr>
              <w:t>Somewhat disagree</w:t>
            </w:r>
          </w:p>
        </w:tc>
        <w:tc>
          <w:tcPr>
            <w:tcW w:w="1424" w:type="dxa"/>
          </w:tcPr>
          <w:p w14:paraId="4DE654AC" w14:textId="77777777" w:rsidR="00F5214D" w:rsidRPr="002C3607" w:rsidRDefault="00F5214D" w:rsidP="00371F2D">
            <w:pPr>
              <w:jc w:val="center"/>
              <w:rPr>
                <w:rFonts w:cstheme="minorHAnsi"/>
              </w:rPr>
            </w:pPr>
            <w:r w:rsidRPr="002C3607">
              <w:rPr>
                <w:rFonts w:cstheme="minorHAnsi"/>
              </w:rPr>
              <w:t>Strongly disagree</w:t>
            </w:r>
          </w:p>
        </w:tc>
      </w:tr>
      <w:tr w:rsidR="00F5214D" w14:paraId="7015116C" w14:textId="77777777" w:rsidTr="00371F2D">
        <w:tc>
          <w:tcPr>
            <w:tcW w:w="1423" w:type="dxa"/>
          </w:tcPr>
          <w:p w14:paraId="18EDB119" w14:textId="77777777" w:rsidR="00F5214D" w:rsidRPr="002C3607" w:rsidRDefault="00F5214D" w:rsidP="00371F2D">
            <w:pPr>
              <w:jc w:val="center"/>
              <w:rPr>
                <w:rFonts w:cstheme="minorHAnsi"/>
              </w:rPr>
            </w:pPr>
            <w:r w:rsidRPr="002C3607">
              <w:rPr>
                <w:rFonts w:cstheme="minorHAnsi"/>
              </w:rPr>
              <w:t>1</w:t>
            </w:r>
          </w:p>
        </w:tc>
        <w:tc>
          <w:tcPr>
            <w:tcW w:w="1423" w:type="dxa"/>
          </w:tcPr>
          <w:p w14:paraId="71AFD1FD" w14:textId="77777777" w:rsidR="00F5214D" w:rsidRPr="002C3607" w:rsidRDefault="00F5214D" w:rsidP="00371F2D">
            <w:pPr>
              <w:jc w:val="center"/>
              <w:rPr>
                <w:rFonts w:cstheme="minorHAnsi"/>
              </w:rPr>
            </w:pPr>
            <w:r w:rsidRPr="002C3607">
              <w:rPr>
                <w:rFonts w:cstheme="minorHAnsi"/>
              </w:rPr>
              <w:t>2</w:t>
            </w:r>
          </w:p>
        </w:tc>
        <w:tc>
          <w:tcPr>
            <w:tcW w:w="1423" w:type="dxa"/>
          </w:tcPr>
          <w:p w14:paraId="0117C2D0" w14:textId="77777777" w:rsidR="00F5214D" w:rsidRPr="002C3607" w:rsidRDefault="00F5214D" w:rsidP="00371F2D">
            <w:pPr>
              <w:jc w:val="center"/>
              <w:rPr>
                <w:rFonts w:cstheme="minorHAnsi"/>
              </w:rPr>
            </w:pPr>
            <w:r w:rsidRPr="002C3607">
              <w:rPr>
                <w:rFonts w:cstheme="minorHAnsi"/>
              </w:rPr>
              <w:t>3</w:t>
            </w:r>
          </w:p>
        </w:tc>
        <w:tc>
          <w:tcPr>
            <w:tcW w:w="1423" w:type="dxa"/>
          </w:tcPr>
          <w:p w14:paraId="07994842" w14:textId="77777777" w:rsidR="00F5214D" w:rsidRPr="002C3607" w:rsidRDefault="00F5214D" w:rsidP="00371F2D">
            <w:pPr>
              <w:jc w:val="center"/>
              <w:rPr>
                <w:rFonts w:cstheme="minorHAnsi"/>
              </w:rPr>
            </w:pPr>
            <w:r w:rsidRPr="002C3607">
              <w:rPr>
                <w:rFonts w:cstheme="minorHAnsi"/>
              </w:rPr>
              <w:t>4</w:t>
            </w:r>
          </w:p>
        </w:tc>
        <w:tc>
          <w:tcPr>
            <w:tcW w:w="1423" w:type="dxa"/>
          </w:tcPr>
          <w:p w14:paraId="1E75C347" w14:textId="77777777" w:rsidR="00F5214D" w:rsidRPr="002C3607" w:rsidRDefault="00F5214D" w:rsidP="00371F2D">
            <w:pPr>
              <w:jc w:val="center"/>
              <w:rPr>
                <w:rFonts w:cstheme="minorHAnsi"/>
              </w:rPr>
            </w:pPr>
            <w:r w:rsidRPr="002C3607">
              <w:rPr>
                <w:rFonts w:cstheme="minorHAnsi"/>
              </w:rPr>
              <w:t>5</w:t>
            </w:r>
          </w:p>
        </w:tc>
        <w:tc>
          <w:tcPr>
            <w:tcW w:w="1423" w:type="dxa"/>
          </w:tcPr>
          <w:p w14:paraId="26D13BB8" w14:textId="77777777" w:rsidR="00F5214D" w:rsidRPr="002C3607" w:rsidRDefault="00F5214D" w:rsidP="00371F2D">
            <w:pPr>
              <w:jc w:val="center"/>
              <w:rPr>
                <w:rFonts w:cstheme="minorHAnsi"/>
              </w:rPr>
            </w:pPr>
            <w:r w:rsidRPr="002C3607">
              <w:rPr>
                <w:rFonts w:cstheme="minorHAnsi"/>
              </w:rPr>
              <w:t>6</w:t>
            </w:r>
          </w:p>
        </w:tc>
        <w:tc>
          <w:tcPr>
            <w:tcW w:w="1424" w:type="dxa"/>
          </w:tcPr>
          <w:p w14:paraId="43ECD786" w14:textId="77777777" w:rsidR="00F5214D" w:rsidRPr="002C3607" w:rsidRDefault="00F5214D" w:rsidP="00371F2D">
            <w:pPr>
              <w:jc w:val="center"/>
              <w:rPr>
                <w:rFonts w:cstheme="minorHAnsi"/>
              </w:rPr>
            </w:pPr>
            <w:r w:rsidRPr="002C3607">
              <w:rPr>
                <w:rFonts w:cstheme="minorHAnsi"/>
              </w:rPr>
              <w:t>7</w:t>
            </w:r>
          </w:p>
        </w:tc>
      </w:tr>
    </w:tbl>
    <w:p w14:paraId="734A4761" w14:textId="77777777" w:rsidR="00F5214D" w:rsidRPr="0069761E" w:rsidRDefault="00F5214D" w:rsidP="00F5214D">
      <w:pPr>
        <w:rPr>
          <w:rFonts w:cstheme="minorHAnsi"/>
          <w:lang w:eastAsia="en-AU"/>
        </w:rPr>
      </w:pPr>
    </w:p>
    <w:p w14:paraId="03A14AB4" w14:textId="77777777" w:rsidR="00F5214D" w:rsidRPr="00A52979" w:rsidRDefault="00F5214D" w:rsidP="00F5214D">
      <w:pPr>
        <w:rPr>
          <w:rFonts w:cstheme="minorHAnsi"/>
          <w:lang w:eastAsia="en-AU"/>
        </w:rPr>
      </w:pPr>
      <w:r w:rsidRPr="00A52979">
        <w:rPr>
          <w:rFonts w:cstheme="minorHAnsi"/>
          <w:color w:val="000000"/>
          <w:lang w:eastAsia="en-AU"/>
        </w:rPr>
        <w:t>1. I like most parts of my personality.</w:t>
      </w:r>
    </w:p>
    <w:p w14:paraId="5DBB959C" w14:textId="77777777" w:rsidR="00F5214D" w:rsidRPr="00A52979" w:rsidRDefault="00F5214D" w:rsidP="00F5214D">
      <w:pPr>
        <w:rPr>
          <w:rFonts w:cstheme="minorHAnsi"/>
          <w:lang w:eastAsia="en-AU"/>
        </w:rPr>
      </w:pPr>
      <w:r w:rsidRPr="00A52979">
        <w:rPr>
          <w:rFonts w:cstheme="minorHAnsi"/>
          <w:color w:val="000000"/>
          <w:lang w:eastAsia="en-AU"/>
        </w:rPr>
        <w:t>2. When I look at the story of my life, I am pleased with how things have turned out so far.</w:t>
      </w:r>
    </w:p>
    <w:p w14:paraId="006760AF" w14:textId="77777777" w:rsidR="00F5214D" w:rsidRPr="00A52979" w:rsidRDefault="00F5214D" w:rsidP="00F5214D">
      <w:pPr>
        <w:rPr>
          <w:rFonts w:cstheme="minorHAnsi"/>
          <w:lang w:eastAsia="en-AU"/>
        </w:rPr>
      </w:pPr>
      <w:r w:rsidRPr="00A52979">
        <w:rPr>
          <w:rFonts w:cstheme="minorHAnsi"/>
          <w:color w:val="000000"/>
          <w:lang w:eastAsia="en-AU"/>
        </w:rPr>
        <w:t>3. Some people wander aimlessly through life, but I am not one of them.</w:t>
      </w:r>
    </w:p>
    <w:p w14:paraId="18F4D957" w14:textId="77777777" w:rsidR="00F5214D" w:rsidRPr="00A52979" w:rsidRDefault="00F5214D" w:rsidP="00F5214D">
      <w:pPr>
        <w:rPr>
          <w:rFonts w:cstheme="minorHAnsi"/>
          <w:lang w:eastAsia="en-AU"/>
        </w:rPr>
      </w:pPr>
      <w:r w:rsidRPr="00A52979">
        <w:rPr>
          <w:rFonts w:cstheme="minorHAnsi"/>
          <w:color w:val="000000"/>
          <w:lang w:eastAsia="en-AU"/>
        </w:rPr>
        <w:t>4. The demands of everyday life often get me down.</w:t>
      </w:r>
    </w:p>
    <w:p w14:paraId="0442A831" w14:textId="77777777" w:rsidR="00F5214D" w:rsidRPr="00A52979" w:rsidRDefault="00F5214D" w:rsidP="00F5214D">
      <w:pPr>
        <w:rPr>
          <w:rFonts w:cstheme="minorHAnsi"/>
          <w:lang w:eastAsia="en-AU"/>
        </w:rPr>
      </w:pPr>
      <w:r w:rsidRPr="00A52979">
        <w:rPr>
          <w:rFonts w:cstheme="minorHAnsi"/>
          <w:color w:val="000000"/>
          <w:lang w:eastAsia="en-AU"/>
        </w:rPr>
        <w:t>5. In many ways I feel disappointed about my achievements in life.</w:t>
      </w:r>
    </w:p>
    <w:p w14:paraId="0C3B0985" w14:textId="77777777" w:rsidR="00F5214D" w:rsidRPr="00A52979" w:rsidRDefault="00F5214D" w:rsidP="00F5214D">
      <w:pPr>
        <w:rPr>
          <w:rFonts w:cstheme="minorHAnsi"/>
          <w:lang w:eastAsia="en-AU"/>
        </w:rPr>
      </w:pPr>
      <w:r w:rsidRPr="00A52979">
        <w:rPr>
          <w:rFonts w:cstheme="minorHAnsi"/>
          <w:color w:val="000000"/>
          <w:lang w:eastAsia="en-AU"/>
        </w:rPr>
        <w:t>6. Maintaining close relationships has been difficult and frustrating for me.</w:t>
      </w:r>
    </w:p>
    <w:p w14:paraId="4FE8F54F" w14:textId="77777777" w:rsidR="00F5214D" w:rsidRPr="00A52979" w:rsidRDefault="00F5214D" w:rsidP="00F5214D">
      <w:pPr>
        <w:rPr>
          <w:rFonts w:cstheme="minorHAnsi"/>
          <w:lang w:eastAsia="en-AU"/>
        </w:rPr>
      </w:pPr>
      <w:r w:rsidRPr="00A52979">
        <w:rPr>
          <w:rFonts w:cstheme="minorHAnsi"/>
          <w:color w:val="000000"/>
          <w:lang w:eastAsia="en-AU"/>
        </w:rPr>
        <w:t>7. I live life one day at a time and don't really think about the future.</w:t>
      </w:r>
    </w:p>
    <w:p w14:paraId="3717BA5D" w14:textId="77777777" w:rsidR="00F5214D" w:rsidRPr="00A52979" w:rsidRDefault="00F5214D" w:rsidP="00F5214D">
      <w:pPr>
        <w:rPr>
          <w:rFonts w:cstheme="minorHAnsi"/>
          <w:lang w:eastAsia="en-AU"/>
        </w:rPr>
      </w:pPr>
      <w:r w:rsidRPr="00A52979">
        <w:rPr>
          <w:rFonts w:cstheme="minorHAnsi"/>
          <w:color w:val="000000"/>
          <w:lang w:eastAsia="en-AU"/>
        </w:rPr>
        <w:t>8. In general, I feel I am in charge of the situation in which I live.</w:t>
      </w:r>
    </w:p>
    <w:p w14:paraId="24554599" w14:textId="77777777" w:rsidR="00F5214D" w:rsidRPr="00A52979" w:rsidRDefault="00F5214D" w:rsidP="00F5214D">
      <w:pPr>
        <w:rPr>
          <w:rFonts w:cstheme="minorHAnsi"/>
          <w:lang w:eastAsia="en-AU"/>
        </w:rPr>
      </w:pPr>
      <w:r w:rsidRPr="00A52979">
        <w:rPr>
          <w:rFonts w:cstheme="minorHAnsi"/>
          <w:color w:val="000000"/>
          <w:lang w:eastAsia="en-AU"/>
        </w:rPr>
        <w:t>9. I am good at managing the responsibilities of daily life.</w:t>
      </w:r>
    </w:p>
    <w:p w14:paraId="765BC0D1" w14:textId="77777777" w:rsidR="00F5214D" w:rsidRPr="00A52979" w:rsidRDefault="00F5214D" w:rsidP="00F5214D">
      <w:pPr>
        <w:rPr>
          <w:rFonts w:cstheme="minorHAnsi"/>
          <w:lang w:eastAsia="en-AU"/>
        </w:rPr>
      </w:pPr>
      <w:r w:rsidRPr="00A52979">
        <w:rPr>
          <w:rFonts w:cstheme="minorHAnsi"/>
          <w:color w:val="000000"/>
          <w:lang w:eastAsia="en-AU"/>
        </w:rPr>
        <w:t>10. I sometimes feel as if I've done all there is to do in life.</w:t>
      </w:r>
    </w:p>
    <w:p w14:paraId="390101A5" w14:textId="77777777" w:rsidR="00F5214D" w:rsidRPr="00A52979" w:rsidRDefault="00F5214D" w:rsidP="00F5214D">
      <w:pPr>
        <w:rPr>
          <w:rFonts w:cstheme="minorHAnsi"/>
          <w:lang w:eastAsia="en-AU"/>
        </w:rPr>
      </w:pPr>
      <w:r w:rsidRPr="00A52979">
        <w:rPr>
          <w:rFonts w:cstheme="minorHAnsi"/>
          <w:color w:val="000000"/>
          <w:lang w:eastAsia="en-AU"/>
        </w:rPr>
        <w:lastRenderedPageBreak/>
        <w:t>11. For me, life has been a continuous process of learning, changing, and growth.</w:t>
      </w:r>
    </w:p>
    <w:p w14:paraId="76A8EA2F" w14:textId="77777777" w:rsidR="00F5214D" w:rsidRPr="00A52979" w:rsidRDefault="00F5214D" w:rsidP="00F5214D">
      <w:pPr>
        <w:rPr>
          <w:rFonts w:cstheme="minorHAnsi"/>
          <w:lang w:eastAsia="en-AU"/>
        </w:rPr>
      </w:pPr>
      <w:r w:rsidRPr="00A52979">
        <w:rPr>
          <w:rFonts w:cstheme="minorHAnsi"/>
          <w:color w:val="000000"/>
          <w:lang w:eastAsia="en-AU"/>
        </w:rPr>
        <w:t>12. I think it is important to have new experiences that challenge how I think about myself and the world.</w:t>
      </w:r>
    </w:p>
    <w:p w14:paraId="492D05B5" w14:textId="77777777" w:rsidR="00F5214D" w:rsidRPr="00A52979" w:rsidRDefault="00F5214D" w:rsidP="00F5214D">
      <w:pPr>
        <w:rPr>
          <w:rFonts w:cstheme="minorHAnsi"/>
          <w:lang w:eastAsia="en-AU"/>
        </w:rPr>
      </w:pPr>
      <w:r w:rsidRPr="00A52979">
        <w:rPr>
          <w:rFonts w:cstheme="minorHAnsi"/>
          <w:color w:val="000000"/>
          <w:lang w:eastAsia="en-AU"/>
        </w:rPr>
        <w:t>13. People would describe me as a giving person, willing to share my time with others.</w:t>
      </w:r>
    </w:p>
    <w:p w14:paraId="5F40DB86" w14:textId="77777777" w:rsidR="00F5214D" w:rsidRPr="00A52979" w:rsidRDefault="00F5214D" w:rsidP="00F5214D">
      <w:pPr>
        <w:rPr>
          <w:rFonts w:cstheme="minorHAnsi"/>
          <w:lang w:eastAsia="en-AU"/>
        </w:rPr>
      </w:pPr>
      <w:r w:rsidRPr="00A52979">
        <w:rPr>
          <w:rFonts w:cstheme="minorHAnsi"/>
          <w:color w:val="000000"/>
          <w:lang w:eastAsia="en-AU"/>
        </w:rPr>
        <w:t>14. I gave up trying to make big improvements or changes in my life a long time ago</w:t>
      </w:r>
    </w:p>
    <w:p w14:paraId="56329DA9" w14:textId="77777777" w:rsidR="00F5214D" w:rsidRPr="00A52979" w:rsidRDefault="00F5214D" w:rsidP="00F5214D">
      <w:pPr>
        <w:rPr>
          <w:rFonts w:cstheme="minorHAnsi"/>
          <w:lang w:eastAsia="en-AU"/>
        </w:rPr>
      </w:pPr>
      <w:r w:rsidRPr="00A52979">
        <w:rPr>
          <w:rFonts w:cstheme="minorHAnsi"/>
          <w:color w:val="000000"/>
          <w:lang w:eastAsia="en-AU"/>
        </w:rPr>
        <w:t>15. I tend to be influenced by people with strong opinions</w:t>
      </w:r>
    </w:p>
    <w:p w14:paraId="6ED75181" w14:textId="77777777" w:rsidR="00F5214D" w:rsidRPr="00A52979" w:rsidRDefault="00F5214D" w:rsidP="00F5214D">
      <w:pPr>
        <w:rPr>
          <w:rFonts w:cstheme="minorHAnsi"/>
          <w:lang w:eastAsia="en-AU"/>
        </w:rPr>
      </w:pPr>
      <w:r w:rsidRPr="00A52979">
        <w:rPr>
          <w:rFonts w:cstheme="minorHAnsi"/>
          <w:color w:val="000000"/>
          <w:lang w:eastAsia="en-AU"/>
        </w:rPr>
        <w:t>16. I have not experienced many warm and trusting relationships with others.</w:t>
      </w:r>
    </w:p>
    <w:p w14:paraId="555EBE65" w14:textId="77777777" w:rsidR="00F5214D" w:rsidRPr="00A52979" w:rsidRDefault="00F5214D" w:rsidP="00F5214D">
      <w:pPr>
        <w:rPr>
          <w:rFonts w:cstheme="minorHAnsi"/>
          <w:lang w:eastAsia="en-AU"/>
        </w:rPr>
      </w:pPr>
      <w:r w:rsidRPr="00A52979">
        <w:rPr>
          <w:rFonts w:cstheme="minorHAnsi"/>
          <w:color w:val="000000"/>
          <w:lang w:eastAsia="en-AU"/>
        </w:rPr>
        <w:t>17. I have confidence in my own opinions, even if they are different from the way most other people think.</w:t>
      </w:r>
    </w:p>
    <w:p w14:paraId="2EBAFE30" w14:textId="77777777" w:rsidR="00F5214D" w:rsidRPr="00A52979" w:rsidRDefault="00F5214D" w:rsidP="00F5214D">
      <w:pPr>
        <w:rPr>
          <w:rFonts w:cstheme="minorHAnsi"/>
          <w:lang w:eastAsia="en-AU"/>
        </w:rPr>
      </w:pPr>
      <w:r w:rsidRPr="00A52979">
        <w:rPr>
          <w:rFonts w:cstheme="minorHAnsi"/>
          <w:color w:val="000000"/>
          <w:lang w:eastAsia="en-AU"/>
        </w:rPr>
        <w:t>18. I judge myself by what I think is important, not by the values of what others think is important.</w:t>
      </w:r>
    </w:p>
    <w:p w14:paraId="56B63494" w14:textId="77777777" w:rsidR="00F5214D" w:rsidRDefault="00F5214D" w:rsidP="00F5214D"/>
    <w:p w14:paraId="270BF400" w14:textId="77777777" w:rsidR="00F5214D" w:rsidRDefault="00F5214D" w:rsidP="00F5214D"/>
    <w:p w14:paraId="109C5C80" w14:textId="77777777" w:rsidR="00F5214D" w:rsidRPr="00440361" w:rsidRDefault="00F5214D" w:rsidP="00F5214D">
      <w:pPr>
        <w:sectPr w:rsidR="00F5214D" w:rsidRPr="00440361" w:rsidSect="00F5214D">
          <w:headerReference w:type="default" r:id="rId28"/>
          <w:pgSz w:w="12240" w:h="15840"/>
          <w:pgMar w:top="1134" w:right="1134" w:bottom="1134" w:left="1134" w:header="709" w:footer="709" w:gutter="0"/>
          <w:cols w:space="708"/>
          <w:docGrid w:linePitch="360"/>
        </w:sectPr>
      </w:pPr>
    </w:p>
    <w:p w14:paraId="59954C53" w14:textId="77777777" w:rsidR="00F5214D" w:rsidRDefault="00F5214D" w:rsidP="00F5214D">
      <w:pPr>
        <w:pStyle w:val="Heading2"/>
      </w:pPr>
      <w:bookmarkStart w:id="122" w:name="_Toc203568184"/>
      <w:bookmarkStart w:id="123" w:name="_Toc227827257"/>
      <w:r>
        <w:lastRenderedPageBreak/>
        <w:t>Positive and Negative Affect (Self-report)</w:t>
      </w:r>
      <w:bookmarkEnd w:id="122"/>
      <w:bookmarkEnd w:id="123"/>
    </w:p>
    <w:p w14:paraId="4F9E0456" w14:textId="77777777" w:rsidR="00F5214D" w:rsidRDefault="00F5214D" w:rsidP="00F5214D">
      <w:r w:rsidRPr="472F77A0">
        <w:t xml:space="preserve">Please indicate the extent you felt this way over the LAST DAY/WEEK/MONTH. </w:t>
      </w:r>
    </w:p>
    <w:p w14:paraId="7C193E91" w14:textId="77777777" w:rsidR="00F5214D" w:rsidRDefault="00F5214D" w:rsidP="00F5214D">
      <w:r>
        <w:t>Rate how much you felt each emotion from 1 (very slightly or not at all) to 5 (extremely).</w:t>
      </w:r>
    </w:p>
    <w:p w14:paraId="6F822D05" w14:textId="77777777" w:rsidR="00F5214D" w:rsidRDefault="00F5214D" w:rsidP="00F5214D">
      <w:r>
        <w:t xml:space="preserve"> </w:t>
      </w:r>
    </w:p>
    <w:p w14:paraId="70060BAE" w14:textId="77777777" w:rsidR="00F5214D" w:rsidRDefault="00F5214D" w:rsidP="00F5214D">
      <w:pPr>
        <w:pStyle w:val="ListParagraph"/>
        <w:numPr>
          <w:ilvl w:val="0"/>
          <w:numId w:val="14"/>
        </w:numPr>
      </w:pPr>
      <w:r>
        <w:t>Determined </w:t>
      </w:r>
    </w:p>
    <w:p w14:paraId="32FAFD96" w14:textId="77777777" w:rsidR="00F5214D" w:rsidRDefault="00F5214D" w:rsidP="00F5214D">
      <w:pPr>
        <w:pStyle w:val="ListParagraph"/>
        <w:numPr>
          <w:ilvl w:val="0"/>
          <w:numId w:val="14"/>
        </w:numPr>
        <w:spacing w:after="160" w:line="259" w:lineRule="auto"/>
      </w:pPr>
      <w:r>
        <w:t>Attentive </w:t>
      </w:r>
    </w:p>
    <w:p w14:paraId="61DF2235" w14:textId="77777777" w:rsidR="00F5214D" w:rsidRDefault="00F5214D" w:rsidP="00F5214D">
      <w:pPr>
        <w:pStyle w:val="ListParagraph"/>
        <w:numPr>
          <w:ilvl w:val="0"/>
          <w:numId w:val="14"/>
        </w:numPr>
        <w:spacing w:after="160" w:line="259" w:lineRule="auto"/>
      </w:pPr>
      <w:r>
        <w:t>Alert </w:t>
      </w:r>
    </w:p>
    <w:p w14:paraId="4830265E" w14:textId="77777777" w:rsidR="00F5214D" w:rsidRDefault="00F5214D" w:rsidP="00F5214D">
      <w:pPr>
        <w:pStyle w:val="ListParagraph"/>
        <w:numPr>
          <w:ilvl w:val="0"/>
          <w:numId w:val="14"/>
        </w:numPr>
        <w:spacing w:after="160" w:line="259" w:lineRule="auto"/>
      </w:pPr>
      <w:r>
        <w:t>Inspired </w:t>
      </w:r>
    </w:p>
    <w:p w14:paraId="7A3CB930" w14:textId="77777777" w:rsidR="00F5214D" w:rsidRDefault="00F5214D" w:rsidP="00F5214D">
      <w:pPr>
        <w:pStyle w:val="ListParagraph"/>
        <w:numPr>
          <w:ilvl w:val="0"/>
          <w:numId w:val="14"/>
        </w:numPr>
        <w:spacing w:after="160" w:line="259" w:lineRule="auto"/>
      </w:pPr>
      <w:r>
        <w:t>Active </w:t>
      </w:r>
    </w:p>
    <w:p w14:paraId="06996CDD" w14:textId="77777777" w:rsidR="00F5214D" w:rsidRDefault="00F5214D" w:rsidP="00F5214D">
      <w:pPr>
        <w:pStyle w:val="ListParagraph"/>
        <w:numPr>
          <w:ilvl w:val="0"/>
          <w:numId w:val="14"/>
        </w:numPr>
        <w:spacing w:after="160" w:line="259" w:lineRule="auto"/>
      </w:pPr>
      <w:r>
        <w:t>Afraid </w:t>
      </w:r>
    </w:p>
    <w:p w14:paraId="46F20884" w14:textId="77777777" w:rsidR="00F5214D" w:rsidRDefault="00F5214D" w:rsidP="00F5214D">
      <w:pPr>
        <w:pStyle w:val="ListParagraph"/>
        <w:numPr>
          <w:ilvl w:val="0"/>
          <w:numId w:val="14"/>
        </w:numPr>
        <w:spacing w:after="160" w:line="259" w:lineRule="auto"/>
      </w:pPr>
      <w:r>
        <w:t>Nervous </w:t>
      </w:r>
    </w:p>
    <w:p w14:paraId="4E3D8C90" w14:textId="77777777" w:rsidR="00F5214D" w:rsidRDefault="00F5214D" w:rsidP="00F5214D">
      <w:pPr>
        <w:pStyle w:val="ListParagraph"/>
        <w:numPr>
          <w:ilvl w:val="0"/>
          <w:numId w:val="14"/>
        </w:numPr>
        <w:spacing w:after="160" w:line="259" w:lineRule="auto"/>
      </w:pPr>
      <w:r>
        <w:t>Upset </w:t>
      </w:r>
    </w:p>
    <w:p w14:paraId="2A465DA2" w14:textId="77777777" w:rsidR="00F5214D" w:rsidRDefault="00F5214D" w:rsidP="00F5214D">
      <w:pPr>
        <w:pStyle w:val="ListParagraph"/>
        <w:numPr>
          <w:ilvl w:val="0"/>
          <w:numId w:val="14"/>
        </w:numPr>
        <w:spacing w:after="160" w:line="259" w:lineRule="auto"/>
      </w:pPr>
      <w:r>
        <w:t>Ashamed </w:t>
      </w:r>
    </w:p>
    <w:p w14:paraId="6882EA37" w14:textId="77777777" w:rsidR="00F5214D" w:rsidRDefault="00F5214D" w:rsidP="00F5214D">
      <w:pPr>
        <w:pStyle w:val="ListParagraph"/>
        <w:numPr>
          <w:ilvl w:val="0"/>
          <w:numId w:val="14"/>
        </w:numPr>
        <w:spacing w:after="160" w:line="259" w:lineRule="auto"/>
      </w:pPr>
      <w:r>
        <w:t>Hostile  </w:t>
      </w:r>
    </w:p>
    <w:p w14:paraId="01601C12" w14:textId="77777777" w:rsidR="00F5214D" w:rsidRDefault="00F5214D" w:rsidP="00F5214D">
      <w:pPr>
        <w:pStyle w:val="ListParagraph"/>
        <w:numPr>
          <w:ilvl w:val="0"/>
          <w:numId w:val="14"/>
        </w:numPr>
        <w:spacing w:after="160" w:line="259" w:lineRule="auto"/>
      </w:pPr>
      <w:r>
        <w:t>Calm</w:t>
      </w:r>
    </w:p>
    <w:p w14:paraId="5F219B14" w14:textId="77777777" w:rsidR="00F5214D" w:rsidRDefault="00F5214D" w:rsidP="00F5214D">
      <w:pPr>
        <w:pStyle w:val="ListParagraph"/>
        <w:numPr>
          <w:ilvl w:val="0"/>
          <w:numId w:val="14"/>
        </w:numPr>
        <w:spacing w:after="160" w:line="259" w:lineRule="auto"/>
      </w:pPr>
      <w:r>
        <w:t>Content</w:t>
      </w:r>
    </w:p>
    <w:p w14:paraId="2747457B" w14:textId="77777777" w:rsidR="00F5214D" w:rsidRDefault="00F5214D" w:rsidP="00F5214D">
      <w:pPr>
        <w:pStyle w:val="ListParagraph"/>
        <w:numPr>
          <w:ilvl w:val="0"/>
          <w:numId w:val="14"/>
        </w:numPr>
        <w:spacing w:after="160" w:line="259" w:lineRule="auto"/>
      </w:pPr>
      <w:r>
        <w:t>Peaceful</w:t>
      </w:r>
    </w:p>
    <w:p w14:paraId="74413E3F" w14:textId="77777777" w:rsidR="00F5214D" w:rsidRPr="00EB1260" w:rsidRDefault="00F5214D" w:rsidP="00F5214D">
      <w:pPr>
        <w:pStyle w:val="ListParagraph"/>
        <w:numPr>
          <w:ilvl w:val="0"/>
          <w:numId w:val="14"/>
        </w:numPr>
        <w:spacing w:after="160" w:line="259" w:lineRule="auto"/>
      </w:pPr>
      <w:r>
        <w:t>Relaxed</w:t>
      </w:r>
    </w:p>
    <w:p w14:paraId="05FDEA6E" w14:textId="77777777" w:rsidR="00F5214D" w:rsidRDefault="00F5214D" w:rsidP="00F5214D"/>
    <w:p w14:paraId="791734E1" w14:textId="77777777" w:rsidR="00F5214D" w:rsidRDefault="00F5214D" w:rsidP="00F5214D">
      <w:pPr>
        <w:pStyle w:val="Heading2"/>
      </w:pPr>
      <w:bookmarkStart w:id="124" w:name="_Toc203568185"/>
      <w:bookmarkStart w:id="125" w:name="_Toc227827258"/>
      <w:r>
        <w:t>Social Media Questionnaire</w:t>
      </w:r>
      <w:bookmarkEnd w:id="124"/>
      <w:bookmarkEnd w:id="125"/>
    </w:p>
    <w:p w14:paraId="0A54A16A" w14:textId="77777777" w:rsidR="00F5214D" w:rsidRDefault="00F5214D" w:rsidP="00F5214D"/>
    <w:p w14:paraId="6BC114C8" w14:textId="77777777" w:rsidR="00F5214D" w:rsidRDefault="00F5214D" w:rsidP="00F5214D">
      <w:pPr>
        <w:pStyle w:val="ListParagraph"/>
        <w:numPr>
          <w:ilvl w:val="0"/>
          <w:numId w:val="16"/>
        </w:numPr>
        <w:spacing w:after="160" w:line="278" w:lineRule="auto"/>
      </w:pPr>
      <w:r>
        <w:t>I spend a lot of time thinking about social media apps or planning my use of social media apps</w:t>
      </w:r>
    </w:p>
    <w:p w14:paraId="69471C1D" w14:textId="77777777" w:rsidR="00F5214D" w:rsidRDefault="00F5214D" w:rsidP="00F5214D">
      <w:pPr>
        <w:pStyle w:val="ListParagraph"/>
        <w:numPr>
          <w:ilvl w:val="0"/>
          <w:numId w:val="16"/>
        </w:numPr>
        <w:spacing w:after="160" w:line="278" w:lineRule="auto"/>
      </w:pPr>
      <w:r>
        <w:t>I feel the need to use social media apps more and more</w:t>
      </w:r>
    </w:p>
    <w:p w14:paraId="680E6E1B" w14:textId="77777777" w:rsidR="00F5214D" w:rsidRDefault="00F5214D" w:rsidP="00F5214D">
      <w:pPr>
        <w:pStyle w:val="ListParagraph"/>
        <w:numPr>
          <w:ilvl w:val="0"/>
          <w:numId w:val="16"/>
        </w:numPr>
        <w:spacing w:after="160" w:line="278" w:lineRule="auto"/>
      </w:pPr>
      <w:r>
        <w:t>I use social media apps so I can forget about my problems</w:t>
      </w:r>
    </w:p>
    <w:p w14:paraId="0CA2FF64" w14:textId="77777777" w:rsidR="00F5214D" w:rsidRDefault="00F5214D" w:rsidP="00F5214D">
      <w:pPr>
        <w:pStyle w:val="ListParagraph"/>
        <w:numPr>
          <w:ilvl w:val="0"/>
          <w:numId w:val="16"/>
        </w:numPr>
        <w:spacing w:after="160" w:line="278" w:lineRule="auto"/>
      </w:pPr>
      <w:r>
        <w:t>I’ve tried to use my social media apps less but I can’t</w:t>
      </w:r>
    </w:p>
    <w:p w14:paraId="642C6349" w14:textId="77777777" w:rsidR="00F5214D" w:rsidRDefault="00F5214D" w:rsidP="00F5214D">
      <w:pPr>
        <w:pStyle w:val="ListParagraph"/>
        <w:numPr>
          <w:ilvl w:val="0"/>
          <w:numId w:val="16"/>
        </w:numPr>
        <w:spacing w:after="160" w:line="278" w:lineRule="auto"/>
      </w:pPr>
      <w:r>
        <w:t>I’ve become stressed or upset if I am not allowed to use my social media apps</w:t>
      </w:r>
    </w:p>
    <w:p w14:paraId="15E9DE0F" w14:textId="77777777" w:rsidR="00F5214D" w:rsidRDefault="00F5214D" w:rsidP="00F5214D">
      <w:pPr>
        <w:pStyle w:val="ListParagraph"/>
        <w:numPr>
          <w:ilvl w:val="0"/>
          <w:numId w:val="16"/>
        </w:numPr>
        <w:spacing w:after="160" w:line="278" w:lineRule="auto"/>
      </w:pPr>
      <w:r>
        <w:t>I use social media apps so much that it has had a bad effect on my schoolwork or job</w:t>
      </w:r>
    </w:p>
    <w:p w14:paraId="47F8A690" w14:textId="77777777" w:rsidR="00F5214D" w:rsidRDefault="00F5214D" w:rsidP="00F5214D">
      <w:pPr>
        <w:pStyle w:val="Heading2"/>
      </w:pPr>
      <w:bookmarkStart w:id="126" w:name="_Toc203568186"/>
      <w:bookmarkStart w:id="127" w:name="_Toc227827259"/>
      <w:r>
        <w:t>Mobile phone questionnaire</w:t>
      </w:r>
      <w:bookmarkEnd w:id="126"/>
      <w:bookmarkEnd w:id="127"/>
    </w:p>
    <w:p w14:paraId="291AB63C" w14:textId="77777777" w:rsidR="00F5214D" w:rsidRDefault="00F5214D" w:rsidP="00F5214D">
      <w:pPr>
        <w:pStyle w:val="ListParagraph"/>
        <w:numPr>
          <w:ilvl w:val="0"/>
          <w:numId w:val="15"/>
        </w:numPr>
        <w:spacing w:after="160" w:line="278" w:lineRule="auto"/>
      </w:pPr>
      <w:r>
        <w:t>I interrupt whatever else I am doing when I am contacted on my phone</w:t>
      </w:r>
    </w:p>
    <w:p w14:paraId="00CDE010" w14:textId="77777777" w:rsidR="00F5214D" w:rsidRDefault="00F5214D" w:rsidP="00F5214D">
      <w:pPr>
        <w:pStyle w:val="ListParagraph"/>
        <w:numPr>
          <w:ilvl w:val="0"/>
          <w:numId w:val="15"/>
        </w:numPr>
        <w:spacing w:after="160" w:line="278" w:lineRule="auto"/>
      </w:pPr>
      <w:r>
        <w:t>I often use my phone for no particular reason</w:t>
      </w:r>
    </w:p>
    <w:p w14:paraId="75196521" w14:textId="77777777" w:rsidR="00F5214D" w:rsidRDefault="00F5214D" w:rsidP="00F5214D">
      <w:pPr>
        <w:pStyle w:val="ListParagraph"/>
        <w:numPr>
          <w:ilvl w:val="0"/>
          <w:numId w:val="15"/>
        </w:numPr>
        <w:spacing w:after="160" w:line="278" w:lineRule="auto"/>
      </w:pPr>
      <w:r>
        <w:t>I feel connected to others when I am using my phone</w:t>
      </w:r>
    </w:p>
    <w:p w14:paraId="6A49A058" w14:textId="77777777" w:rsidR="00F5214D" w:rsidRDefault="00F5214D" w:rsidP="00F5214D">
      <w:pPr>
        <w:pStyle w:val="ListParagraph"/>
        <w:numPr>
          <w:ilvl w:val="0"/>
          <w:numId w:val="15"/>
        </w:numPr>
        <w:spacing w:after="160" w:line="278" w:lineRule="auto"/>
      </w:pPr>
      <w:r>
        <w:t>Arguments have arisen with others because of my phone use</w:t>
      </w:r>
    </w:p>
    <w:p w14:paraId="259930DA" w14:textId="77777777" w:rsidR="00F5214D" w:rsidRDefault="00F5214D" w:rsidP="00F5214D">
      <w:pPr>
        <w:pStyle w:val="ListParagraph"/>
        <w:numPr>
          <w:ilvl w:val="0"/>
          <w:numId w:val="15"/>
        </w:numPr>
        <w:spacing w:after="160" w:line="278" w:lineRule="auto"/>
      </w:pPr>
      <w:r>
        <w:t>I lose track of how much I am using my phone</w:t>
      </w:r>
    </w:p>
    <w:p w14:paraId="00F3EFB8" w14:textId="77777777" w:rsidR="00F5214D" w:rsidRDefault="00F5214D" w:rsidP="00F5214D">
      <w:pPr>
        <w:pStyle w:val="ListParagraph"/>
        <w:numPr>
          <w:ilvl w:val="0"/>
          <w:numId w:val="15"/>
        </w:numPr>
        <w:spacing w:after="160" w:line="278" w:lineRule="auto"/>
      </w:pPr>
      <w:r>
        <w:t>I often think about my phone when I am not using it</w:t>
      </w:r>
    </w:p>
    <w:p w14:paraId="29401520" w14:textId="77777777" w:rsidR="00F5214D" w:rsidRDefault="00F5214D" w:rsidP="00F5214D">
      <w:pPr>
        <w:pStyle w:val="ListParagraph"/>
        <w:numPr>
          <w:ilvl w:val="0"/>
          <w:numId w:val="15"/>
        </w:numPr>
        <w:spacing w:after="160" w:line="278" w:lineRule="auto"/>
      </w:pPr>
      <w:r>
        <w:t>I have been unable to reduce my phone use</w:t>
      </w:r>
    </w:p>
    <w:p w14:paraId="1A7737B5" w14:textId="77777777" w:rsidR="00F5214D" w:rsidRDefault="00F5214D" w:rsidP="00F5214D">
      <w:pPr>
        <w:pStyle w:val="ListParagraph"/>
        <w:numPr>
          <w:ilvl w:val="0"/>
          <w:numId w:val="15"/>
        </w:numPr>
        <w:spacing w:after="160" w:line="278" w:lineRule="auto"/>
      </w:pPr>
      <w:r>
        <w:t>The thought of being without my phone makes me feel distressed</w:t>
      </w:r>
    </w:p>
    <w:p w14:paraId="6AA0D9E1" w14:textId="77777777" w:rsidR="00F5214D" w:rsidRPr="00EB1260" w:rsidRDefault="00F5214D" w:rsidP="00F5214D"/>
    <w:p w14:paraId="37D37AFF" w14:textId="77777777" w:rsidR="00F5214D" w:rsidRPr="00EB1260" w:rsidRDefault="00F5214D" w:rsidP="00F5214D"/>
    <w:p w14:paraId="47225A3C" w14:textId="77777777" w:rsidR="00F5214D" w:rsidRPr="00EB1260" w:rsidRDefault="00F5214D" w:rsidP="00F5214D"/>
    <w:p w14:paraId="0BEC8239" w14:textId="77777777" w:rsidR="00F5214D" w:rsidRPr="00D26B85" w:rsidRDefault="00F5214D" w:rsidP="00F5214D">
      <w:pPr>
        <w:pStyle w:val="Heading2"/>
      </w:pPr>
      <w:bookmarkStart w:id="128" w:name="_Toc203568187"/>
      <w:bookmarkStart w:id="129" w:name="_Toc227827260"/>
      <w:r w:rsidRPr="00D26B85">
        <w:t>SOCIAL NETWORK SCALE</w:t>
      </w:r>
      <w:bookmarkEnd w:id="128"/>
      <w:bookmarkEnd w:id="129"/>
      <w:r w:rsidRPr="00D26B85">
        <w:t xml:space="preserve"> </w:t>
      </w:r>
    </w:p>
    <w:p w14:paraId="0B4C70B2" w14:textId="77777777" w:rsidR="00F5214D" w:rsidRPr="00D26B85" w:rsidRDefault="00F5214D" w:rsidP="00F5214D"/>
    <w:p w14:paraId="0E8C01AF" w14:textId="77777777" w:rsidR="00F5214D" w:rsidRPr="00D26B85" w:rsidRDefault="00F5214D" w:rsidP="00F5214D">
      <w:r w:rsidRPr="00D26B85">
        <w:lastRenderedPageBreak/>
        <w:t>FAMILY: Considering the people to whom you are related by birth, marriage, adoption, etc…</w:t>
      </w:r>
    </w:p>
    <w:p w14:paraId="2C293FB6" w14:textId="77777777" w:rsidR="00F5214D" w:rsidRPr="00D26B85" w:rsidRDefault="00F5214D" w:rsidP="00F5214D"/>
    <w:p w14:paraId="457DF83E" w14:textId="77777777" w:rsidR="00F5214D" w:rsidRPr="00D26B85" w:rsidRDefault="00F5214D" w:rsidP="00F5214D">
      <w:r w:rsidRPr="00D26B85">
        <w:t>1. How many relatives do you see or hear from at least once a month?</w:t>
      </w:r>
    </w:p>
    <w:p w14:paraId="0CA9352C" w14:textId="77777777" w:rsidR="00F5214D" w:rsidRPr="00D26B85" w:rsidRDefault="00F5214D" w:rsidP="00F5214D">
      <w:r w:rsidRPr="00D26B85">
        <w:t xml:space="preserve"> 0 = none 1 = one 2 = two 3 = three or four 4 = five thru eight 5 = nine or more</w:t>
      </w:r>
    </w:p>
    <w:p w14:paraId="526999DF" w14:textId="77777777" w:rsidR="00F5214D" w:rsidRPr="00D26B85" w:rsidRDefault="00F5214D" w:rsidP="00F5214D"/>
    <w:p w14:paraId="3840E564" w14:textId="77777777" w:rsidR="00F5214D" w:rsidRPr="00D26B85" w:rsidRDefault="00F5214D" w:rsidP="00F5214D">
      <w:r w:rsidRPr="00D26B85">
        <w:t>2. How often do you see or hear from the relative with whom you have the most contact?</w:t>
      </w:r>
    </w:p>
    <w:p w14:paraId="2CACFDF4" w14:textId="77777777" w:rsidR="00F5214D" w:rsidRPr="00D26B85" w:rsidRDefault="00F5214D" w:rsidP="00F5214D">
      <w:r w:rsidRPr="00D26B85">
        <w:t xml:space="preserve"> 0 = less than monthly 1 = monthly 2 = few times a month 3 = weekly 4 = few times a week</w:t>
      </w:r>
    </w:p>
    <w:p w14:paraId="03973E34" w14:textId="77777777" w:rsidR="00F5214D" w:rsidRPr="00D26B85" w:rsidRDefault="00F5214D" w:rsidP="00F5214D">
      <w:r w:rsidRPr="00D26B85">
        <w:t xml:space="preserve"> 5 = daily</w:t>
      </w:r>
    </w:p>
    <w:p w14:paraId="5C3A0C15" w14:textId="77777777" w:rsidR="00F5214D" w:rsidRPr="00D26B85" w:rsidRDefault="00F5214D" w:rsidP="00F5214D"/>
    <w:p w14:paraId="39EE6E80" w14:textId="77777777" w:rsidR="00F5214D" w:rsidRPr="00D26B85" w:rsidRDefault="00F5214D" w:rsidP="00F5214D">
      <w:r w:rsidRPr="00D26B85">
        <w:t>3. How many relatives do you feel at ease with that you can talk about private matters?</w:t>
      </w:r>
    </w:p>
    <w:p w14:paraId="0B11FB6C" w14:textId="77777777" w:rsidR="00F5214D" w:rsidRPr="00D26B85" w:rsidRDefault="00F5214D" w:rsidP="00F5214D">
      <w:r w:rsidRPr="00D26B85">
        <w:t xml:space="preserve"> 0 = none 1 = one 2 = two 3 = three or four 4 = five thru eight 5 = nine or more</w:t>
      </w:r>
    </w:p>
    <w:p w14:paraId="4BE70652" w14:textId="77777777" w:rsidR="00F5214D" w:rsidRPr="00D26B85" w:rsidRDefault="00F5214D" w:rsidP="00F5214D"/>
    <w:p w14:paraId="78EA5872" w14:textId="77777777" w:rsidR="00F5214D" w:rsidRPr="00D26B85" w:rsidRDefault="00F5214D" w:rsidP="00F5214D">
      <w:r w:rsidRPr="00D26B85">
        <w:t>4. How many relatives do you feel close to such that you could call on them for help?</w:t>
      </w:r>
    </w:p>
    <w:p w14:paraId="514FF364" w14:textId="77777777" w:rsidR="00F5214D" w:rsidRPr="00D26B85" w:rsidRDefault="00F5214D" w:rsidP="00F5214D">
      <w:r w:rsidRPr="00D26B85">
        <w:t xml:space="preserve"> 0 = none 1 = one 2 = two 3 = three or four 4 = five thru eight 5 = nine or more</w:t>
      </w:r>
    </w:p>
    <w:p w14:paraId="0339256A" w14:textId="77777777" w:rsidR="00F5214D" w:rsidRPr="00D26B85" w:rsidRDefault="00F5214D" w:rsidP="00F5214D"/>
    <w:p w14:paraId="425CFE11" w14:textId="77777777" w:rsidR="00F5214D" w:rsidRPr="00D26B85" w:rsidRDefault="00F5214D" w:rsidP="00F5214D">
      <w:r w:rsidRPr="00D26B85">
        <w:t>5. When one of your relatives has an important decision to make, how often do they talk to you about it?</w:t>
      </w:r>
    </w:p>
    <w:p w14:paraId="048BB29D" w14:textId="77777777" w:rsidR="00F5214D" w:rsidRPr="00D26B85" w:rsidRDefault="00F5214D" w:rsidP="00F5214D">
      <w:r w:rsidRPr="00D26B85">
        <w:t xml:space="preserve"> 0 = never 1 = seldom 2 = sometimes 3 = often 4 = very often 5 = always</w:t>
      </w:r>
    </w:p>
    <w:p w14:paraId="7E4FF2BE" w14:textId="77777777" w:rsidR="00F5214D" w:rsidRPr="00D26B85" w:rsidRDefault="00F5214D" w:rsidP="00F5214D"/>
    <w:p w14:paraId="5C206EB0" w14:textId="77777777" w:rsidR="00F5214D" w:rsidRPr="00D26B85" w:rsidRDefault="00F5214D" w:rsidP="00F5214D">
      <w:r w:rsidRPr="00D26B85">
        <w:t>6. How often is one of your relatives available for you to talk to when you have an important decision to make?</w:t>
      </w:r>
    </w:p>
    <w:p w14:paraId="634345F4" w14:textId="77777777" w:rsidR="00F5214D" w:rsidRPr="00D26B85" w:rsidRDefault="00F5214D" w:rsidP="00F5214D">
      <w:r w:rsidRPr="00D26B85">
        <w:t xml:space="preserve"> 0 = never 1 = seldom 2 = sometimes 3 = often 4 = very often 5 = always</w:t>
      </w:r>
    </w:p>
    <w:p w14:paraId="26DF90B0" w14:textId="77777777" w:rsidR="00F5214D" w:rsidRPr="00D26B85" w:rsidRDefault="00F5214D" w:rsidP="00F5214D"/>
    <w:p w14:paraId="69BE6AC1" w14:textId="77777777" w:rsidR="00F5214D" w:rsidRPr="00D26B85" w:rsidRDefault="00F5214D" w:rsidP="00F5214D">
      <w:r w:rsidRPr="00D26B85">
        <w:t>FRIENDSHIPS: Considering all of your friends including those who live in your neighborhood…</w:t>
      </w:r>
    </w:p>
    <w:p w14:paraId="49125E81" w14:textId="77777777" w:rsidR="00F5214D" w:rsidRPr="00D26B85" w:rsidRDefault="00F5214D" w:rsidP="00F5214D"/>
    <w:p w14:paraId="60C06662" w14:textId="77777777" w:rsidR="00F5214D" w:rsidRPr="00D26B85" w:rsidRDefault="00F5214D" w:rsidP="00F5214D">
      <w:r w:rsidRPr="00D26B85">
        <w:t>7. How many of your friends do you see or hear from at least once a month?</w:t>
      </w:r>
    </w:p>
    <w:p w14:paraId="5024B08A" w14:textId="77777777" w:rsidR="00F5214D" w:rsidRPr="00D26B85" w:rsidRDefault="00F5214D" w:rsidP="00F5214D">
      <w:r w:rsidRPr="00D26B85">
        <w:t xml:space="preserve"> 0 = none 1 = one 2 = two 3 = three or four 4 = five thru eight 5 = nine or more</w:t>
      </w:r>
    </w:p>
    <w:p w14:paraId="2A959066" w14:textId="77777777" w:rsidR="00F5214D" w:rsidRPr="00D26B85" w:rsidRDefault="00F5214D" w:rsidP="00F5214D"/>
    <w:p w14:paraId="46D172F8" w14:textId="77777777" w:rsidR="00F5214D" w:rsidRPr="00D26B85" w:rsidRDefault="00F5214D" w:rsidP="00F5214D">
      <w:r w:rsidRPr="00D26B85">
        <w:t>8. How often do you see or hear from the friend with whom you have the most contact?</w:t>
      </w:r>
    </w:p>
    <w:p w14:paraId="6C346CBB" w14:textId="77777777" w:rsidR="00F5214D" w:rsidRPr="00D26B85" w:rsidRDefault="00F5214D" w:rsidP="00F5214D">
      <w:r w:rsidRPr="00D26B85">
        <w:t xml:space="preserve"> 0 = less than monthly 1 = monthly 2 = few times a month 3 = weekly 4 = few times a week</w:t>
      </w:r>
    </w:p>
    <w:p w14:paraId="323C3D91" w14:textId="77777777" w:rsidR="00F5214D" w:rsidRPr="00D26B85" w:rsidRDefault="00F5214D" w:rsidP="00F5214D">
      <w:r w:rsidRPr="00D26B85">
        <w:t xml:space="preserve"> 5 = daily</w:t>
      </w:r>
    </w:p>
    <w:p w14:paraId="4C12B246" w14:textId="77777777" w:rsidR="00F5214D" w:rsidRPr="00D26B85" w:rsidRDefault="00F5214D" w:rsidP="00F5214D"/>
    <w:p w14:paraId="044E1607" w14:textId="77777777" w:rsidR="00F5214D" w:rsidRPr="00D26B85" w:rsidRDefault="00F5214D" w:rsidP="00F5214D">
      <w:r w:rsidRPr="00D26B85">
        <w:t>9. How many friends do you feel at ease with that you can talk about private matters?</w:t>
      </w:r>
    </w:p>
    <w:p w14:paraId="42AFC1EA" w14:textId="77777777" w:rsidR="00F5214D" w:rsidRPr="00D26B85" w:rsidRDefault="00F5214D" w:rsidP="00F5214D">
      <w:r w:rsidRPr="00D26B85">
        <w:t xml:space="preserve"> 0 = none 1 = one 2 = two 3 = three or four 4 = five thru eight 5 = nine or more</w:t>
      </w:r>
    </w:p>
    <w:p w14:paraId="6BAF10C3" w14:textId="77777777" w:rsidR="00F5214D" w:rsidRPr="00D26B85" w:rsidRDefault="00F5214D" w:rsidP="00F5214D"/>
    <w:p w14:paraId="3622F21D" w14:textId="77777777" w:rsidR="00F5214D" w:rsidRPr="00D26B85" w:rsidRDefault="00F5214D" w:rsidP="00F5214D">
      <w:r w:rsidRPr="00D26B85">
        <w:t>10. How many friends do you feel close to such that you could call on them for help?</w:t>
      </w:r>
    </w:p>
    <w:p w14:paraId="75AF2450" w14:textId="77777777" w:rsidR="00F5214D" w:rsidRPr="00D26B85" w:rsidRDefault="00F5214D" w:rsidP="00F5214D">
      <w:r w:rsidRPr="00D26B85">
        <w:t xml:space="preserve"> 0 = none 1 = one 2 = two 3 = three or four 4 = five thru eight 5 = nine or more</w:t>
      </w:r>
    </w:p>
    <w:p w14:paraId="5B1112D6" w14:textId="77777777" w:rsidR="00F5214D" w:rsidRPr="00D26B85" w:rsidRDefault="00F5214D" w:rsidP="00F5214D"/>
    <w:p w14:paraId="390C8CA9" w14:textId="77777777" w:rsidR="00F5214D" w:rsidRPr="00D26B85" w:rsidRDefault="00F5214D" w:rsidP="00F5214D">
      <w:r w:rsidRPr="00D26B85">
        <w:t xml:space="preserve"> 11. When one of your friends has an important decision to make, how often do they talk to you about it?</w:t>
      </w:r>
    </w:p>
    <w:p w14:paraId="317CFEF8" w14:textId="77777777" w:rsidR="00F5214D" w:rsidRPr="00D26B85" w:rsidRDefault="00F5214D" w:rsidP="00F5214D">
      <w:r w:rsidRPr="00D26B85">
        <w:t xml:space="preserve"> 0 = never 1 = seldom 2 = sometimes 3 = often 4 = very often 5 = always</w:t>
      </w:r>
    </w:p>
    <w:p w14:paraId="234E4630" w14:textId="77777777" w:rsidR="00F5214D" w:rsidRPr="00D26B85" w:rsidRDefault="00F5214D" w:rsidP="00F5214D"/>
    <w:p w14:paraId="0CE76DF7" w14:textId="77777777" w:rsidR="00F5214D" w:rsidRPr="00D26B85" w:rsidRDefault="00F5214D" w:rsidP="00F5214D">
      <w:r w:rsidRPr="00D26B85">
        <w:t xml:space="preserve"> 12. How often is one of your friends available for you to talk to when you have an important decision to make?</w:t>
      </w:r>
    </w:p>
    <w:p w14:paraId="25725DFF" w14:textId="77777777" w:rsidR="00F5214D" w:rsidRPr="00D26B85" w:rsidRDefault="00F5214D" w:rsidP="00F5214D">
      <w:r w:rsidRPr="00D26B85">
        <w:t xml:space="preserve"> 0 = never 1 = seldom 2 = sometimes 3 = often 4 = very often 5 = always</w:t>
      </w:r>
    </w:p>
    <w:p w14:paraId="2F8CBB22" w14:textId="77777777" w:rsidR="00F5214D" w:rsidRPr="00D26B85" w:rsidRDefault="00F5214D" w:rsidP="00F5214D"/>
    <w:p w14:paraId="44F3C35F" w14:textId="77777777" w:rsidR="00F5214D" w:rsidRPr="00D26B85" w:rsidRDefault="00F5214D" w:rsidP="00F5214D"/>
    <w:p w14:paraId="569AD9F1" w14:textId="77777777" w:rsidR="00F5214D" w:rsidRPr="00D26B85" w:rsidRDefault="00F5214D" w:rsidP="00F5214D"/>
    <w:p w14:paraId="0DA7E8DE" w14:textId="77777777" w:rsidR="00F5214D" w:rsidRPr="00D26B85" w:rsidRDefault="00F5214D" w:rsidP="00F5214D">
      <w:pPr>
        <w:pStyle w:val="Heading2"/>
      </w:pPr>
      <w:bookmarkStart w:id="130" w:name="_Toc203568188"/>
      <w:bookmarkStart w:id="131" w:name="_Toc227827261"/>
      <w:r w:rsidRPr="00D26B85">
        <w:t>Sociability Scale</w:t>
      </w:r>
      <w:bookmarkEnd w:id="130"/>
      <w:bookmarkEnd w:id="131"/>
    </w:p>
    <w:p w14:paraId="7D9D38DA" w14:textId="77777777" w:rsidR="00F5214D" w:rsidRPr="00D26B85" w:rsidRDefault="00F5214D" w:rsidP="00F5214D">
      <w:pPr>
        <w:rPr>
          <w:b/>
          <w:bCs/>
        </w:rPr>
      </w:pPr>
    </w:p>
    <w:p w14:paraId="139B09D8" w14:textId="77777777" w:rsidR="00F5214D" w:rsidRPr="00D26B85" w:rsidRDefault="00F5214D" w:rsidP="00F5214D">
      <w:pPr>
        <w:rPr>
          <w:b/>
          <w:bCs/>
        </w:rPr>
      </w:pPr>
      <w:r w:rsidRPr="00D26B85">
        <w:rPr>
          <w:b/>
          <w:bCs/>
        </w:rPr>
        <w:t>8 items using 7-point ratings (1 = I disagree completely, 7 = I agree completely).</w:t>
      </w:r>
    </w:p>
    <w:p w14:paraId="3DD566AE" w14:textId="77777777" w:rsidR="00F5214D" w:rsidRPr="00D26B85" w:rsidRDefault="00F5214D" w:rsidP="00F5214D">
      <w:pPr>
        <w:rPr>
          <w:b/>
          <w:bCs/>
        </w:rPr>
      </w:pPr>
    </w:p>
    <w:p w14:paraId="3ED0F86E" w14:textId="77777777" w:rsidR="00F5214D" w:rsidRPr="00D26B85" w:rsidRDefault="00F5214D" w:rsidP="00F5214D">
      <w:pPr>
        <w:rPr>
          <w:b/>
          <w:bCs/>
        </w:rPr>
      </w:pPr>
    </w:p>
    <w:p w14:paraId="71D757EB" w14:textId="77777777" w:rsidR="00F5214D" w:rsidRPr="00D26B85" w:rsidRDefault="00F5214D" w:rsidP="00F5214D">
      <w:pPr>
        <w:numPr>
          <w:ilvl w:val="0"/>
          <w:numId w:val="17"/>
        </w:numPr>
      </w:pPr>
      <w:r w:rsidRPr="00D26B85">
        <w:lastRenderedPageBreak/>
        <w:t>I enjoy situations in which I can debate my political views. (Political)</w:t>
      </w:r>
    </w:p>
    <w:p w14:paraId="6D54C8E8" w14:textId="77777777" w:rsidR="00F5214D" w:rsidRPr="00D26B85" w:rsidRDefault="00F5214D" w:rsidP="00F5214D">
      <w:pPr>
        <w:numPr>
          <w:ilvl w:val="0"/>
          <w:numId w:val="17"/>
        </w:numPr>
      </w:pPr>
      <w:r w:rsidRPr="00D26B85">
        <w:t>Spending my free time discussing politics is exciting. (Political)</w:t>
      </w:r>
    </w:p>
    <w:p w14:paraId="68AC53C1" w14:textId="77777777" w:rsidR="00F5214D" w:rsidRPr="00D26B85" w:rsidRDefault="00F5214D" w:rsidP="00F5214D">
      <w:pPr>
        <w:numPr>
          <w:ilvl w:val="0"/>
          <w:numId w:val="17"/>
        </w:numPr>
      </w:pPr>
      <w:r w:rsidRPr="00D26B85">
        <w:t>A person expressing political opinions draws my attention. (Political)</w:t>
      </w:r>
    </w:p>
    <w:p w14:paraId="36160D79" w14:textId="77777777" w:rsidR="00F5214D" w:rsidRPr="00D26B85" w:rsidRDefault="00F5214D" w:rsidP="00F5214D">
      <w:pPr>
        <w:numPr>
          <w:ilvl w:val="0"/>
          <w:numId w:val="17"/>
        </w:numPr>
      </w:pPr>
      <w:r w:rsidRPr="00D26B85">
        <w:t>I like participating in associations in which all the members may collaborate in order to attain political goals. (Political)</w:t>
      </w:r>
    </w:p>
    <w:p w14:paraId="070FA630" w14:textId="77777777" w:rsidR="00F5214D" w:rsidRPr="00D26B85" w:rsidRDefault="00F5214D" w:rsidP="00F5214D">
      <w:pPr>
        <w:numPr>
          <w:ilvl w:val="0"/>
          <w:numId w:val="17"/>
        </w:numPr>
      </w:pPr>
      <w:r w:rsidRPr="00D26B85">
        <w:t>Thinking about meetings with others is very pleasant for me. (Non Political)</w:t>
      </w:r>
    </w:p>
    <w:p w14:paraId="7E6740FF" w14:textId="77777777" w:rsidR="00F5214D" w:rsidRPr="00D26B85" w:rsidRDefault="00F5214D" w:rsidP="00F5214D">
      <w:pPr>
        <w:numPr>
          <w:ilvl w:val="0"/>
          <w:numId w:val="17"/>
        </w:numPr>
      </w:pPr>
      <w:r w:rsidRPr="00D26B85">
        <w:t>As soon as I have the chance, I find a way to share time with others in group activities. (Non Political)</w:t>
      </w:r>
    </w:p>
    <w:p w14:paraId="5A35745D" w14:textId="77777777" w:rsidR="00F5214D" w:rsidRPr="00D26B85" w:rsidRDefault="00F5214D" w:rsidP="00F5214D">
      <w:pPr>
        <w:numPr>
          <w:ilvl w:val="0"/>
          <w:numId w:val="17"/>
        </w:numPr>
      </w:pPr>
      <w:r w:rsidRPr="00D26B85">
        <w:t>I like meeting with others to plan group activities. (Non Political)</w:t>
      </w:r>
    </w:p>
    <w:p w14:paraId="4FBE0C0B" w14:textId="77777777" w:rsidR="00F5214D" w:rsidRPr="00D26B85" w:rsidRDefault="00F5214D" w:rsidP="00F5214D">
      <w:pPr>
        <w:numPr>
          <w:ilvl w:val="0"/>
          <w:numId w:val="17"/>
        </w:numPr>
      </w:pPr>
      <w:r w:rsidRPr="00D26B85">
        <w:t>During vacations, I enjoy doing things with other people. (Non Political)</w:t>
      </w:r>
    </w:p>
    <w:p w14:paraId="48E0F04A" w14:textId="77777777" w:rsidR="00F5214D" w:rsidRPr="00EB1260" w:rsidRDefault="00F5214D" w:rsidP="00F5214D"/>
    <w:p w14:paraId="786F2F1B" w14:textId="77777777" w:rsidR="00F5214D" w:rsidRDefault="00F5214D" w:rsidP="00F5214D"/>
    <w:p w14:paraId="5C6F120C" w14:textId="77777777" w:rsidR="00F5214D" w:rsidRDefault="00F5214D" w:rsidP="00F5214D">
      <w:pPr>
        <w:pStyle w:val="Heading2"/>
      </w:pPr>
      <w:bookmarkStart w:id="132" w:name="_Toc227827262"/>
      <w:bookmarkEnd w:id="132"/>
    </w:p>
    <w:p w14:paraId="2C143E23" w14:textId="77777777" w:rsidR="00F5214D" w:rsidRPr="00506BEA" w:rsidRDefault="00F5214D" w:rsidP="00F5214D">
      <w:pPr>
        <w:pStyle w:val="Heading2"/>
      </w:pPr>
      <w:bookmarkStart w:id="133" w:name="_Toc203568189"/>
      <w:bookmarkStart w:id="134" w:name="_Toc227827263"/>
      <w:r w:rsidRPr="00506BEA">
        <w:t>Self-Rated Emotional Intelligence Scale</w:t>
      </w:r>
      <w:bookmarkEnd w:id="133"/>
      <w:bookmarkEnd w:id="134"/>
    </w:p>
    <w:p w14:paraId="1FA08E26" w14:textId="77777777" w:rsidR="00F5214D" w:rsidRDefault="00F5214D" w:rsidP="00F5214D"/>
    <w:p w14:paraId="6D79FB94" w14:textId="77777777" w:rsidR="00F5214D" w:rsidRDefault="00F5214D" w:rsidP="00F5214D"/>
    <w:p w14:paraId="7BB54A4F" w14:textId="77777777" w:rsidR="00F5214D" w:rsidRDefault="00F5214D" w:rsidP="00F5214D"/>
    <w:p w14:paraId="74F0A7F7" w14:textId="77777777" w:rsidR="00F5214D" w:rsidRPr="00506BEA" w:rsidRDefault="00F5214D" w:rsidP="00F5214D">
      <w:pPr>
        <w:pStyle w:val="ListParagraph"/>
        <w:numPr>
          <w:ilvl w:val="0"/>
          <w:numId w:val="18"/>
        </w:numPr>
      </w:pPr>
      <w:r w:rsidRPr="00506BEA">
        <w:t>By looking at people’s facial expressions, I recognize the emotions they are experiencing.</w:t>
      </w:r>
    </w:p>
    <w:p w14:paraId="4F68A4E4" w14:textId="77777777" w:rsidR="00F5214D" w:rsidRPr="00506BEA" w:rsidRDefault="00F5214D" w:rsidP="00F5214D">
      <w:pPr>
        <w:pStyle w:val="ListParagraph"/>
        <w:numPr>
          <w:ilvl w:val="0"/>
          <w:numId w:val="18"/>
        </w:numPr>
      </w:pPr>
      <w:r w:rsidRPr="00506BEA">
        <w:t>I am a rational person and I rarely, if ever, consult my feelings to make a decision.</w:t>
      </w:r>
    </w:p>
    <w:p w14:paraId="7C8AA9E6" w14:textId="77777777" w:rsidR="00F5214D" w:rsidRPr="00506BEA" w:rsidRDefault="00F5214D" w:rsidP="00F5214D">
      <w:pPr>
        <w:pStyle w:val="ListParagraph"/>
        <w:numPr>
          <w:ilvl w:val="0"/>
          <w:numId w:val="18"/>
        </w:numPr>
      </w:pPr>
      <w:r w:rsidRPr="00506BEA">
        <w:t>I have a rich vocabulary to describe my emotions.</w:t>
      </w:r>
    </w:p>
    <w:p w14:paraId="6EA4CC0C" w14:textId="77777777" w:rsidR="00F5214D" w:rsidRPr="00506BEA" w:rsidRDefault="00F5214D" w:rsidP="00F5214D">
      <w:pPr>
        <w:pStyle w:val="ListParagraph"/>
        <w:numPr>
          <w:ilvl w:val="0"/>
          <w:numId w:val="18"/>
        </w:numPr>
      </w:pPr>
      <w:r w:rsidRPr="00506BEA">
        <w:t>I have problems dealing with my feelings of anger.</w:t>
      </w:r>
    </w:p>
    <w:p w14:paraId="4334CCFD" w14:textId="77777777" w:rsidR="00F5214D" w:rsidRPr="00506BEA" w:rsidRDefault="00F5214D" w:rsidP="00F5214D">
      <w:pPr>
        <w:pStyle w:val="ListParagraph"/>
        <w:numPr>
          <w:ilvl w:val="0"/>
          <w:numId w:val="18"/>
        </w:numPr>
      </w:pPr>
      <w:r w:rsidRPr="00506BEA">
        <w:t>When someone I know is in a bad mood, I can help the person calm down and feel better quickly.</w:t>
      </w:r>
    </w:p>
    <w:p w14:paraId="5BA8DDA6" w14:textId="77777777" w:rsidR="00F5214D" w:rsidRPr="00506BEA" w:rsidRDefault="00F5214D" w:rsidP="00F5214D">
      <w:pPr>
        <w:pStyle w:val="ListParagraph"/>
        <w:numPr>
          <w:ilvl w:val="0"/>
          <w:numId w:val="18"/>
        </w:numPr>
      </w:pPr>
      <w:r w:rsidRPr="00506BEA">
        <w:t>I am aware of the nonverbal messages other people send.</w:t>
      </w:r>
    </w:p>
    <w:p w14:paraId="784C1E0A" w14:textId="77777777" w:rsidR="00F5214D" w:rsidRPr="00506BEA" w:rsidRDefault="00F5214D" w:rsidP="00F5214D">
      <w:pPr>
        <w:pStyle w:val="ListParagraph"/>
        <w:numPr>
          <w:ilvl w:val="0"/>
          <w:numId w:val="18"/>
        </w:numPr>
      </w:pPr>
      <w:r w:rsidRPr="00506BEA">
        <w:t>When making decisions, I listen to my feelings to see if the decision feels right.</w:t>
      </w:r>
    </w:p>
    <w:p w14:paraId="1B2965B0" w14:textId="77777777" w:rsidR="00F5214D" w:rsidRPr="00506BEA" w:rsidRDefault="00F5214D" w:rsidP="00F5214D">
      <w:pPr>
        <w:pStyle w:val="ListParagraph"/>
        <w:numPr>
          <w:ilvl w:val="0"/>
          <w:numId w:val="18"/>
        </w:numPr>
      </w:pPr>
      <w:r w:rsidRPr="00506BEA">
        <w:t>I could easily write a lot of synonyms for emotion words like happiness or sadness.</w:t>
      </w:r>
    </w:p>
    <w:p w14:paraId="1E2ED4C0" w14:textId="77777777" w:rsidR="00F5214D" w:rsidRPr="00506BEA" w:rsidRDefault="00F5214D" w:rsidP="00F5214D">
      <w:pPr>
        <w:pStyle w:val="ListParagraph"/>
        <w:numPr>
          <w:ilvl w:val="0"/>
          <w:numId w:val="18"/>
        </w:numPr>
      </w:pPr>
      <w:r w:rsidRPr="00506BEA">
        <w:t>I can handle stressful situations without getting too nervous.</w:t>
      </w:r>
    </w:p>
    <w:p w14:paraId="05A48BFE" w14:textId="77777777" w:rsidR="00F5214D" w:rsidRPr="00506BEA" w:rsidRDefault="00F5214D" w:rsidP="00F5214D">
      <w:pPr>
        <w:pStyle w:val="ListParagraph"/>
        <w:numPr>
          <w:ilvl w:val="0"/>
          <w:numId w:val="18"/>
        </w:numPr>
      </w:pPr>
      <w:r w:rsidRPr="00506BEA">
        <w:t>I know the strategies to make or improve other people’s moods.</w:t>
      </w:r>
    </w:p>
    <w:p w14:paraId="149B3245" w14:textId="77777777" w:rsidR="00F5214D" w:rsidRPr="00506BEA" w:rsidRDefault="00F5214D" w:rsidP="00F5214D">
      <w:pPr>
        <w:pStyle w:val="ListParagraph"/>
        <w:numPr>
          <w:ilvl w:val="0"/>
          <w:numId w:val="18"/>
        </w:numPr>
      </w:pPr>
      <w:r w:rsidRPr="00506BEA">
        <w:t>I can tell when a person is lying to me by looking at his or her facial expression.</w:t>
      </w:r>
    </w:p>
    <w:p w14:paraId="20E42DE0" w14:textId="77777777" w:rsidR="00F5214D" w:rsidRPr="00506BEA" w:rsidRDefault="00F5214D" w:rsidP="00F5214D">
      <w:pPr>
        <w:pStyle w:val="ListParagraph"/>
        <w:numPr>
          <w:ilvl w:val="0"/>
          <w:numId w:val="18"/>
        </w:numPr>
      </w:pPr>
      <w:r w:rsidRPr="00506BEA">
        <w:t>I am a rational person and don’t like to rely on my feelings to make decisions.</w:t>
      </w:r>
    </w:p>
    <w:p w14:paraId="6CC0B5AD" w14:textId="77777777" w:rsidR="00F5214D" w:rsidRPr="00506BEA" w:rsidRDefault="00F5214D" w:rsidP="00F5214D">
      <w:pPr>
        <w:pStyle w:val="ListParagraph"/>
        <w:numPr>
          <w:ilvl w:val="0"/>
          <w:numId w:val="18"/>
        </w:numPr>
      </w:pPr>
      <w:r w:rsidRPr="00506BEA">
        <w:t>I have the vocabulary to describe how most emotions progress from simple to complex feelings.</w:t>
      </w:r>
    </w:p>
    <w:p w14:paraId="38069CBE" w14:textId="77777777" w:rsidR="00F5214D" w:rsidRPr="00506BEA" w:rsidRDefault="00F5214D" w:rsidP="00F5214D">
      <w:pPr>
        <w:pStyle w:val="ListParagraph"/>
        <w:numPr>
          <w:ilvl w:val="0"/>
          <w:numId w:val="18"/>
        </w:numPr>
      </w:pPr>
      <w:r w:rsidRPr="00506BEA">
        <w:t>I am able to handle most upsetting problems.</w:t>
      </w:r>
    </w:p>
    <w:p w14:paraId="70B7F844" w14:textId="77777777" w:rsidR="00F5214D" w:rsidRPr="00506BEA" w:rsidRDefault="00F5214D" w:rsidP="00F5214D">
      <w:pPr>
        <w:pStyle w:val="ListParagraph"/>
        <w:numPr>
          <w:ilvl w:val="0"/>
          <w:numId w:val="18"/>
        </w:numPr>
      </w:pPr>
      <w:r w:rsidRPr="00506BEA">
        <w:t>I am not very good at helping others to feel better when they are feeling down or angry.</w:t>
      </w:r>
    </w:p>
    <w:p w14:paraId="5CBC4156" w14:textId="77777777" w:rsidR="00F5214D" w:rsidRPr="00506BEA" w:rsidRDefault="00F5214D" w:rsidP="00F5214D">
      <w:pPr>
        <w:pStyle w:val="ListParagraph"/>
        <w:numPr>
          <w:ilvl w:val="0"/>
          <w:numId w:val="18"/>
        </w:numPr>
      </w:pPr>
      <w:r w:rsidRPr="00506BEA">
        <w:t>My quick impressions of what people are feeling are usually wrong.</w:t>
      </w:r>
    </w:p>
    <w:p w14:paraId="3D236B04" w14:textId="77777777" w:rsidR="00F5214D" w:rsidRPr="00506BEA" w:rsidRDefault="00F5214D" w:rsidP="00F5214D">
      <w:pPr>
        <w:pStyle w:val="ListParagraph"/>
        <w:numPr>
          <w:ilvl w:val="0"/>
          <w:numId w:val="18"/>
        </w:numPr>
      </w:pPr>
      <w:r w:rsidRPr="00506BEA">
        <w:t>My “feelings” vocabulary is probably better than most other persons’ “feelings” vocabularies.</w:t>
      </w:r>
    </w:p>
    <w:p w14:paraId="12CD4C14" w14:textId="77777777" w:rsidR="00F5214D" w:rsidRPr="00506BEA" w:rsidRDefault="00F5214D" w:rsidP="00F5214D">
      <w:pPr>
        <w:pStyle w:val="ListParagraph"/>
        <w:numPr>
          <w:ilvl w:val="0"/>
          <w:numId w:val="18"/>
        </w:numPr>
      </w:pPr>
      <w:r w:rsidRPr="00506BEA">
        <w:t>I know how to keep calm in difficult or stressful situations.</w:t>
      </w:r>
    </w:p>
    <w:p w14:paraId="68EC43A6" w14:textId="77777777" w:rsidR="00F5214D" w:rsidRPr="00506BEA" w:rsidRDefault="00F5214D" w:rsidP="00F5214D">
      <w:pPr>
        <w:pStyle w:val="ListParagraph"/>
        <w:numPr>
          <w:ilvl w:val="0"/>
          <w:numId w:val="18"/>
        </w:numPr>
      </w:pPr>
      <w:r w:rsidRPr="00506BEA">
        <w:t>I am the type of person to whom others go when they need help with a difficult situation.</w:t>
      </w:r>
    </w:p>
    <w:p w14:paraId="4AEC33D6" w14:textId="77777777" w:rsidR="00F5214D" w:rsidRPr="00EB1260" w:rsidRDefault="00F5214D" w:rsidP="00F5214D"/>
    <w:p w14:paraId="628D6E3C" w14:textId="77777777" w:rsidR="00F5214D" w:rsidRPr="00EB1260" w:rsidRDefault="00F5214D" w:rsidP="00F5214D"/>
    <w:p w14:paraId="66CAD74D" w14:textId="77777777" w:rsidR="00F5214D" w:rsidRPr="00EB1260" w:rsidRDefault="00F5214D" w:rsidP="00F5214D"/>
    <w:p w14:paraId="0EB28735" w14:textId="77777777" w:rsidR="00F5214D" w:rsidRDefault="00F5214D" w:rsidP="00F5214D">
      <w:pPr>
        <w:pStyle w:val="Heading1"/>
        <w:numPr>
          <w:ilvl w:val="0"/>
          <w:numId w:val="0"/>
        </w:numPr>
        <w:ind w:left="3551"/>
      </w:pPr>
    </w:p>
    <w:p w14:paraId="3CF00D61" w14:textId="77777777" w:rsidR="00E54123" w:rsidRDefault="00E54123" w:rsidP="00E54123"/>
    <w:p w14:paraId="623A3E6D" w14:textId="77777777" w:rsidR="00E54123" w:rsidRDefault="00E54123" w:rsidP="00E54123"/>
    <w:p w14:paraId="3EF06E10" w14:textId="77777777" w:rsidR="00E54123" w:rsidRDefault="00E54123" w:rsidP="00E54123"/>
    <w:p w14:paraId="3BC77CF5" w14:textId="77777777" w:rsidR="00E54123" w:rsidRPr="00E54123" w:rsidRDefault="00E54123" w:rsidP="00E54123"/>
    <w:p w14:paraId="71F9B4BF" w14:textId="77777777" w:rsidR="00F5214D" w:rsidRPr="00CA7BEF" w:rsidRDefault="00F5214D" w:rsidP="00F5214D">
      <w:pPr>
        <w:pStyle w:val="Heading2"/>
      </w:pPr>
      <w:bookmarkStart w:id="135" w:name="_Toc203568190"/>
      <w:bookmarkStart w:id="136" w:name="_Toc227827264"/>
      <w:r w:rsidRPr="00CA7BEF">
        <w:t>The Profile of Emotional Competence</w:t>
      </w:r>
      <w:bookmarkEnd w:id="135"/>
      <w:bookmarkEnd w:id="136"/>
    </w:p>
    <w:p w14:paraId="139801F2" w14:textId="77777777" w:rsidR="00F5214D" w:rsidRPr="00EB1260" w:rsidRDefault="00F5214D" w:rsidP="00F5214D"/>
    <w:p w14:paraId="498F4C72" w14:textId="77777777" w:rsidR="00F5214D" w:rsidRPr="00EB1260" w:rsidRDefault="00F5214D" w:rsidP="00F5214D"/>
    <w:p w14:paraId="19749FB6" w14:textId="77777777" w:rsidR="00F5214D" w:rsidRPr="00EB1260" w:rsidRDefault="00F5214D" w:rsidP="00F5214D"/>
    <w:p w14:paraId="2A1FCAFB" w14:textId="77777777" w:rsidR="00F5214D" w:rsidRPr="00E54123" w:rsidRDefault="00F5214D" w:rsidP="00F5214D">
      <w:r w:rsidRPr="00E54123">
        <w:t>1.</w:t>
      </w:r>
      <w:r w:rsidRPr="00E54123">
        <w:tab/>
        <w:t>As my emotions arise I don't understand where they come from.</w:t>
      </w:r>
    </w:p>
    <w:p w14:paraId="20BACC10" w14:textId="77777777" w:rsidR="00F5214D" w:rsidRPr="00E54123" w:rsidRDefault="00F5214D" w:rsidP="00F5214D">
      <w:r w:rsidRPr="00E54123">
        <w:t>2.</w:t>
      </w:r>
      <w:r w:rsidRPr="00E54123">
        <w:tab/>
        <w:t>I don't always understand why I respond in the way I do.</w:t>
      </w:r>
    </w:p>
    <w:p w14:paraId="3933433A" w14:textId="77777777" w:rsidR="00F5214D" w:rsidRPr="00E54123" w:rsidRDefault="00F5214D" w:rsidP="00F5214D">
      <w:r w:rsidRPr="00E54123">
        <w:t>3.</w:t>
      </w:r>
      <w:r w:rsidRPr="00E54123">
        <w:tab/>
        <w:t>If I wanted, I could easily influence other people's emotions to achieve what I want.</w:t>
      </w:r>
    </w:p>
    <w:p w14:paraId="7EA6D17F" w14:textId="77777777" w:rsidR="00F5214D" w:rsidRPr="00E54123" w:rsidRDefault="00F5214D" w:rsidP="00F5214D">
      <w:r w:rsidRPr="00E54123">
        <w:t>4.</w:t>
      </w:r>
      <w:r w:rsidRPr="00E54123">
        <w:tab/>
        <w:t>I know what to do to win people over to my cause.</w:t>
      </w:r>
    </w:p>
    <w:p w14:paraId="60BFF5A3" w14:textId="77777777" w:rsidR="00F5214D" w:rsidRPr="00E54123" w:rsidRDefault="00F5214D" w:rsidP="00F5214D">
      <w:r w:rsidRPr="00E54123">
        <w:t>5.</w:t>
      </w:r>
      <w:r w:rsidRPr="00E54123">
        <w:tab/>
        <w:t>I am often a loss to understand other people's emotional responses.</w:t>
      </w:r>
    </w:p>
    <w:p w14:paraId="3F3F5BD6" w14:textId="77777777" w:rsidR="00F5214D" w:rsidRPr="00E54123" w:rsidRDefault="00F5214D" w:rsidP="00F5214D">
      <w:r w:rsidRPr="00E54123">
        <w:t>6.</w:t>
      </w:r>
      <w:r w:rsidRPr="00E54123">
        <w:tab/>
        <w:t xml:space="preserve">When I feel good, I can easily tell whether it is due to being proud of myself, happy or relaxed.  </w:t>
      </w:r>
    </w:p>
    <w:p w14:paraId="7CB2F09D" w14:textId="77777777" w:rsidR="00F5214D" w:rsidRPr="00E54123" w:rsidRDefault="00F5214D" w:rsidP="00F5214D">
      <w:r w:rsidRPr="00E54123">
        <w:t>7.</w:t>
      </w:r>
      <w:r w:rsidRPr="00E54123">
        <w:tab/>
        <w:t>I can tell whether a person is angry, sad or happy even if they don't talk to me.</w:t>
      </w:r>
    </w:p>
    <w:p w14:paraId="77C5A8FF" w14:textId="77777777" w:rsidR="00F5214D" w:rsidRPr="00E54123" w:rsidRDefault="00F5214D" w:rsidP="00F5214D">
      <w:r w:rsidRPr="00E54123">
        <w:t>8.</w:t>
      </w:r>
      <w:r w:rsidRPr="00E54123">
        <w:tab/>
        <w:t>I am good at describing my feelings.</w:t>
      </w:r>
    </w:p>
    <w:p w14:paraId="74F1497A" w14:textId="77777777" w:rsidR="00F5214D" w:rsidRPr="00E54123" w:rsidRDefault="00F5214D" w:rsidP="00F5214D">
      <w:r w:rsidRPr="00E54123">
        <w:t>9.</w:t>
      </w:r>
      <w:r w:rsidRPr="00E54123">
        <w:tab/>
        <w:t>I never base my personal life choices on my emotions.</w:t>
      </w:r>
    </w:p>
    <w:p w14:paraId="679CBD7C" w14:textId="77777777" w:rsidR="00F5214D" w:rsidRPr="00E54123" w:rsidRDefault="00F5214D" w:rsidP="00F5214D">
      <w:r w:rsidRPr="00E54123">
        <w:t>10.</w:t>
      </w:r>
      <w:r w:rsidRPr="00E54123">
        <w:tab/>
        <w:t>When I am feeling low, I easily make a link between my feelings and a situation that affected me.</w:t>
      </w:r>
    </w:p>
    <w:p w14:paraId="031E3B1B" w14:textId="77777777" w:rsidR="00F5214D" w:rsidRPr="00E54123" w:rsidRDefault="00F5214D" w:rsidP="00F5214D">
      <w:r w:rsidRPr="00E54123">
        <w:t>11.</w:t>
      </w:r>
      <w:r w:rsidRPr="00E54123">
        <w:tab/>
        <w:t>I can easily get what I want from others.</w:t>
      </w:r>
    </w:p>
    <w:p w14:paraId="39CE345B" w14:textId="77777777" w:rsidR="00F5214D" w:rsidRPr="00E54123" w:rsidRDefault="00F5214D" w:rsidP="00F5214D">
      <w:r w:rsidRPr="00E54123">
        <w:t>12.</w:t>
      </w:r>
      <w:r w:rsidRPr="00E54123">
        <w:tab/>
        <w:t>I easily manage to calm myself down after a difficult experience.</w:t>
      </w:r>
    </w:p>
    <w:p w14:paraId="36BB4DB8" w14:textId="77777777" w:rsidR="00F5214D" w:rsidRPr="00E54123" w:rsidRDefault="00F5214D" w:rsidP="00F5214D">
      <w:r w:rsidRPr="00E54123">
        <w:t>13.</w:t>
      </w:r>
      <w:r w:rsidRPr="00E54123">
        <w:tab/>
        <w:t>I can easily explain the emotional responses of the people around me.</w:t>
      </w:r>
    </w:p>
    <w:p w14:paraId="4AA16156" w14:textId="77777777" w:rsidR="00F5214D" w:rsidRDefault="00F5214D" w:rsidP="00F5214D">
      <w:r>
        <w:t>14.</w:t>
      </w:r>
      <w:r>
        <w:tab/>
        <w:t>Most of the time I understand why people feel the way they do.</w:t>
      </w:r>
    </w:p>
    <w:p w14:paraId="2C2003C0" w14:textId="77777777" w:rsidR="00F5214D" w:rsidRDefault="00F5214D" w:rsidP="00F5214D">
      <w:r>
        <w:t>15.</w:t>
      </w:r>
      <w:r>
        <w:tab/>
        <w:t>When I am sad, I find it easy to cheer myself up.</w:t>
      </w:r>
    </w:p>
    <w:p w14:paraId="633C989E" w14:textId="77777777" w:rsidR="00F5214D" w:rsidRDefault="00F5214D" w:rsidP="00F5214D">
      <w:r>
        <w:t>16.</w:t>
      </w:r>
      <w:r>
        <w:tab/>
        <w:t>When I am touched by something, I immediately know what I feel.</w:t>
      </w:r>
    </w:p>
    <w:p w14:paraId="26B7C442" w14:textId="77777777" w:rsidR="00F5214D" w:rsidRDefault="00F5214D" w:rsidP="00F5214D">
      <w:r>
        <w:t>17.</w:t>
      </w:r>
      <w:r>
        <w:tab/>
        <w:t>If I dislike something, I manage to say so in a calm manner.</w:t>
      </w:r>
    </w:p>
    <w:p w14:paraId="72F0F02A" w14:textId="77777777" w:rsidR="00F5214D" w:rsidRDefault="00F5214D" w:rsidP="00F5214D">
      <w:r>
        <w:t>18.</w:t>
      </w:r>
      <w:r>
        <w:tab/>
        <w:t>I do not understand why the people around me respond the way they do.</w:t>
      </w:r>
    </w:p>
    <w:p w14:paraId="203A7372" w14:textId="77777777" w:rsidR="00F5214D" w:rsidRDefault="00F5214D" w:rsidP="00F5214D">
      <w:r>
        <w:t>19.</w:t>
      </w:r>
      <w:r>
        <w:tab/>
        <w:t>When I see someone who is stressed or anxious, I can easily calm them down.</w:t>
      </w:r>
    </w:p>
    <w:p w14:paraId="7D6B9D60" w14:textId="77777777" w:rsidR="00F5214D" w:rsidRDefault="00F5214D" w:rsidP="00F5214D">
      <w:r>
        <w:t>20.</w:t>
      </w:r>
      <w:r>
        <w:tab/>
        <w:t>During an argument I do not know whether I am angry or sad.</w:t>
      </w:r>
    </w:p>
    <w:p w14:paraId="24815839" w14:textId="77777777" w:rsidR="00F5214D" w:rsidRDefault="00F5214D" w:rsidP="00F5214D">
      <w:r>
        <w:t>21.</w:t>
      </w:r>
      <w:r>
        <w:tab/>
        <w:t>I use my feelings to improve my choices in life.</w:t>
      </w:r>
    </w:p>
    <w:p w14:paraId="11224F36" w14:textId="77777777" w:rsidR="00F5214D" w:rsidRDefault="00F5214D" w:rsidP="00F5214D">
      <w:r>
        <w:t>22.</w:t>
      </w:r>
      <w:r>
        <w:tab/>
        <w:t>I try to learn from difficult situations or emotions.</w:t>
      </w:r>
    </w:p>
    <w:p w14:paraId="6C458F8D" w14:textId="77777777" w:rsidR="00F5214D" w:rsidRDefault="00F5214D" w:rsidP="00F5214D">
      <w:r>
        <w:t>23.</w:t>
      </w:r>
      <w:r>
        <w:tab/>
        <w:t>Other people tend to confide in me about personal issues.</w:t>
      </w:r>
    </w:p>
    <w:p w14:paraId="43A0F242" w14:textId="77777777" w:rsidR="00F5214D" w:rsidRDefault="00F5214D" w:rsidP="00F5214D">
      <w:r>
        <w:t>24.</w:t>
      </w:r>
      <w:r>
        <w:tab/>
        <w:t>My emotions inform me about changes I should make in my life.</w:t>
      </w:r>
    </w:p>
    <w:p w14:paraId="107AA652" w14:textId="77777777" w:rsidR="00F5214D" w:rsidRDefault="00F5214D" w:rsidP="00F5214D">
      <w:r>
        <w:t>25.</w:t>
      </w:r>
      <w:r>
        <w:tab/>
        <w:t>I find it difficult to explain my feelings to others even if I want to.</w:t>
      </w:r>
    </w:p>
    <w:p w14:paraId="4C4B512F" w14:textId="77777777" w:rsidR="00F5214D" w:rsidRDefault="00F5214D" w:rsidP="00F5214D">
      <w:r>
        <w:t>26.</w:t>
      </w:r>
      <w:r>
        <w:tab/>
        <w:t>I don't always understand why I am stressed.</w:t>
      </w:r>
    </w:p>
    <w:p w14:paraId="0076572A" w14:textId="77777777" w:rsidR="00F5214D" w:rsidRDefault="00F5214D" w:rsidP="00F5214D">
      <w:r>
        <w:t>27.</w:t>
      </w:r>
      <w:r>
        <w:tab/>
        <w:t>If someone came to me in tears, I would not know what to do.</w:t>
      </w:r>
    </w:p>
    <w:p w14:paraId="56FA86A0" w14:textId="77777777" w:rsidR="00F5214D" w:rsidRDefault="00F5214D" w:rsidP="00F5214D">
      <w:r>
        <w:t>28.</w:t>
      </w:r>
      <w:r>
        <w:tab/>
        <w:t>I find it difficult to listen to people who are complaining.</w:t>
      </w:r>
    </w:p>
    <w:p w14:paraId="640B93F2" w14:textId="77777777" w:rsidR="00F5214D" w:rsidRDefault="00F5214D" w:rsidP="00F5214D">
      <w:r>
        <w:t>29.</w:t>
      </w:r>
      <w:r>
        <w:tab/>
        <w:t xml:space="preserve">I often take the wrong attitude to people because I was not aware of their emotional state. </w:t>
      </w:r>
    </w:p>
    <w:p w14:paraId="2B379ED4" w14:textId="77777777" w:rsidR="00F5214D" w:rsidRDefault="00F5214D" w:rsidP="00F5214D">
      <w:r>
        <w:t>30.</w:t>
      </w:r>
      <w:r>
        <w:tab/>
        <w:t>I am good at sensing what others are feeling.</w:t>
      </w:r>
    </w:p>
    <w:p w14:paraId="0FD504C8" w14:textId="77777777" w:rsidR="00F5214D" w:rsidRDefault="00F5214D" w:rsidP="00F5214D">
      <w:r>
        <w:t>31.</w:t>
      </w:r>
      <w:r>
        <w:tab/>
        <w:t>I feel uncomfortable if people tell me about their problems, so I try to avoid it.</w:t>
      </w:r>
    </w:p>
    <w:p w14:paraId="7A25375B" w14:textId="77777777" w:rsidR="00F5214D" w:rsidRDefault="00F5214D" w:rsidP="00F5214D">
      <w:r>
        <w:t>32.</w:t>
      </w:r>
      <w:r>
        <w:tab/>
        <w:t>I know what to do to motivate people.</w:t>
      </w:r>
    </w:p>
    <w:p w14:paraId="00C9A1F0" w14:textId="77777777" w:rsidR="00F5214D" w:rsidRDefault="00F5214D" w:rsidP="00F5214D">
      <w:r>
        <w:t>33.</w:t>
      </w:r>
      <w:r>
        <w:tab/>
        <w:t>I am good at lifting other people's spirits.</w:t>
      </w:r>
    </w:p>
    <w:p w14:paraId="52561BAD" w14:textId="77777777" w:rsidR="00F5214D" w:rsidRDefault="00F5214D" w:rsidP="00F5214D">
      <w:r>
        <w:t>34.</w:t>
      </w:r>
      <w:r>
        <w:tab/>
        <w:t>I find it difficult to establish a link between a person's response and their personal circumstances.</w:t>
      </w:r>
    </w:p>
    <w:p w14:paraId="4C708B1F" w14:textId="77777777" w:rsidR="00F5214D" w:rsidRDefault="00F5214D" w:rsidP="00F5214D">
      <w:r>
        <w:t>35.</w:t>
      </w:r>
      <w:r>
        <w:tab/>
        <w:t>I am usually able to influence the way other people feel.</w:t>
      </w:r>
    </w:p>
    <w:p w14:paraId="14961050" w14:textId="77777777" w:rsidR="00F5214D" w:rsidRDefault="00F5214D" w:rsidP="00F5214D">
      <w:r>
        <w:t>36.</w:t>
      </w:r>
      <w:r>
        <w:tab/>
        <w:t>If I wanted, I could easily make someone feel uneasy.</w:t>
      </w:r>
    </w:p>
    <w:p w14:paraId="5BFC7DB1" w14:textId="77777777" w:rsidR="00F5214D" w:rsidRDefault="00F5214D" w:rsidP="00F5214D">
      <w:r>
        <w:t>37.</w:t>
      </w:r>
      <w:r>
        <w:tab/>
        <w:t>I find it difficult to handle my emotions.</w:t>
      </w:r>
    </w:p>
    <w:p w14:paraId="006EC4B9" w14:textId="77777777" w:rsidR="00F5214D" w:rsidRDefault="00F5214D" w:rsidP="00F5214D">
      <w:r>
        <w:t>38.</w:t>
      </w:r>
      <w:r>
        <w:tab/>
        <w:t>The people around me tell me I don't express my feelings openly.</w:t>
      </w:r>
    </w:p>
    <w:p w14:paraId="347DA362" w14:textId="77777777" w:rsidR="00F5214D" w:rsidRDefault="00F5214D" w:rsidP="00F5214D">
      <w:r>
        <w:t>39.</w:t>
      </w:r>
      <w:r>
        <w:tab/>
        <w:t>When I am angry, I find it easy to calm myself down.</w:t>
      </w:r>
    </w:p>
    <w:p w14:paraId="52F1A697" w14:textId="77777777" w:rsidR="00F5214D" w:rsidRDefault="00F5214D" w:rsidP="00F5214D">
      <w:r>
        <w:t>40.</w:t>
      </w:r>
      <w:r>
        <w:tab/>
        <w:t>I am often surprised by people's responses because I was not aware they were in a bad mood.</w:t>
      </w:r>
    </w:p>
    <w:p w14:paraId="1B90D8D8" w14:textId="77777777" w:rsidR="00F5214D" w:rsidRDefault="00F5214D" w:rsidP="00F5214D">
      <w:r>
        <w:t>41.</w:t>
      </w:r>
      <w:r>
        <w:tab/>
        <w:t>My feelings help me to focus on what is important to me.</w:t>
      </w:r>
    </w:p>
    <w:p w14:paraId="1EDB9A82" w14:textId="77777777" w:rsidR="00F5214D" w:rsidRDefault="00F5214D" w:rsidP="00F5214D">
      <w:r>
        <w:t>42.</w:t>
      </w:r>
      <w:r>
        <w:tab/>
        <w:t>Others don't accept the way I express my emotions.</w:t>
      </w:r>
    </w:p>
    <w:p w14:paraId="69C31E01" w14:textId="77777777" w:rsidR="00F5214D" w:rsidRDefault="00F5214D" w:rsidP="00F5214D">
      <w:r>
        <w:t>43.</w:t>
      </w:r>
      <w:r>
        <w:tab/>
        <w:t>When I am sad, I often don't know why.</w:t>
      </w:r>
    </w:p>
    <w:p w14:paraId="7D62EFB7" w14:textId="77777777" w:rsidR="00F5214D" w:rsidRDefault="00F5214D" w:rsidP="00F5214D">
      <w:r>
        <w:t>44.</w:t>
      </w:r>
      <w:r>
        <w:tab/>
        <w:t>Quite often I am not aware of people's emotional state.</w:t>
      </w:r>
    </w:p>
    <w:p w14:paraId="57933A23" w14:textId="77777777" w:rsidR="00F5214D" w:rsidRDefault="00F5214D" w:rsidP="00F5214D">
      <w:r>
        <w:t>45.</w:t>
      </w:r>
      <w:r>
        <w:tab/>
        <w:t>Other people tell me I make a good confidant.</w:t>
      </w:r>
    </w:p>
    <w:p w14:paraId="462A37E4" w14:textId="77777777" w:rsidR="00F5214D" w:rsidRDefault="00F5214D" w:rsidP="00F5214D">
      <w:r>
        <w:t>46.</w:t>
      </w:r>
      <w:r>
        <w:tab/>
        <w:t>I feel uneasy when other people tell me about something that is difficult for them.</w:t>
      </w:r>
    </w:p>
    <w:p w14:paraId="5CAF043D" w14:textId="77777777" w:rsidR="00F5214D" w:rsidRDefault="00F5214D" w:rsidP="00F5214D">
      <w:r>
        <w:t>47.</w:t>
      </w:r>
      <w:r>
        <w:tab/>
        <w:t>When I am confronted with an angry person, I can easily calm them down.</w:t>
      </w:r>
    </w:p>
    <w:p w14:paraId="41426CE8" w14:textId="77777777" w:rsidR="00F5214D" w:rsidRDefault="00F5214D" w:rsidP="00F5214D">
      <w:r>
        <w:t>48.</w:t>
      </w:r>
      <w:r>
        <w:tab/>
        <w:t>I am aware of my emotions as soon as they arise.</w:t>
      </w:r>
    </w:p>
    <w:p w14:paraId="2C58C478" w14:textId="77777777" w:rsidR="00F5214D" w:rsidRDefault="00F5214D" w:rsidP="00F5214D">
      <w:r>
        <w:t>49.</w:t>
      </w:r>
      <w:r>
        <w:tab/>
        <w:t>When I am feeling low, I find it difficult to know exactly what kind of emotion it is I am feeling.</w:t>
      </w:r>
    </w:p>
    <w:p w14:paraId="6475EE4F" w14:textId="77777777" w:rsidR="00F5214D" w:rsidRDefault="00F5214D" w:rsidP="00F5214D">
      <w:r>
        <w:t>50.</w:t>
      </w:r>
      <w:r>
        <w:tab/>
        <w:t>In a stressful situation I usually think in a way that helps me stay calm.</w:t>
      </w:r>
    </w:p>
    <w:p w14:paraId="1B4427D1" w14:textId="77777777" w:rsidR="00F5214D" w:rsidRDefault="00F5214D" w:rsidP="00F5214D"/>
    <w:p w14:paraId="20B82B9C" w14:textId="77777777" w:rsidR="00F5214D" w:rsidRPr="00EB1260" w:rsidRDefault="00F5214D" w:rsidP="00F5214D">
      <w:pPr>
        <w:pStyle w:val="Heading2"/>
      </w:pPr>
      <w:bookmarkStart w:id="137" w:name="_Toc203568191"/>
      <w:bookmarkStart w:id="138" w:name="_Toc227827265"/>
      <w:r>
        <w:t>Metacognitive Monitoring Scale</w:t>
      </w:r>
      <w:bookmarkEnd w:id="137"/>
      <w:bookmarkEnd w:id="138"/>
    </w:p>
    <w:p w14:paraId="546DB95E" w14:textId="77777777" w:rsidR="00F5214D" w:rsidRPr="00EB1260" w:rsidRDefault="00F5214D" w:rsidP="00F5214D"/>
    <w:p w14:paraId="106D1FBF" w14:textId="77777777" w:rsidR="00F5214D" w:rsidRDefault="00F5214D" w:rsidP="00F5214D">
      <w:pPr>
        <w:pStyle w:val="ListParagraph"/>
        <w:numPr>
          <w:ilvl w:val="0"/>
          <w:numId w:val="19"/>
        </w:numPr>
      </w:pPr>
      <w:r>
        <w:t>I deliberately assess my performance on all tasks</w:t>
      </w:r>
    </w:p>
    <w:p w14:paraId="456798A3" w14:textId="77777777" w:rsidR="00F5214D" w:rsidRDefault="00F5214D" w:rsidP="00F5214D">
      <w:pPr>
        <w:pStyle w:val="ListParagraph"/>
        <w:numPr>
          <w:ilvl w:val="0"/>
          <w:numId w:val="19"/>
        </w:numPr>
      </w:pPr>
      <w:r>
        <w:t>I evaluate how confident I am after each decision</w:t>
      </w:r>
    </w:p>
    <w:p w14:paraId="32576C2C" w14:textId="77777777" w:rsidR="00F5214D" w:rsidRDefault="00F5214D" w:rsidP="00F5214D">
      <w:pPr>
        <w:pStyle w:val="ListParagraph"/>
        <w:numPr>
          <w:ilvl w:val="0"/>
          <w:numId w:val="19"/>
        </w:numPr>
      </w:pPr>
      <w:r>
        <w:t>When I perform tasks, I keep close track of how well I am doing</w:t>
      </w:r>
    </w:p>
    <w:p w14:paraId="5EDDAE59" w14:textId="77777777" w:rsidR="00F5214D" w:rsidRDefault="00F5214D" w:rsidP="00F5214D">
      <w:pPr>
        <w:pStyle w:val="ListParagraph"/>
        <w:numPr>
          <w:ilvl w:val="0"/>
          <w:numId w:val="19"/>
        </w:numPr>
      </w:pPr>
      <w:r>
        <w:t>I always assess my performance</w:t>
      </w:r>
    </w:p>
    <w:p w14:paraId="7976686A" w14:textId="77777777" w:rsidR="00F5214D" w:rsidRDefault="00F5214D" w:rsidP="00F5214D">
      <w:pPr>
        <w:pStyle w:val="ListParagraph"/>
        <w:numPr>
          <w:ilvl w:val="0"/>
          <w:numId w:val="19"/>
        </w:numPr>
      </w:pPr>
      <w:r>
        <w:t>I'm realistic about my capabilities</w:t>
      </w:r>
    </w:p>
    <w:p w14:paraId="4E90B3C7" w14:textId="77777777" w:rsidR="00F5214D" w:rsidRDefault="00F5214D" w:rsidP="00F5214D">
      <w:pPr>
        <w:pStyle w:val="ListParagraph"/>
        <w:numPr>
          <w:ilvl w:val="0"/>
          <w:numId w:val="19"/>
        </w:numPr>
      </w:pPr>
      <w:r>
        <w:t>I know when I am performing well</w:t>
      </w:r>
    </w:p>
    <w:p w14:paraId="204DAA25" w14:textId="77777777" w:rsidR="00F5214D" w:rsidRDefault="00F5214D" w:rsidP="00F5214D">
      <w:pPr>
        <w:pStyle w:val="ListParagraph"/>
        <w:numPr>
          <w:ilvl w:val="0"/>
          <w:numId w:val="19"/>
        </w:numPr>
      </w:pPr>
      <w:r>
        <w:t>I am aware of my strengths and weaknesses</w:t>
      </w:r>
    </w:p>
    <w:p w14:paraId="5E85008A" w14:textId="77777777" w:rsidR="00F5214D" w:rsidRPr="00EB1260" w:rsidRDefault="00F5214D" w:rsidP="00F5214D">
      <w:pPr>
        <w:pStyle w:val="ListParagraph"/>
        <w:numPr>
          <w:ilvl w:val="0"/>
          <w:numId w:val="19"/>
        </w:numPr>
      </w:pPr>
      <w:r>
        <w:t>I tend to be accurate in my self-assessments</w:t>
      </w:r>
    </w:p>
    <w:p w14:paraId="2F72A9B1" w14:textId="77777777" w:rsidR="00F5214D" w:rsidRDefault="00F5214D" w:rsidP="00F5214D"/>
    <w:p w14:paraId="5CE4B2EE" w14:textId="77777777" w:rsidR="00F5214D" w:rsidRDefault="00F5214D" w:rsidP="00F5214D"/>
    <w:p w14:paraId="4CB1472D" w14:textId="77777777" w:rsidR="00F5214D" w:rsidRPr="00E93B13" w:rsidRDefault="00F5214D" w:rsidP="00F5214D">
      <w:pPr>
        <w:pStyle w:val="Heading2"/>
      </w:pPr>
      <w:bookmarkStart w:id="139" w:name="_Toc203568192"/>
      <w:bookmarkStart w:id="140" w:name="_Toc227827266"/>
      <w:r w:rsidRPr="00E93B13">
        <w:t>Toronto Alexithymia Scale</w:t>
      </w:r>
      <w:bookmarkEnd w:id="139"/>
      <w:bookmarkEnd w:id="140"/>
      <w:r w:rsidRPr="00E93B13">
        <w:t xml:space="preserve"> </w:t>
      </w:r>
    </w:p>
    <w:p w14:paraId="480466B5" w14:textId="77777777" w:rsidR="00F5214D" w:rsidRPr="00AD7930" w:rsidRDefault="00F5214D" w:rsidP="00F5214D">
      <w:pPr>
        <w:pStyle w:val="p1"/>
        <w:rPr>
          <w:rFonts w:ascii="Arial" w:hAnsi="Arial" w:cs="Arial"/>
          <w:sz w:val="20"/>
          <w:szCs w:val="20"/>
        </w:rPr>
      </w:pPr>
      <w:r w:rsidRPr="00AD7930">
        <w:rPr>
          <w:rStyle w:val="apple-converted-space"/>
          <w:rFonts w:ascii="Arial" w:hAnsi="Arial" w:cs="Arial"/>
          <w:sz w:val="20"/>
          <w:szCs w:val="20"/>
        </w:rPr>
        <w:t xml:space="preserve"> A </w:t>
      </w:r>
      <w:r w:rsidRPr="00AD7930">
        <w:rPr>
          <w:rFonts w:ascii="Arial" w:hAnsi="Arial" w:cs="Arial"/>
          <w:sz w:val="20"/>
          <w:szCs w:val="20"/>
        </w:rPr>
        <w:t>widely used measure assessing alexithymia, a personality construct characterized by difficulty identifying and describing feelings, and externally-oriented thinking.</w:t>
      </w:r>
    </w:p>
    <w:p w14:paraId="6BE51407" w14:textId="77777777" w:rsidR="00F5214D" w:rsidRPr="00AD7930" w:rsidRDefault="00F5214D" w:rsidP="00F5214D">
      <w:pPr>
        <w:rPr>
          <w:sz w:val="15"/>
          <w:szCs w:val="15"/>
        </w:rPr>
      </w:pPr>
    </w:p>
    <w:p w14:paraId="4E3E4E6C" w14:textId="77777777" w:rsidR="00F5214D" w:rsidRPr="00EB1260" w:rsidRDefault="00F5214D" w:rsidP="00F5214D">
      <w:bookmarkStart w:id="141" w:name="_Toc194567444"/>
      <w:bookmarkEnd w:id="141"/>
    </w:p>
    <w:p w14:paraId="47536511" w14:textId="77777777" w:rsidR="00F5214D" w:rsidRPr="00ED03BE" w:rsidRDefault="00F5214D" w:rsidP="00F5214D">
      <w:pPr>
        <w:numPr>
          <w:ilvl w:val="0"/>
          <w:numId w:val="20"/>
        </w:numPr>
      </w:pPr>
      <w:r w:rsidRPr="00ED03BE">
        <w:t>I am often confused about what emotion I am feeling.</w:t>
      </w:r>
    </w:p>
    <w:p w14:paraId="6559233A" w14:textId="77777777" w:rsidR="00F5214D" w:rsidRPr="00ED03BE" w:rsidRDefault="00F5214D" w:rsidP="00F5214D">
      <w:pPr>
        <w:numPr>
          <w:ilvl w:val="0"/>
          <w:numId w:val="20"/>
        </w:numPr>
      </w:pPr>
      <w:r w:rsidRPr="00ED03BE">
        <w:t>It is difficult for me to find the right words for my feelings.</w:t>
      </w:r>
    </w:p>
    <w:p w14:paraId="27A9510C" w14:textId="77777777" w:rsidR="00F5214D" w:rsidRPr="00ED03BE" w:rsidRDefault="00F5214D" w:rsidP="00F5214D">
      <w:pPr>
        <w:numPr>
          <w:ilvl w:val="0"/>
          <w:numId w:val="20"/>
        </w:numPr>
      </w:pPr>
      <w:r w:rsidRPr="00ED03BE">
        <w:t>I have physical sensations that even doctors don’t understand.</w:t>
      </w:r>
    </w:p>
    <w:p w14:paraId="2596FF32" w14:textId="77777777" w:rsidR="00F5214D" w:rsidRPr="00ED03BE" w:rsidRDefault="00F5214D" w:rsidP="00F5214D">
      <w:pPr>
        <w:numPr>
          <w:ilvl w:val="0"/>
          <w:numId w:val="20"/>
        </w:numPr>
      </w:pPr>
      <w:r w:rsidRPr="00ED03BE">
        <w:t>I am able to describe my feelings easily.</w:t>
      </w:r>
    </w:p>
    <w:p w14:paraId="2CC8DFBB" w14:textId="77777777" w:rsidR="00F5214D" w:rsidRPr="00ED03BE" w:rsidRDefault="00F5214D" w:rsidP="00F5214D">
      <w:pPr>
        <w:numPr>
          <w:ilvl w:val="0"/>
          <w:numId w:val="20"/>
        </w:numPr>
      </w:pPr>
      <w:r w:rsidRPr="00ED03BE">
        <w:t>I prefer to analyze problems rather than just describe them.</w:t>
      </w:r>
    </w:p>
    <w:p w14:paraId="313BD61C" w14:textId="77777777" w:rsidR="00F5214D" w:rsidRPr="00ED03BE" w:rsidRDefault="00F5214D" w:rsidP="00F5214D">
      <w:pPr>
        <w:numPr>
          <w:ilvl w:val="0"/>
          <w:numId w:val="20"/>
        </w:numPr>
      </w:pPr>
      <w:r w:rsidRPr="00ED03BE">
        <w:t>When I am upset, I don’t know if I am sad, frightened, or angry.</w:t>
      </w:r>
    </w:p>
    <w:p w14:paraId="5F91CD75" w14:textId="77777777" w:rsidR="00F5214D" w:rsidRPr="00ED03BE" w:rsidRDefault="00F5214D" w:rsidP="00F5214D">
      <w:pPr>
        <w:numPr>
          <w:ilvl w:val="0"/>
          <w:numId w:val="20"/>
        </w:numPr>
      </w:pPr>
      <w:r w:rsidRPr="00ED03BE">
        <w:t>I am often puzzled by sensations in my body.</w:t>
      </w:r>
    </w:p>
    <w:p w14:paraId="7783E0CF" w14:textId="77777777" w:rsidR="00F5214D" w:rsidRPr="00ED03BE" w:rsidRDefault="00F5214D" w:rsidP="00F5214D">
      <w:pPr>
        <w:numPr>
          <w:ilvl w:val="0"/>
          <w:numId w:val="20"/>
        </w:numPr>
      </w:pPr>
      <w:r w:rsidRPr="00ED03BE">
        <w:t>I prefer to just let things happen rather than to understand why they turned out that way.</w:t>
      </w:r>
    </w:p>
    <w:p w14:paraId="19546734" w14:textId="77777777" w:rsidR="00F5214D" w:rsidRPr="00ED03BE" w:rsidRDefault="00F5214D" w:rsidP="00F5214D">
      <w:pPr>
        <w:numPr>
          <w:ilvl w:val="0"/>
          <w:numId w:val="20"/>
        </w:numPr>
      </w:pPr>
      <w:r w:rsidRPr="00ED03BE">
        <w:t>I have feelings that I can’t quite identify.</w:t>
      </w:r>
    </w:p>
    <w:p w14:paraId="5607EF0F" w14:textId="77777777" w:rsidR="00F5214D" w:rsidRPr="00ED03BE" w:rsidRDefault="00F5214D" w:rsidP="00F5214D">
      <w:pPr>
        <w:numPr>
          <w:ilvl w:val="0"/>
          <w:numId w:val="20"/>
        </w:numPr>
      </w:pPr>
      <w:r w:rsidRPr="00ED03BE">
        <w:t>Being in touch with emotions is essential.</w:t>
      </w:r>
    </w:p>
    <w:p w14:paraId="096B02FF" w14:textId="77777777" w:rsidR="00F5214D" w:rsidRPr="00ED03BE" w:rsidRDefault="00F5214D" w:rsidP="00F5214D">
      <w:pPr>
        <w:numPr>
          <w:ilvl w:val="0"/>
          <w:numId w:val="20"/>
        </w:numPr>
      </w:pPr>
      <w:r w:rsidRPr="00ED03BE">
        <w:t>I find it hard to describe how I feel about people.</w:t>
      </w:r>
    </w:p>
    <w:p w14:paraId="695E9D5E" w14:textId="77777777" w:rsidR="00F5214D" w:rsidRPr="00ED03BE" w:rsidRDefault="00F5214D" w:rsidP="00F5214D">
      <w:pPr>
        <w:numPr>
          <w:ilvl w:val="0"/>
          <w:numId w:val="20"/>
        </w:numPr>
      </w:pPr>
      <w:r w:rsidRPr="00ED03BE">
        <w:t>People tell me to describe my feelings more.</w:t>
      </w:r>
    </w:p>
    <w:p w14:paraId="6DC809D8" w14:textId="77777777" w:rsidR="00F5214D" w:rsidRPr="00ED03BE" w:rsidRDefault="00F5214D" w:rsidP="00F5214D">
      <w:pPr>
        <w:numPr>
          <w:ilvl w:val="0"/>
          <w:numId w:val="20"/>
        </w:numPr>
      </w:pPr>
      <w:r w:rsidRPr="00ED03BE">
        <w:t>I don’t know what’s going on inside me.</w:t>
      </w:r>
    </w:p>
    <w:p w14:paraId="2E2E967C" w14:textId="77777777" w:rsidR="00F5214D" w:rsidRPr="00ED03BE" w:rsidRDefault="00F5214D" w:rsidP="00F5214D">
      <w:pPr>
        <w:numPr>
          <w:ilvl w:val="0"/>
          <w:numId w:val="20"/>
        </w:numPr>
      </w:pPr>
      <w:r w:rsidRPr="00ED03BE">
        <w:t>I often don’t know why I am angry.</w:t>
      </w:r>
    </w:p>
    <w:p w14:paraId="4C4FE5FE" w14:textId="77777777" w:rsidR="00F5214D" w:rsidRPr="00ED03BE" w:rsidRDefault="00F5214D" w:rsidP="00F5214D">
      <w:pPr>
        <w:numPr>
          <w:ilvl w:val="0"/>
          <w:numId w:val="20"/>
        </w:numPr>
      </w:pPr>
      <w:r w:rsidRPr="00ED03BE">
        <w:t>I prefer talking to people about their daily activities rather than their feelings.</w:t>
      </w:r>
    </w:p>
    <w:p w14:paraId="30371E09" w14:textId="77777777" w:rsidR="00F5214D" w:rsidRPr="00ED03BE" w:rsidRDefault="00F5214D" w:rsidP="00F5214D">
      <w:pPr>
        <w:numPr>
          <w:ilvl w:val="0"/>
          <w:numId w:val="20"/>
        </w:numPr>
      </w:pPr>
      <w:r w:rsidRPr="00ED03BE">
        <w:t>I prefer to watch “light” entertainment shows rather than psychological dramas.</w:t>
      </w:r>
    </w:p>
    <w:p w14:paraId="4D88142A" w14:textId="77777777" w:rsidR="00F5214D" w:rsidRPr="00ED03BE" w:rsidRDefault="00F5214D" w:rsidP="00F5214D">
      <w:pPr>
        <w:numPr>
          <w:ilvl w:val="0"/>
          <w:numId w:val="20"/>
        </w:numPr>
      </w:pPr>
      <w:r w:rsidRPr="00ED03BE">
        <w:t>It is difficult for me to reveal my innermost feelings, even to close friends.</w:t>
      </w:r>
    </w:p>
    <w:p w14:paraId="787A6160" w14:textId="77777777" w:rsidR="00F5214D" w:rsidRPr="00ED03BE" w:rsidRDefault="00F5214D" w:rsidP="00F5214D">
      <w:pPr>
        <w:numPr>
          <w:ilvl w:val="0"/>
          <w:numId w:val="20"/>
        </w:numPr>
      </w:pPr>
      <w:r w:rsidRPr="00ED03BE">
        <w:t>I can feel close to someone, even in moments of silence.</w:t>
      </w:r>
    </w:p>
    <w:p w14:paraId="09F6A314" w14:textId="77777777" w:rsidR="00F5214D" w:rsidRPr="00ED03BE" w:rsidRDefault="00F5214D" w:rsidP="00F5214D">
      <w:pPr>
        <w:numPr>
          <w:ilvl w:val="0"/>
          <w:numId w:val="20"/>
        </w:numPr>
      </w:pPr>
      <w:r w:rsidRPr="00ED03BE">
        <w:t>I find examination of my feelings useful in solving personal problems.</w:t>
      </w:r>
    </w:p>
    <w:p w14:paraId="55DAEBD7" w14:textId="77777777" w:rsidR="00F5214D" w:rsidRPr="00ED03BE" w:rsidRDefault="00F5214D" w:rsidP="00F5214D">
      <w:pPr>
        <w:numPr>
          <w:ilvl w:val="0"/>
          <w:numId w:val="20"/>
        </w:numPr>
      </w:pPr>
      <w:r w:rsidRPr="00ED03BE">
        <w:t>Looking for hidden meanings in movies or plays distracts from my enjoyment.</w:t>
      </w:r>
    </w:p>
    <w:p w14:paraId="4A966C13" w14:textId="77777777" w:rsidR="00F5214D" w:rsidRPr="00EB1260" w:rsidRDefault="00F5214D" w:rsidP="00F5214D"/>
    <w:p w14:paraId="07BCEDFF" w14:textId="77777777" w:rsidR="00F5214D" w:rsidRDefault="00F5214D" w:rsidP="00F5214D">
      <w:pPr>
        <w:pStyle w:val="Heading2"/>
      </w:pPr>
      <w:bookmarkStart w:id="142" w:name="_Toc203568193"/>
      <w:bookmarkStart w:id="143" w:name="_Toc227827267"/>
      <w:r w:rsidRPr="005910C7">
        <w:t>Perth Alexithymia Questionnaire</w:t>
      </w:r>
      <w:bookmarkEnd w:id="142"/>
      <w:bookmarkEnd w:id="143"/>
    </w:p>
    <w:p w14:paraId="760301FC" w14:textId="77777777" w:rsidR="00F5214D" w:rsidRPr="005910C7" w:rsidRDefault="00F5214D" w:rsidP="00F5214D">
      <w:pPr>
        <w:numPr>
          <w:ilvl w:val="0"/>
          <w:numId w:val="21"/>
        </w:numPr>
      </w:pPr>
      <w:r w:rsidRPr="005910C7">
        <w:t>When I’m feeling bad (feeling an unpleasant emotion), I can’t find the right words to describe those feelings.</w:t>
      </w:r>
    </w:p>
    <w:p w14:paraId="6C702325" w14:textId="77777777" w:rsidR="00F5214D" w:rsidRPr="005910C7" w:rsidRDefault="00F5214D" w:rsidP="00F5214D">
      <w:pPr>
        <w:numPr>
          <w:ilvl w:val="0"/>
          <w:numId w:val="21"/>
        </w:numPr>
      </w:pPr>
      <w:r w:rsidRPr="005910C7">
        <w:t>When I’m feeling bad, I can’t tell whether I’m sad, angry, or scared.</w:t>
      </w:r>
    </w:p>
    <w:p w14:paraId="2501335C" w14:textId="77777777" w:rsidR="00F5214D" w:rsidRPr="005910C7" w:rsidRDefault="00F5214D" w:rsidP="00F5214D">
      <w:pPr>
        <w:numPr>
          <w:ilvl w:val="0"/>
          <w:numId w:val="21"/>
        </w:numPr>
      </w:pPr>
      <w:r w:rsidRPr="005910C7">
        <w:t>I tend to ignore how I feel.</w:t>
      </w:r>
    </w:p>
    <w:p w14:paraId="3A1C2012" w14:textId="77777777" w:rsidR="00F5214D" w:rsidRPr="005910C7" w:rsidRDefault="00F5214D" w:rsidP="00F5214D">
      <w:pPr>
        <w:numPr>
          <w:ilvl w:val="0"/>
          <w:numId w:val="21"/>
        </w:numPr>
      </w:pPr>
      <w:r w:rsidRPr="005910C7">
        <w:t>When I’m feeling good (feeling a pleasant emotion), I can’t find the right words to describe those feelings.</w:t>
      </w:r>
    </w:p>
    <w:p w14:paraId="64072F99" w14:textId="77777777" w:rsidR="00F5214D" w:rsidRPr="005910C7" w:rsidRDefault="00F5214D" w:rsidP="00F5214D">
      <w:pPr>
        <w:numPr>
          <w:ilvl w:val="0"/>
          <w:numId w:val="21"/>
        </w:numPr>
      </w:pPr>
      <w:r w:rsidRPr="005910C7">
        <w:t>When I’m feeling good, I can’t tell whether I’m happy, excited, or amused.</w:t>
      </w:r>
    </w:p>
    <w:p w14:paraId="02B9F15A" w14:textId="77777777" w:rsidR="00F5214D" w:rsidRPr="005910C7" w:rsidRDefault="00F5214D" w:rsidP="00F5214D">
      <w:pPr>
        <w:numPr>
          <w:ilvl w:val="0"/>
          <w:numId w:val="21"/>
        </w:numPr>
      </w:pPr>
      <w:r w:rsidRPr="005910C7">
        <w:lastRenderedPageBreak/>
        <w:t>I prefer to just let my feelings happen in the background, rather than focus on them.</w:t>
      </w:r>
    </w:p>
    <w:p w14:paraId="326CCB55" w14:textId="77777777" w:rsidR="00F5214D" w:rsidRPr="005910C7" w:rsidRDefault="00F5214D" w:rsidP="00F5214D">
      <w:pPr>
        <w:numPr>
          <w:ilvl w:val="0"/>
          <w:numId w:val="21"/>
        </w:numPr>
      </w:pPr>
      <w:r w:rsidRPr="005910C7">
        <w:t>When I’m feeling bad, I can’t talk about those feelings in much depth or detail.</w:t>
      </w:r>
    </w:p>
    <w:p w14:paraId="12C15A38" w14:textId="77777777" w:rsidR="00F5214D" w:rsidRPr="005910C7" w:rsidRDefault="00F5214D" w:rsidP="00F5214D">
      <w:pPr>
        <w:numPr>
          <w:ilvl w:val="0"/>
          <w:numId w:val="21"/>
        </w:numPr>
      </w:pPr>
      <w:r w:rsidRPr="005910C7">
        <w:t>When I’m feeling bad, I can’t make sense of those feelings.</w:t>
      </w:r>
    </w:p>
    <w:p w14:paraId="1EAED4C3" w14:textId="77777777" w:rsidR="00F5214D" w:rsidRPr="005910C7" w:rsidRDefault="00F5214D" w:rsidP="00F5214D">
      <w:pPr>
        <w:numPr>
          <w:ilvl w:val="0"/>
          <w:numId w:val="21"/>
        </w:numPr>
      </w:pPr>
      <w:r w:rsidRPr="005910C7">
        <w:t>I don’t pay attention to my emotions.</w:t>
      </w:r>
    </w:p>
    <w:p w14:paraId="3424FC15" w14:textId="77777777" w:rsidR="00F5214D" w:rsidRPr="005910C7" w:rsidRDefault="00F5214D" w:rsidP="00F5214D">
      <w:pPr>
        <w:numPr>
          <w:ilvl w:val="0"/>
          <w:numId w:val="21"/>
        </w:numPr>
      </w:pPr>
      <w:r w:rsidRPr="005910C7">
        <w:t>When I’m feeling good, I can’t talk about those feelings in much depth or detail.</w:t>
      </w:r>
    </w:p>
    <w:p w14:paraId="09E770CC" w14:textId="77777777" w:rsidR="00F5214D" w:rsidRPr="005910C7" w:rsidRDefault="00F5214D" w:rsidP="00F5214D">
      <w:pPr>
        <w:numPr>
          <w:ilvl w:val="0"/>
          <w:numId w:val="21"/>
        </w:numPr>
      </w:pPr>
      <w:r w:rsidRPr="005910C7">
        <w:t>When I’m feeling good, I can’t make sense of those feelings.</w:t>
      </w:r>
    </w:p>
    <w:p w14:paraId="0EDEFA4F" w14:textId="77777777" w:rsidR="00F5214D" w:rsidRPr="005910C7" w:rsidRDefault="00F5214D" w:rsidP="00F5214D">
      <w:pPr>
        <w:numPr>
          <w:ilvl w:val="0"/>
          <w:numId w:val="21"/>
        </w:numPr>
      </w:pPr>
      <w:r w:rsidRPr="005910C7">
        <w:t>Usually, I try to avoid thinking about what I’m feeling.</w:t>
      </w:r>
    </w:p>
    <w:p w14:paraId="1B356505" w14:textId="77777777" w:rsidR="00F5214D" w:rsidRPr="005910C7" w:rsidRDefault="00F5214D" w:rsidP="00F5214D">
      <w:pPr>
        <w:numPr>
          <w:ilvl w:val="0"/>
          <w:numId w:val="21"/>
        </w:numPr>
      </w:pPr>
      <w:r w:rsidRPr="005910C7">
        <w:t>When something bad happens, it’s hard for me to put into words how I’m feeling.</w:t>
      </w:r>
    </w:p>
    <w:p w14:paraId="6A712CC2" w14:textId="77777777" w:rsidR="00F5214D" w:rsidRPr="005910C7" w:rsidRDefault="00F5214D" w:rsidP="00F5214D">
      <w:pPr>
        <w:numPr>
          <w:ilvl w:val="0"/>
          <w:numId w:val="21"/>
        </w:numPr>
      </w:pPr>
      <w:r w:rsidRPr="005910C7">
        <w:t>When I’m feeling bad, I get confused about what emotion it is.</w:t>
      </w:r>
    </w:p>
    <w:p w14:paraId="12CEF44F" w14:textId="77777777" w:rsidR="00F5214D" w:rsidRPr="005910C7" w:rsidRDefault="00F5214D" w:rsidP="00F5214D">
      <w:pPr>
        <w:numPr>
          <w:ilvl w:val="0"/>
          <w:numId w:val="21"/>
        </w:numPr>
      </w:pPr>
      <w:r w:rsidRPr="005910C7">
        <w:t>I prefer to focus on things I can actually see or touch, rather than my emotions.</w:t>
      </w:r>
    </w:p>
    <w:p w14:paraId="287F2868" w14:textId="77777777" w:rsidR="00F5214D" w:rsidRPr="005910C7" w:rsidRDefault="00F5214D" w:rsidP="00F5214D">
      <w:pPr>
        <w:numPr>
          <w:ilvl w:val="0"/>
          <w:numId w:val="21"/>
        </w:numPr>
      </w:pPr>
      <w:r w:rsidRPr="005910C7">
        <w:t>When something good happens, it’s hard for me to put into words how I’m feeling.</w:t>
      </w:r>
    </w:p>
    <w:p w14:paraId="313DEFFB" w14:textId="77777777" w:rsidR="00F5214D" w:rsidRPr="005910C7" w:rsidRDefault="00F5214D" w:rsidP="00F5214D">
      <w:pPr>
        <w:numPr>
          <w:ilvl w:val="0"/>
          <w:numId w:val="21"/>
        </w:numPr>
      </w:pPr>
      <w:r w:rsidRPr="005910C7">
        <w:t>When I’m feeling good, I get confused about what emotion it is.</w:t>
      </w:r>
    </w:p>
    <w:p w14:paraId="302C2DA0" w14:textId="77777777" w:rsidR="00F5214D" w:rsidRPr="005910C7" w:rsidRDefault="00F5214D" w:rsidP="00F5214D">
      <w:pPr>
        <w:numPr>
          <w:ilvl w:val="0"/>
          <w:numId w:val="21"/>
        </w:numPr>
      </w:pPr>
      <w:r w:rsidRPr="005910C7">
        <w:t>I don’t try to be ‘in touch’ with my emotions.</w:t>
      </w:r>
    </w:p>
    <w:p w14:paraId="29DF2ADE" w14:textId="77777777" w:rsidR="00F5214D" w:rsidRPr="005910C7" w:rsidRDefault="00F5214D" w:rsidP="00F5214D">
      <w:pPr>
        <w:numPr>
          <w:ilvl w:val="0"/>
          <w:numId w:val="21"/>
        </w:numPr>
      </w:pPr>
      <w:r w:rsidRPr="005910C7">
        <w:t>When I’m feeling bad, if I try to describe how I’m feeling I don’t know what to say.</w:t>
      </w:r>
    </w:p>
    <w:p w14:paraId="717C5505" w14:textId="77777777" w:rsidR="00F5214D" w:rsidRPr="005910C7" w:rsidRDefault="00F5214D" w:rsidP="00F5214D">
      <w:pPr>
        <w:numPr>
          <w:ilvl w:val="0"/>
          <w:numId w:val="21"/>
        </w:numPr>
      </w:pPr>
      <w:r w:rsidRPr="005910C7">
        <w:t>When I’m feeling bad, I’m puzzled by those feelings.</w:t>
      </w:r>
    </w:p>
    <w:p w14:paraId="49D6A0DE" w14:textId="77777777" w:rsidR="00F5214D" w:rsidRPr="005910C7" w:rsidRDefault="00F5214D" w:rsidP="00F5214D">
      <w:pPr>
        <w:numPr>
          <w:ilvl w:val="0"/>
          <w:numId w:val="21"/>
        </w:numPr>
      </w:pPr>
      <w:r w:rsidRPr="005910C7">
        <w:t>It’s not important for me to know what I’m feeling.</w:t>
      </w:r>
    </w:p>
    <w:p w14:paraId="49E64ED2" w14:textId="77777777" w:rsidR="00F5214D" w:rsidRPr="005910C7" w:rsidRDefault="00F5214D" w:rsidP="00F5214D">
      <w:pPr>
        <w:numPr>
          <w:ilvl w:val="0"/>
          <w:numId w:val="21"/>
        </w:numPr>
      </w:pPr>
      <w:r w:rsidRPr="005910C7">
        <w:t>When I’m feeling good, if I try to describe how I’m feeling I don’t know what to say.</w:t>
      </w:r>
    </w:p>
    <w:p w14:paraId="236AB6E4" w14:textId="77777777" w:rsidR="00F5214D" w:rsidRPr="005910C7" w:rsidRDefault="00F5214D" w:rsidP="00F5214D">
      <w:pPr>
        <w:numPr>
          <w:ilvl w:val="0"/>
          <w:numId w:val="21"/>
        </w:numPr>
      </w:pPr>
      <w:r w:rsidRPr="005910C7">
        <w:t>When I’m feeling good, I’m puzzled by those feelings.</w:t>
      </w:r>
    </w:p>
    <w:p w14:paraId="4FF7122F" w14:textId="77777777" w:rsidR="00F5214D" w:rsidRPr="005910C7" w:rsidRDefault="00F5214D" w:rsidP="00F5214D">
      <w:pPr>
        <w:numPr>
          <w:ilvl w:val="0"/>
          <w:numId w:val="21"/>
        </w:numPr>
      </w:pPr>
      <w:r w:rsidRPr="005910C7">
        <w:t>It’s strange for me to think about my emotions.</w:t>
      </w:r>
    </w:p>
    <w:p w14:paraId="5481683E" w14:textId="77777777" w:rsidR="00F5214D" w:rsidRPr="00EB1260" w:rsidRDefault="00F5214D" w:rsidP="00F5214D">
      <w:pPr>
        <w:pStyle w:val="Heading2"/>
        <w:numPr>
          <w:ilvl w:val="0"/>
          <w:numId w:val="0"/>
        </w:numPr>
        <w:ind w:left="576" w:hanging="576"/>
      </w:pPr>
    </w:p>
    <w:p w14:paraId="03890432" w14:textId="77777777" w:rsidR="00F5214D" w:rsidRDefault="00F5214D" w:rsidP="00F5214D">
      <w:pPr>
        <w:pStyle w:val="Heading2"/>
      </w:pPr>
      <w:bookmarkStart w:id="144" w:name="_Toc203568194"/>
      <w:bookmarkStart w:id="145" w:name="_Toc227827268"/>
      <w:r>
        <w:t>Social Axioms Survey II (SAS II)</w:t>
      </w:r>
      <w:bookmarkEnd w:id="144"/>
      <w:bookmarkEnd w:id="145"/>
      <w:r>
        <w:t xml:space="preserve"> </w:t>
      </w:r>
    </w:p>
    <w:p w14:paraId="3A729455" w14:textId="77777777" w:rsidR="00F5214D" w:rsidRDefault="00F5214D" w:rsidP="00F5214D"/>
    <w:p w14:paraId="58B15420" w14:textId="77777777" w:rsidR="00F5214D" w:rsidRDefault="00F5214D" w:rsidP="00F5214D"/>
    <w:p w14:paraId="25F521E6" w14:textId="77777777" w:rsidR="00F5214D" w:rsidRDefault="00F5214D" w:rsidP="00F5214D">
      <w:r>
        <w:t>Social Cynicism</w:t>
      </w:r>
    </w:p>
    <w:p w14:paraId="482238F7" w14:textId="77777777" w:rsidR="00F5214D" w:rsidRDefault="00F5214D" w:rsidP="00F5214D">
      <w:r>
        <w:tab/>
        <w:t>1.</w:t>
      </w:r>
      <w:r>
        <w:tab/>
        <w:t>People create hurdles to prevent others from succeeding.</w:t>
      </w:r>
    </w:p>
    <w:p w14:paraId="63F02F59" w14:textId="77777777" w:rsidR="00F5214D" w:rsidRDefault="00F5214D" w:rsidP="00F5214D">
      <w:r>
        <w:tab/>
        <w:t>2.</w:t>
      </w:r>
      <w:r>
        <w:tab/>
        <w:t>People dislike others who succeed in life.</w:t>
      </w:r>
    </w:p>
    <w:p w14:paraId="10555E73" w14:textId="77777777" w:rsidR="00F5214D" w:rsidRDefault="00F5214D" w:rsidP="00F5214D">
      <w:r>
        <w:tab/>
        <w:t>3.</w:t>
      </w:r>
      <w:r>
        <w:tab/>
        <w:t>Powerful people tend to exploit others.</w:t>
      </w:r>
    </w:p>
    <w:p w14:paraId="36151195" w14:textId="77777777" w:rsidR="00F5214D" w:rsidRDefault="00F5214D" w:rsidP="00F5214D">
      <w:r>
        <w:tab/>
        <w:t>4.</w:t>
      </w:r>
      <w:r>
        <w:tab/>
        <w:t>People who become rich and successful forget the people who helped them along the way.</w:t>
      </w:r>
    </w:p>
    <w:p w14:paraId="6150569F" w14:textId="77777777" w:rsidR="00F5214D" w:rsidRDefault="00F5214D" w:rsidP="00F5214D">
      <w:r>
        <w:tab/>
        <w:t>5.</w:t>
      </w:r>
      <w:r>
        <w:tab/>
        <w:t>Kind-hearted people usually suffer losses.</w:t>
      </w:r>
    </w:p>
    <w:p w14:paraId="6217F544" w14:textId="77777777" w:rsidR="00F5214D" w:rsidRDefault="00F5214D" w:rsidP="00F5214D">
      <w:r>
        <w:tab/>
        <w:t>6.</w:t>
      </w:r>
      <w:r>
        <w:tab/>
        <w:t>Opportunities for people to get wealthy promote dishonesty.</w:t>
      </w:r>
    </w:p>
    <w:p w14:paraId="4C2913EF" w14:textId="77777777" w:rsidR="00F5214D" w:rsidRDefault="00F5214D" w:rsidP="00F5214D">
      <w:r>
        <w:tab/>
        <w:t>7.</w:t>
      </w:r>
      <w:r>
        <w:tab/>
        <w:t>Kind-hearted people are easily bullied.</w:t>
      </w:r>
    </w:p>
    <w:p w14:paraId="5EEE96AF" w14:textId="77777777" w:rsidR="00F5214D" w:rsidRDefault="00F5214D" w:rsidP="00F5214D">
      <w:r>
        <w:tab/>
        <w:t>8.</w:t>
      </w:r>
      <w:r>
        <w:tab/>
        <w:t>The only way to get ahead is to take advantage of others. (Removed in short version)</w:t>
      </w:r>
    </w:p>
    <w:p w14:paraId="02178FC5" w14:textId="77777777" w:rsidR="00F5214D" w:rsidRDefault="00F5214D" w:rsidP="00F5214D"/>
    <w:p w14:paraId="5CF32406" w14:textId="77777777" w:rsidR="00F5214D" w:rsidRDefault="00F5214D" w:rsidP="00F5214D">
      <w:r>
        <w:t>Reward for Application</w:t>
      </w:r>
    </w:p>
    <w:p w14:paraId="76B9E181" w14:textId="77777777" w:rsidR="00F5214D" w:rsidRDefault="00F5214D" w:rsidP="00F5214D">
      <w:r>
        <w:tab/>
        <w:t>1.</w:t>
      </w:r>
      <w:r>
        <w:tab/>
        <w:t>One will succeed if he/she really tries.</w:t>
      </w:r>
    </w:p>
    <w:p w14:paraId="540D1536" w14:textId="77777777" w:rsidR="00F5214D" w:rsidRDefault="00F5214D" w:rsidP="00F5214D">
      <w:r>
        <w:tab/>
        <w:t>2.</w:t>
      </w:r>
      <w:r>
        <w:tab/>
        <w:t>Success requires strong willpower.</w:t>
      </w:r>
    </w:p>
    <w:p w14:paraId="14F3A27E" w14:textId="77777777" w:rsidR="00F5214D" w:rsidRDefault="00F5214D" w:rsidP="00F5214D">
      <w:r>
        <w:tab/>
        <w:t>3.</w:t>
      </w:r>
      <w:r>
        <w:tab/>
        <w:t>Hard-working people are well rewarded.</w:t>
      </w:r>
    </w:p>
    <w:p w14:paraId="61AD8880" w14:textId="77777777" w:rsidR="00F5214D" w:rsidRDefault="00F5214D" w:rsidP="00F5214D">
      <w:r>
        <w:tab/>
        <w:t>4.</w:t>
      </w:r>
      <w:r>
        <w:tab/>
        <w:t>Adversity can be overcome by effort.</w:t>
      </w:r>
    </w:p>
    <w:p w14:paraId="595A7056" w14:textId="77777777" w:rsidR="00F5214D" w:rsidRDefault="00F5214D" w:rsidP="00F5214D">
      <w:r>
        <w:tab/>
        <w:t>5.</w:t>
      </w:r>
      <w:r>
        <w:tab/>
        <w:t>Difficult problems can be overcome by hard work and persistence.</w:t>
      </w:r>
    </w:p>
    <w:p w14:paraId="7D948B46" w14:textId="77777777" w:rsidR="00F5214D" w:rsidRDefault="00F5214D" w:rsidP="00F5214D">
      <w:r>
        <w:tab/>
        <w:t>6.</w:t>
      </w:r>
      <w:r>
        <w:tab/>
        <w:t>Hard-working people will achieve more in the end.</w:t>
      </w:r>
    </w:p>
    <w:p w14:paraId="46AFFC2F" w14:textId="77777777" w:rsidR="00F5214D" w:rsidRDefault="00F5214D" w:rsidP="00F5214D">
      <w:r>
        <w:tab/>
        <w:t>7.</w:t>
      </w:r>
      <w:r>
        <w:tab/>
        <w:t>Endurance and determination are key to achieving goals.</w:t>
      </w:r>
    </w:p>
    <w:p w14:paraId="686A655F" w14:textId="77777777" w:rsidR="00F5214D" w:rsidRDefault="00F5214D" w:rsidP="00F5214D">
      <w:r>
        <w:tab/>
        <w:t>8.</w:t>
      </w:r>
      <w:r>
        <w:tab/>
        <w:t>Building the way step by step leads to success. (Removed in short version)</w:t>
      </w:r>
    </w:p>
    <w:p w14:paraId="54BFE698" w14:textId="77777777" w:rsidR="00F5214D" w:rsidRDefault="00F5214D" w:rsidP="00F5214D"/>
    <w:p w14:paraId="60FE4370" w14:textId="77777777" w:rsidR="00F5214D" w:rsidRDefault="00F5214D" w:rsidP="00F5214D">
      <w:r>
        <w:t>Social Complexity</w:t>
      </w:r>
    </w:p>
    <w:p w14:paraId="156E00F3" w14:textId="77777777" w:rsidR="00F5214D" w:rsidRDefault="00F5214D" w:rsidP="00F5214D">
      <w:r>
        <w:tab/>
        <w:t>1.</w:t>
      </w:r>
      <w:r>
        <w:tab/>
        <w:t>There is usually more than one good way to handle a situation.</w:t>
      </w:r>
    </w:p>
    <w:p w14:paraId="382714EA" w14:textId="77777777" w:rsidR="00F5214D" w:rsidRDefault="00F5214D" w:rsidP="00F5214D">
      <w:r>
        <w:tab/>
        <w:t>2.</w:t>
      </w:r>
      <w:r>
        <w:tab/>
        <w:t>A person’s behavior is influenced by many factors.</w:t>
      </w:r>
    </w:p>
    <w:p w14:paraId="4E5A160C" w14:textId="77777777" w:rsidR="00F5214D" w:rsidRDefault="00F5214D" w:rsidP="00F5214D">
      <w:r>
        <w:tab/>
        <w:t>3.</w:t>
      </w:r>
      <w:r>
        <w:tab/>
        <w:t>People can suddenly lose everything they have.</w:t>
      </w:r>
    </w:p>
    <w:p w14:paraId="710C974F" w14:textId="77777777" w:rsidR="00F5214D" w:rsidRDefault="00F5214D" w:rsidP="00F5214D">
      <w:r>
        <w:tab/>
        <w:t>4.</w:t>
      </w:r>
      <w:r>
        <w:tab/>
        <w:t>Many issues appear far more complicated than they really are.</w:t>
      </w:r>
    </w:p>
    <w:p w14:paraId="0B15A072" w14:textId="77777777" w:rsidR="00F5214D" w:rsidRDefault="00F5214D" w:rsidP="00F5214D">
      <w:r>
        <w:tab/>
        <w:t>5.</w:t>
      </w:r>
      <w:r>
        <w:tab/>
        <w:t>People with different opinions can all be correct.</w:t>
      </w:r>
    </w:p>
    <w:p w14:paraId="57B8FAB9" w14:textId="77777777" w:rsidR="00F5214D" w:rsidRDefault="00F5214D" w:rsidP="00F5214D">
      <w:r>
        <w:tab/>
        <w:t>6.</w:t>
      </w:r>
      <w:r>
        <w:tab/>
        <w:t>People may have opposite behaviors on different occasions.</w:t>
      </w:r>
    </w:p>
    <w:p w14:paraId="6E7765B8" w14:textId="77777777" w:rsidR="00F5214D" w:rsidRDefault="00F5214D" w:rsidP="00F5214D">
      <w:r>
        <w:tab/>
        <w:t>7.</w:t>
      </w:r>
      <w:r>
        <w:tab/>
        <w:t>One has to deal with matters according to the specific circumstances.</w:t>
      </w:r>
    </w:p>
    <w:p w14:paraId="75862DDD" w14:textId="77777777" w:rsidR="00F5214D" w:rsidRDefault="00F5214D" w:rsidP="00F5214D">
      <w:r>
        <w:lastRenderedPageBreak/>
        <w:tab/>
        <w:t>8.</w:t>
      </w:r>
      <w:r>
        <w:tab/>
        <w:t>A bad situation can suddenly change for the better. (Removed in short version)</w:t>
      </w:r>
    </w:p>
    <w:p w14:paraId="379A7863" w14:textId="77777777" w:rsidR="00F5214D" w:rsidRDefault="00F5214D" w:rsidP="00F5214D"/>
    <w:p w14:paraId="3C09469B" w14:textId="77777777" w:rsidR="00F5214D" w:rsidRDefault="00F5214D" w:rsidP="00F5214D">
      <w:r>
        <w:t>Fate Control</w:t>
      </w:r>
    </w:p>
    <w:p w14:paraId="4AE67D94" w14:textId="77777777" w:rsidR="00F5214D" w:rsidRDefault="00F5214D" w:rsidP="00F5214D">
      <w:r>
        <w:tab/>
        <w:t>1.</w:t>
      </w:r>
      <w:r>
        <w:tab/>
        <w:t>Fate determines one’s successes and failures.</w:t>
      </w:r>
    </w:p>
    <w:p w14:paraId="076C655F" w14:textId="77777777" w:rsidR="00F5214D" w:rsidRDefault="00F5214D" w:rsidP="00F5214D">
      <w:r>
        <w:tab/>
        <w:t>2.</w:t>
      </w:r>
      <w:r>
        <w:tab/>
        <w:t>Fate determines a person’s success in life.</w:t>
      </w:r>
    </w:p>
    <w:p w14:paraId="64798F61" w14:textId="77777777" w:rsidR="00F5214D" w:rsidRDefault="00F5214D" w:rsidP="00F5214D">
      <w:r>
        <w:tab/>
        <w:t>3.</w:t>
      </w:r>
      <w:r>
        <w:tab/>
        <w:t>Matters of life and death are determined by fate.</w:t>
      </w:r>
    </w:p>
    <w:p w14:paraId="267E59FA" w14:textId="77777777" w:rsidR="00F5214D" w:rsidRDefault="00F5214D" w:rsidP="00F5214D">
      <w:r>
        <w:tab/>
        <w:t>4.</w:t>
      </w:r>
      <w:r>
        <w:tab/>
        <w:t>There are ways for people to find out about their fate.</w:t>
      </w:r>
    </w:p>
    <w:p w14:paraId="584E8836" w14:textId="77777777" w:rsidR="00F5214D" w:rsidRDefault="00F5214D" w:rsidP="00F5214D">
      <w:r>
        <w:tab/>
        <w:t>5.</w:t>
      </w:r>
      <w:r>
        <w:tab/>
        <w:t>The people whom a person will love in his or her life is determined by fate.</w:t>
      </w:r>
    </w:p>
    <w:p w14:paraId="57CC68E4" w14:textId="77777777" w:rsidR="00F5214D" w:rsidRDefault="00F5214D" w:rsidP="00F5214D">
      <w:r>
        <w:tab/>
        <w:t>6.</w:t>
      </w:r>
      <w:r>
        <w:tab/>
        <w:t>Individual characteristics, such as appearance and birthday, can reveal one’s fate.</w:t>
      </w:r>
    </w:p>
    <w:p w14:paraId="57E0D489" w14:textId="77777777" w:rsidR="00F5214D" w:rsidRDefault="00F5214D" w:rsidP="00F5214D">
      <w:r>
        <w:tab/>
        <w:t>7.</w:t>
      </w:r>
      <w:r>
        <w:tab/>
        <w:t>Luck can be enhanced by certain tactics.</w:t>
      </w:r>
    </w:p>
    <w:p w14:paraId="67466036" w14:textId="77777777" w:rsidR="00F5214D" w:rsidRDefault="00F5214D" w:rsidP="00F5214D">
      <w:r>
        <w:tab/>
        <w:t>8.</w:t>
      </w:r>
      <w:r>
        <w:tab/>
        <w:t>There are certain ways for people to improve their destiny. (Removed in short version)</w:t>
      </w:r>
    </w:p>
    <w:p w14:paraId="11E5ECA9" w14:textId="77777777" w:rsidR="00F5214D" w:rsidRDefault="00F5214D" w:rsidP="00F5214D"/>
    <w:p w14:paraId="3CB4B83B" w14:textId="77777777" w:rsidR="00F5214D" w:rsidRDefault="00F5214D" w:rsidP="00F5214D"/>
    <w:p w14:paraId="7C0C890B" w14:textId="77777777" w:rsidR="00F5214D" w:rsidRDefault="00F5214D" w:rsidP="00F5214D">
      <w:r>
        <w:t>Religiosity</w:t>
      </w:r>
    </w:p>
    <w:p w14:paraId="07F2747E" w14:textId="77777777" w:rsidR="00F5214D" w:rsidRDefault="00F5214D" w:rsidP="00F5214D">
      <w:r>
        <w:tab/>
        <w:t>1.</w:t>
      </w:r>
      <w:r>
        <w:tab/>
        <w:t>Belief in a religion helps one understand the meaning of life.</w:t>
      </w:r>
    </w:p>
    <w:p w14:paraId="7B6BC53C" w14:textId="77777777" w:rsidR="00F5214D" w:rsidRDefault="00F5214D" w:rsidP="00F5214D">
      <w:r>
        <w:tab/>
        <w:t>2.</w:t>
      </w:r>
      <w:r>
        <w:tab/>
        <w:t>Religious faith contributes to good mental health.</w:t>
      </w:r>
    </w:p>
    <w:p w14:paraId="707A893A" w14:textId="77777777" w:rsidR="00F5214D" w:rsidRDefault="00F5214D" w:rsidP="00F5214D">
      <w:r>
        <w:tab/>
        <w:t>3.</w:t>
      </w:r>
      <w:r>
        <w:tab/>
        <w:t>Belief in a religion makes people good citizens.</w:t>
      </w:r>
    </w:p>
    <w:p w14:paraId="27EF6EA2" w14:textId="77777777" w:rsidR="00F5214D" w:rsidRDefault="00F5214D" w:rsidP="00F5214D">
      <w:r>
        <w:tab/>
        <w:t>4.</w:t>
      </w:r>
      <w:r>
        <w:tab/>
        <w:t>Religion makes people healthier.</w:t>
      </w:r>
    </w:p>
    <w:p w14:paraId="2773FA5F" w14:textId="77777777" w:rsidR="00F5214D" w:rsidRDefault="00F5214D" w:rsidP="00F5214D">
      <w:r>
        <w:tab/>
        <w:t>5.</w:t>
      </w:r>
      <w:r>
        <w:tab/>
        <w:t>Religion helps people make good choices for their lives.</w:t>
      </w:r>
    </w:p>
    <w:p w14:paraId="2758C6DC" w14:textId="77777777" w:rsidR="00F5214D" w:rsidRDefault="00F5214D" w:rsidP="00F5214D">
      <w:r>
        <w:tab/>
        <w:t>6.</w:t>
      </w:r>
      <w:r>
        <w:tab/>
        <w:t>Religion makes people happier.</w:t>
      </w:r>
    </w:p>
    <w:p w14:paraId="13D1B02E" w14:textId="77777777" w:rsidR="00F5214D" w:rsidRDefault="00F5214D" w:rsidP="00F5214D">
      <w:r>
        <w:tab/>
        <w:t>7.</w:t>
      </w:r>
      <w:r>
        <w:tab/>
        <w:t>Religion slows down human progress. (Removed in short version)</w:t>
      </w:r>
    </w:p>
    <w:p w14:paraId="6E608869" w14:textId="77777777" w:rsidR="00F5214D" w:rsidRDefault="00F5214D" w:rsidP="00F5214D">
      <w:r>
        <w:tab/>
        <w:t>8.</w:t>
      </w:r>
      <w:r>
        <w:tab/>
        <w:t>There is a supreme being controlling the universe. (Removed in short version)</w:t>
      </w:r>
    </w:p>
    <w:p w14:paraId="222986C4" w14:textId="77777777" w:rsidR="007D648F" w:rsidRPr="00E54123" w:rsidRDefault="007D648F" w:rsidP="007D648F"/>
    <w:p w14:paraId="7E7ADAEA" w14:textId="77777777" w:rsidR="009548C7" w:rsidRPr="00E54123" w:rsidRDefault="009548C7" w:rsidP="009548C7">
      <w:pPr>
        <w:pStyle w:val="Heading2"/>
        <w:rPr>
          <w:rFonts w:cs="Times New Roman"/>
        </w:rPr>
      </w:pPr>
      <w:bookmarkStart w:id="146" w:name="_Toc227764627"/>
      <w:bookmarkStart w:id="147" w:name="_Toc227827269"/>
      <w:r w:rsidRPr="00E54123">
        <w:rPr>
          <w:rFonts w:cs="Times New Roman"/>
        </w:rPr>
        <w:t>Academic Self-Concept Scale (ASCS)</w:t>
      </w:r>
      <w:bookmarkEnd w:id="146"/>
      <w:bookmarkEnd w:id="147"/>
      <w:r w:rsidRPr="00E54123">
        <w:rPr>
          <w:rFonts w:cs="Times New Roman"/>
        </w:rPr>
        <w:t xml:space="preserve"> </w:t>
      </w:r>
    </w:p>
    <w:p w14:paraId="4A2D3A4B" w14:textId="77777777" w:rsidR="009548C7" w:rsidRPr="00E54123" w:rsidRDefault="009548C7" w:rsidP="009548C7">
      <w:pPr>
        <w:ind w:left="576"/>
      </w:pPr>
      <w:r w:rsidRPr="002425BC">
        <w:rPr>
          <w:b/>
          <w:bCs/>
        </w:rPr>
        <w:t>Instructions</w:t>
      </w:r>
      <w:r w:rsidRPr="00E54123">
        <w:t>:</w:t>
      </w:r>
    </w:p>
    <w:p w14:paraId="44222FAE" w14:textId="77777777" w:rsidR="009548C7" w:rsidRPr="00E54123" w:rsidRDefault="009548C7" w:rsidP="009548C7">
      <w:pPr>
        <w:pStyle w:val="NormalWeb"/>
        <w:spacing w:before="0" w:beforeAutospacing="0" w:after="0" w:afterAutospacing="0"/>
        <w:ind w:left="576"/>
      </w:pPr>
      <w:r w:rsidRPr="00E54123">
        <w:t>The following statements relate to how you view yourself in an academic setting. Please rate the extent to which you agree or disagree with each statement.</w:t>
      </w:r>
    </w:p>
    <w:p w14:paraId="6E8BF748" w14:textId="77777777" w:rsidR="009548C7" w:rsidRPr="00E54123" w:rsidRDefault="009548C7" w:rsidP="009548C7">
      <w:pPr>
        <w:pStyle w:val="NormalWeb"/>
        <w:spacing w:before="0" w:beforeAutospacing="0" w:after="0" w:afterAutospacing="0"/>
        <w:ind w:left="576"/>
      </w:pPr>
    </w:p>
    <w:p w14:paraId="0A9A7387" w14:textId="77777777" w:rsidR="009548C7" w:rsidRPr="00E54123" w:rsidRDefault="009548C7" w:rsidP="002425BC">
      <w:pPr>
        <w:pStyle w:val="NormalWeb"/>
        <w:spacing w:before="0" w:beforeAutospacing="0" w:after="0" w:afterAutospacing="0"/>
        <w:ind w:left="576"/>
      </w:pPr>
      <w:r w:rsidRPr="00E54123">
        <w:rPr>
          <w:color w:val="000000"/>
        </w:rPr>
        <w:t xml:space="preserve">1. </w:t>
      </w:r>
      <w:r w:rsidRPr="00E54123">
        <w:rPr>
          <w:color w:val="000000"/>
        </w:rPr>
        <w:tab/>
        <w:t>Being a student is a very rewarding experience.</w:t>
      </w:r>
    </w:p>
    <w:p w14:paraId="624ECAF2" w14:textId="77777777" w:rsidR="009548C7" w:rsidRPr="00E54123" w:rsidRDefault="009548C7" w:rsidP="002425BC">
      <w:pPr>
        <w:pStyle w:val="NormalWeb"/>
        <w:spacing w:before="0" w:beforeAutospacing="0" w:after="0" w:afterAutospacing="0"/>
        <w:ind w:left="576"/>
      </w:pPr>
      <w:r w:rsidRPr="00E54123">
        <w:rPr>
          <w:color w:val="000000"/>
        </w:rPr>
        <w:t xml:space="preserve">2. </w:t>
      </w:r>
      <w:r w:rsidRPr="00E54123">
        <w:rPr>
          <w:color w:val="000000"/>
        </w:rPr>
        <w:tab/>
        <w:t>If I try hard enough, I will be able to get good grades. (Removed in short version)</w:t>
      </w:r>
    </w:p>
    <w:p w14:paraId="03CC9C01" w14:textId="77777777" w:rsidR="009548C7" w:rsidRPr="00E54123" w:rsidRDefault="009548C7" w:rsidP="002425BC">
      <w:pPr>
        <w:pStyle w:val="NormalWeb"/>
        <w:spacing w:before="0" w:beforeAutospacing="0" w:after="0" w:afterAutospacing="0"/>
        <w:ind w:left="576"/>
      </w:pPr>
      <w:r w:rsidRPr="00E54123">
        <w:rPr>
          <w:color w:val="000000"/>
        </w:rPr>
        <w:t xml:space="preserve">3. </w:t>
      </w:r>
      <w:r w:rsidRPr="00E54123">
        <w:rPr>
          <w:color w:val="000000"/>
        </w:rPr>
        <w:tab/>
        <w:t>Most of the time my efforts in school are rewarded. </w:t>
      </w:r>
    </w:p>
    <w:p w14:paraId="5B899007" w14:textId="77777777" w:rsidR="009548C7" w:rsidRPr="00E54123" w:rsidRDefault="009548C7" w:rsidP="002425BC">
      <w:pPr>
        <w:pStyle w:val="NormalWeb"/>
        <w:spacing w:before="0" w:beforeAutospacing="0" w:after="0" w:afterAutospacing="0"/>
        <w:ind w:left="576"/>
      </w:pPr>
      <w:r w:rsidRPr="00E54123">
        <w:rPr>
          <w:color w:val="000000"/>
        </w:rPr>
        <w:t xml:space="preserve">4. </w:t>
      </w:r>
      <w:r w:rsidRPr="00E54123">
        <w:rPr>
          <w:color w:val="000000"/>
        </w:rPr>
        <w:tab/>
        <w:t>No matter how hard I try I do not do well in school. </w:t>
      </w:r>
    </w:p>
    <w:p w14:paraId="47674930" w14:textId="77777777" w:rsidR="009548C7" w:rsidRPr="00E54123" w:rsidRDefault="009548C7" w:rsidP="002425BC">
      <w:pPr>
        <w:pStyle w:val="NormalWeb"/>
        <w:spacing w:before="0" w:beforeAutospacing="0" w:after="0" w:afterAutospacing="0"/>
        <w:ind w:left="576"/>
      </w:pPr>
      <w:r w:rsidRPr="00E54123">
        <w:rPr>
          <w:color w:val="000000"/>
        </w:rPr>
        <w:t>5.</w:t>
      </w:r>
      <w:r w:rsidRPr="00E54123">
        <w:rPr>
          <w:color w:val="000000"/>
        </w:rPr>
        <w:tab/>
        <w:t>I often expect to do poorly on exams. </w:t>
      </w:r>
    </w:p>
    <w:p w14:paraId="606F9ED0" w14:textId="77777777" w:rsidR="009548C7" w:rsidRPr="00E54123" w:rsidRDefault="009548C7" w:rsidP="002425BC">
      <w:pPr>
        <w:pStyle w:val="NormalWeb"/>
        <w:spacing w:before="0" w:beforeAutospacing="0" w:after="0" w:afterAutospacing="0"/>
        <w:ind w:left="576"/>
      </w:pPr>
      <w:r w:rsidRPr="00E54123">
        <w:rPr>
          <w:color w:val="000000"/>
        </w:rPr>
        <w:t xml:space="preserve">6. </w:t>
      </w:r>
      <w:r w:rsidRPr="00E54123">
        <w:rPr>
          <w:color w:val="000000"/>
        </w:rPr>
        <w:tab/>
        <w:t>All in all, I feel I am a capable student. </w:t>
      </w:r>
    </w:p>
    <w:p w14:paraId="352C6C60" w14:textId="77777777" w:rsidR="009548C7" w:rsidRDefault="009548C7" w:rsidP="009548C7">
      <w:pPr>
        <w:pStyle w:val="NormalWeb"/>
        <w:spacing w:before="0" w:beforeAutospacing="0" w:after="0" w:afterAutospacing="0"/>
        <w:ind w:left="576"/>
        <w:rPr>
          <w:color w:val="000000"/>
        </w:rPr>
      </w:pPr>
      <w:r w:rsidRPr="00E54123">
        <w:rPr>
          <w:color w:val="000000"/>
        </w:rPr>
        <w:t xml:space="preserve">7. </w:t>
      </w:r>
      <w:r w:rsidRPr="00E54123">
        <w:rPr>
          <w:color w:val="000000"/>
        </w:rPr>
        <w:tab/>
        <w:t xml:space="preserve">I do well in my courses given the amount of time I dedicate to studying. </w:t>
      </w:r>
    </w:p>
    <w:p w14:paraId="04467E6A" w14:textId="77777777" w:rsidR="009548C7" w:rsidRPr="00E54123" w:rsidRDefault="009548C7" w:rsidP="009548C7">
      <w:pPr>
        <w:pStyle w:val="NormalWeb"/>
        <w:spacing w:before="0" w:beforeAutospacing="0" w:after="0" w:afterAutospacing="0"/>
        <w:ind w:left="1296" w:firstLine="144"/>
      </w:pPr>
      <w:r w:rsidRPr="00E54123">
        <w:rPr>
          <w:color w:val="000000"/>
        </w:rPr>
        <w:t>(Removed in short version)</w:t>
      </w:r>
    </w:p>
    <w:p w14:paraId="1F6C4C53" w14:textId="77777777" w:rsidR="009548C7" w:rsidRPr="00E54123" w:rsidRDefault="009548C7" w:rsidP="002425BC">
      <w:pPr>
        <w:pStyle w:val="NormalWeb"/>
        <w:spacing w:before="0" w:beforeAutospacing="0" w:after="0" w:afterAutospacing="0"/>
        <w:ind w:left="576"/>
      </w:pPr>
      <w:r w:rsidRPr="00E54123">
        <w:rPr>
          <w:color w:val="000000"/>
        </w:rPr>
        <w:t xml:space="preserve">8. </w:t>
      </w:r>
      <w:r w:rsidRPr="00E54123">
        <w:rPr>
          <w:color w:val="000000"/>
        </w:rPr>
        <w:tab/>
        <w:t>My parents are not satisfied with my grades in college. (Removed in short version)</w:t>
      </w:r>
    </w:p>
    <w:p w14:paraId="18B8DF40" w14:textId="77777777" w:rsidR="009548C7" w:rsidRPr="00E54123" w:rsidRDefault="009548C7" w:rsidP="002425BC">
      <w:pPr>
        <w:pStyle w:val="NormalWeb"/>
        <w:spacing w:before="0" w:beforeAutospacing="0" w:after="0" w:afterAutospacing="0"/>
        <w:ind w:left="576"/>
      </w:pPr>
      <w:r w:rsidRPr="00E54123">
        <w:rPr>
          <w:color w:val="000000"/>
        </w:rPr>
        <w:t xml:space="preserve">9. </w:t>
      </w:r>
      <w:r w:rsidRPr="00E54123">
        <w:rPr>
          <w:color w:val="000000"/>
        </w:rPr>
        <w:tab/>
        <w:t>Others view me as intelligent. (Removed in short version)</w:t>
      </w:r>
    </w:p>
    <w:p w14:paraId="07595E97" w14:textId="77777777" w:rsidR="009548C7" w:rsidRPr="00E54123" w:rsidRDefault="009548C7" w:rsidP="002425BC">
      <w:pPr>
        <w:pStyle w:val="NormalWeb"/>
        <w:spacing w:before="0" w:beforeAutospacing="0" w:after="0" w:afterAutospacing="0"/>
        <w:ind w:left="576"/>
      </w:pPr>
      <w:r w:rsidRPr="00E54123">
        <w:rPr>
          <w:color w:val="000000"/>
        </w:rPr>
        <w:t>10.</w:t>
      </w:r>
      <w:r w:rsidRPr="00E54123">
        <w:rPr>
          <w:color w:val="000000"/>
        </w:rPr>
        <w:tab/>
        <w:t>Most courses are very easy for me. (Removed in short version)</w:t>
      </w:r>
    </w:p>
    <w:p w14:paraId="0A8E6D26" w14:textId="77777777" w:rsidR="009548C7" w:rsidRPr="00E54123" w:rsidRDefault="009548C7" w:rsidP="002425BC">
      <w:pPr>
        <w:pStyle w:val="NormalWeb"/>
        <w:spacing w:before="0" w:beforeAutospacing="0" w:after="0" w:afterAutospacing="0"/>
        <w:ind w:left="576"/>
      </w:pPr>
      <w:r w:rsidRPr="00E54123">
        <w:rPr>
          <w:color w:val="000000"/>
        </w:rPr>
        <w:t>11.</w:t>
      </w:r>
      <w:r w:rsidRPr="00E54123">
        <w:rPr>
          <w:color w:val="000000"/>
        </w:rPr>
        <w:tab/>
        <w:t>I sometimes feel like dropping out of school. (Removed in short version)</w:t>
      </w:r>
    </w:p>
    <w:p w14:paraId="14FDF751" w14:textId="77777777" w:rsidR="009548C7" w:rsidRPr="00E54123" w:rsidRDefault="009548C7" w:rsidP="002425BC">
      <w:pPr>
        <w:pStyle w:val="NormalWeb"/>
        <w:spacing w:before="0" w:beforeAutospacing="0" w:after="0" w:afterAutospacing="0"/>
        <w:ind w:left="576"/>
      </w:pPr>
      <w:r w:rsidRPr="00E54123">
        <w:rPr>
          <w:color w:val="000000"/>
        </w:rPr>
        <w:t>12.</w:t>
      </w:r>
      <w:r w:rsidRPr="00E54123">
        <w:rPr>
          <w:color w:val="000000"/>
        </w:rPr>
        <w:tab/>
        <w:t>Most of my classmates do better in school than I do. </w:t>
      </w:r>
    </w:p>
    <w:p w14:paraId="6E058DDA" w14:textId="77777777" w:rsidR="009548C7" w:rsidRPr="00E54123" w:rsidRDefault="009548C7" w:rsidP="002425BC">
      <w:pPr>
        <w:pStyle w:val="NormalWeb"/>
        <w:spacing w:before="0" w:beforeAutospacing="0" w:after="0" w:afterAutospacing="0"/>
        <w:ind w:left="576"/>
      </w:pPr>
      <w:r w:rsidRPr="00E54123">
        <w:rPr>
          <w:color w:val="000000"/>
        </w:rPr>
        <w:t>13.</w:t>
      </w:r>
      <w:r w:rsidRPr="00E54123">
        <w:rPr>
          <w:color w:val="000000"/>
        </w:rPr>
        <w:tab/>
        <w:t>Most of my instructors think that I am a good student. </w:t>
      </w:r>
    </w:p>
    <w:p w14:paraId="661FE392" w14:textId="77777777" w:rsidR="009548C7" w:rsidRPr="00E54123" w:rsidRDefault="009548C7" w:rsidP="002425BC">
      <w:pPr>
        <w:pStyle w:val="NormalWeb"/>
        <w:spacing w:before="0" w:beforeAutospacing="0" w:after="0" w:afterAutospacing="0"/>
        <w:ind w:left="576"/>
      </w:pPr>
      <w:r w:rsidRPr="00E54123">
        <w:rPr>
          <w:color w:val="000000"/>
        </w:rPr>
        <w:t>14.</w:t>
      </w:r>
      <w:r w:rsidRPr="00E54123">
        <w:rPr>
          <w:color w:val="000000"/>
        </w:rPr>
        <w:tab/>
        <w:t>At times I feel college is too difficult for me. (Removed in short version)</w:t>
      </w:r>
    </w:p>
    <w:p w14:paraId="706A5025" w14:textId="77777777" w:rsidR="009548C7" w:rsidRPr="00E54123" w:rsidRDefault="009548C7" w:rsidP="002425BC">
      <w:pPr>
        <w:pStyle w:val="NormalWeb"/>
        <w:spacing w:before="0" w:beforeAutospacing="0" w:after="0" w:afterAutospacing="0"/>
        <w:ind w:left="576"/>
      </w:pPr>
      <w:r w:rsidRPr="00E54123">
        <w:rPr>
          <w:color w:val="000000"/>
        </w:rPr>
        <w:t>15.</w:t>
      </w:r>
      <w:r w:rsidRPr="00E54123">
        <w:rPr>
          <w:color w:val="000000"/>
        </w:rPr>
        <w:tab/>
        <w:t>All in all, I am proud of my grades in college. (Removed in short version)</w:t>
      </w:r>
    </w:p>
    <w:p w14:paraId="3991A22A" w14:textId="77777777" w:rsidR="009548C7" w:rsidRPr="00E54123" w:rsidRDefault="009548C7" w:rsidP="002425BC">
      <w:pPr>
        <w:pStyle w:val="NormalWeb"/>
        <w:spacing w:before="0" w:beforeAutospacing="0" w:after="0" w:afterAutospacing="0"/>
        <w:ind w:left="576"/>
      </w:pPr>
      <w:r w:rsidRPr="00E54123">
        <w:rPr>
          <w:color w:val="000000"/>
        </w:rPr>
        <w:t>16.</w:t>
      </w:r>
      <w:r w:rsidRPr="00E54123">
        <w:rPr>
          <w:color w:val="000000"/>
        </w:rPr>
        <w:tab/>
        <w:t>Most of the time while taking a test I feel confident. </w:t>
      </w:r>
    </w:p>
    <w:p w14:paraId="2306EF5D" w14:textId="77777777" w:rsidR="009548C7" w:rsidRPr="00E54123" w:rsidRDefault="009548C7" w:rsidP="002425BC">
      <w:pPr>
        <w:pStyle w:val="NormalWeb"/>
        <w:spacing w:before="0" w:beforeAutospacing="0" w:after="0" w:afterAutospacing="0"/>
        <w:ind w:left="576"/>
      </w:pPr>
      <w:r w:rsidRPr="00E54123">
        <w:rPr>
          <w:color w:val="000000"/>
        </w:rPr>
        <w:t>17.</w:t>
      </w:r>
      <w:r w:rsidRPr="00E54123">
        <w:rPr>
          <w:color w:val="000000"/>
        </w:rPr>
        <w:tab/>
        <w:t>I feel capable of helping others with their class work. </w:t>
      </w:r>
    </w:p>
    <w:p w14:paraId="5C198EE9" w14:textId="77777777" w:rsidR="009548C7" w:rsidRPr="00E54123" w:rsidRDefault="009548C7" w:rsidP="002425BC">
      <w:pPr>
        <w:pStyle w:val="NormalWeb"/>
        <w:spacing w:before="0" w:beforeAutospacing="0" w:after="0" w:afterAutospacing="0"/>
        <w:ind w:left="576"/>
      </w:pPr>
      <w:r w:rsidRPr="00E54123">
        <w:rPr>
          <w:color w:val="000000"/>
        </w:rPr>
        <w:t>18.</w:t>
      </w:r>
      <w:r w:rsidRPr="00E54123">
        <w:rPr>
          <w:color w:val="000000"/>
        </w:rPr>
        <w:tab/>
        <w:t>I feel teachers’ standards are too high for me. (Removed in short version)</w:t>
      </w:r>
    </w:p>
    <w:p w14:paraId="5B8C6F76" w14:textId="77777777" w:rsidR="009548C7" w:rsidRPr="00E54123" w:rsidRDefault="009548C7" w:rsidP="002425BC">
      <w:pPr>
        <w:pStyle w:val="NormalWeb"/>
        <w:spacing w:before="0" w:beforeAutospacing="0" w:after="0" w:afterAutospacing="0"/>
        <w:ind w:left="576"/>
      </w:pPr>
      <w:r w:rsidRPr="00E54123">
        <w:rPr>
          <w:color w:val="000000"/>
        </w:rPr>
        <w:t>19.</w:t>
      </w:r>
      <w:r w:rsidRPr="00E54123">
        <w:rPr>
          <w:color w:val="000000"/>
        </w:rPr>
        <w:tab/>
        <w:t>It is hard for me to keep up with my class work. (Removed in short version)</w:t>
      </w:r>
    </w:p>
    <w:p w14:paraId="359CF482" w14:textId="77777777" w:rsidR="009548C7" w:rsidRPr="00E54123" w:rsidRDefault="009548C7" w:rsidP="002425BC">
      <w:pPr>
        <w:pStyle w:val="NormalWeb"/>
        <w:spacing w:before="0" w:beforeAutospacing="0" w:after="0" w:afterAutospacing="0"/>
        <w:ind w:left="576"/>
      </w:pPr>
      <w:r w:rsidRPr="00E54123">
        <w:rPr>
          <w:color w:val="000000"/>
        </w:rPr>
        <w:t>20.</w:t>
      </w:r>
      <w:r w:rsidRPr="00E54123">
        <w:rPr>
          <w:color w:val="000000"/>
        </w:rPr>
        <w:tab/>
        <w:t>I am satisfied with the class assignments that I turn in. </w:t>
      </w:r>
    </w:p>
    <w:p w14:paraId="615CF59E" w14:textId="77777777" w:rsidR="009548C7" w:rsidRPr="00E54123" w:rsidRDefault="009548C7" w:rsidP="002425BC">
      <w:pPr>
        <w:pStyle w:val="NormalWeb"/>
        <w:spacing w:before="0" w:beforeAutospacing="0" w:after="0" w:afterAutospacing="0"/>
        <w:ind w:left="576"/>
      </w:pPr>
      <w:r w:rsidRPr="00E54123">
        <w:rPr>
          <w:color w:val="000000"/>
        </w:rPr>
        <w:t>21.</w:t>
      </w:r>
      <w:r w:rsidRPr="00E54123">
        <w:rPr>
          <w:color w:val="000000"/>
        </w:rPr>
        <w:tab/>
        <w:t>At times I feel like a failure. </w:t>
      </w:r>
    </w:p>
    <w:p w14:paraId="464798CC" w14:textId="77777777" w:rsidR="009548C7" w:rsidRPr="00E54123" w:rsidRDefault="009548C7" w:rsidP="002425BC">
      <w:pPr>
        <w:pStyle w:val="NormalWeb"/>
        <w:spacing w:before="0" w:beforeAutospacing="0" w:after="0" w:afterAutospacing="0"/>
        <w:ind w:left="576"/>
      </w:pPr>
      <w:r w:rsidRPr="00E54123">
        <w:rPr>
          <w:color w:val="000000"/>
        </w:rPr>
        <w:t>22.</w:t>
      </w:r>
      <w:r w:rsidRPr="00E54123">
        <w:rPr>
          <w:color w:val="000000"/>
        </w:rPr>
        <w:tab/>
        <w:t>I feel I do not study enough before a test. (Removed in short version)</w:t>
      </w:r>
    </w:p>
    <w:p w14:paraId="43BDA140" w14:textId="77777777" w:rsidR="009548C7" w:rsidRPr="00E54123" w:rsidRDefault="009548C7" w:rsidP="002425BC">
      <w:pPr>
        <w:pStyle w:val="NormalWeb"/>
        <w:spacing w:before="0" w:beforeAutospacing="0" w:after="0" w:afterAutospacing="0"/>
        <w:ind w:left="576"/>
      </w:pPr>
      <w:r w:rsidRPr="00E54123">
        <w:rPr>
          <w:color w:val="000000"/>
        </w:rPr>
        <w:lastRenderedPageBreak/>
        <w:t>23.</w:t>
      </w:r>
      <w:r w:rsidRPr="00E54123">
        <w:rPr>
          <w:color w:val="000000"/>
        </w:rPr>
        <w:tab/>
        <w:t>Most exams are easy for me. (Removed in short version)</w:t>
      </w:r>
    </w:p>
    <w:p w14:paraId="5CDFF79A" w14:textId="77777777" w:rsidR="009548C7" w:rsidRPr="00E54123" w:rsidRDefault="009548C7" w:rsidP="002425BC">
      <w:pPr>
        <w:pStyle w:val="NormalWeb"/>
        <w:spacing w:before="0" w:beforeAutospacing="0" w:after="0" w:afterAutospacing="0"/>
        <w:ind w:left="576"/>
      </w:pPr>
      <w:r w:rsidRPr="00E54123">
        <w:rPr>
          <w:color w:val="000000"/>
        </w:rPr>
        <w:t>24.</w:t>
      </w:r>
      <w:r w:rsidRPr="00E54123">
        <w:rPr>
          <w:color w:val="000000"/>
        </w:rPr>
        <w:tab/>
        <w:t>I have doubts that I will do well in my major. (Removed in short version)</w:t>
      </w:r>
    </w:p>
    <w:p w14:paraId="172AC99B" w14:textId="77777777" w:rsidR="009548C7" w:rsidRPr="00E54123" w:rsidRDefault="009548C7" w:rsidP="002425BC">
      <w:pPr>
        <w:pStyle w:val="NormalWeb"/>
        <w:spacing w:before="0" w:beforeAutospacing="0" w:after="0" w:afterAutospacing="0"/>
        <w:ind w:left="576"/>
      </w:pPr>
      <w:r w:rsidRPr="00E54123">
        <w:rPr>
          <w:color w:val="000000"/>
        </w:rPr>
        <w:t>25.</w:t>
      </w:r>
      <w:r w:rsidRPr="00E54123">
        <w:rPr>
          <w:color w:val="000000"/>
        </w:rPr>
        <w:tab/>
        <w:t>For me, studying hard pays off. (Removed in short version)</w:t>
      </w:r>
    </w:p>
    <w:p w14:paraId="5F85000C" w14:textId="77777777" w:rsidR="009548C7" w:rsidRPr="00E54123" w:rsidRDefault="009548C7" w:rsidP="002425BC">
      <w:pPr>
        <w:pStyle w:val="NormalWeb"/>
        <w:spacing w:before="0" w:beforeAutospacing="0" w:after="0" w:afterAutospacing="0"/>
        <w:ind w:left="576"/>
      </w:pPr>
      <w:r w:rsidRPr="00E54123">
        <w:rPr>
          <w:color w:val="000000"/>
        </w:rPr>
        <w:t>26.</w:t>
      </w:r>
      <w:r w:rsidRPr="00E54123">
        <w:rPr>
          <w:color w:val="000000"/>
        </w:rPr>
        <w:tab/>
        <w:t>I have a hard time getting through school. </w:t>
      </w:r>
    </w:p>
    <w:p w14:paraId="0C5FA3CE" w14:textId="77777777" w:rsidR="009548C7" w:rsidRPr="00E54123" w:rsidRDefault="009548C7" w:rsidP="002425BC">
      <w:pPr>
        <w:pStyle w:val="NormalWeb"/>
        <w:spacing w:before="0" w:beforeAutospacing="0" w:after="0" w:afterAutospacing="0"/>
        <w:ind w:left="576"/>
      </w:pPr>
      <w:r w:rsidRPr="00E54123">
        <w:rPr>
          <w:color w:val="000000"/>
        </w:rPr>
        <w:t>27.</w:t>
      </w:r>
      <w:r w:rsidRPr="00E54123">
        <w:rPr>
          <w:color w:val="000000"/>
        </w:rPr>
        <w:tab/>
        <w:t>I am good at scheduling my study time. </w:t>
      </w:r>
    </w:p>
    <w:p w14:paraId="4C1BC856" w14:textId="77777777" w:rsidR="009548C7" w:rsidRPr="00E54123" w:rsidRDefault="009548C7" w:rsidP="002425BC">
      <w:pPr>
        <w:pStyle w:val="NormalWeb"/>
        <w:spacing w:before="0" w:beforeAutospacing="0" w:after="0" w:afterAutospacing="0"/>
        <w:ind w:left="576"/>
      </w:pPr>
      <w:r w:rsidRPr="00E54123">
        <w:rPr>
          <w:color w:val="000000"/>
        </w:rPr>
        <w:t>28.</w:t>
      </w:r>
      <w:r w:rsidRPr="00E54123">
        <w:rPr>
          <w:color w:val="000000"/>
        </w:rPr>
        <w:tab/>
        <w:t>I have a fairly clear sense of my academic goals. (Removed in short version)</w:t>
      </w:r>
    </w:p>
    <w:p w14:paraId="60E1756A" w14:textId="77777777" w:rsidR="009548C7" w:rsidRPr="00E54123" w:rsidRDefault="009548C7" w:rsidP="002425BC">
      <w:pPr>
        <w:pStyle w:val="NormalWeb"/>
        <w:spacing w:before="0" w:beforeAutospacing="0" w:after="0" w:afterAutospacing="0"/>
        <w:ind w:left="576"/>
      </w:pPr>
      <w:r w:rsidRPr="00E54123">
        <w:rPr>
          <w:color w:val="000000"/>
        </w:rPr>
        <w:t>29.</w:t>
      </w:r>
      <w:r w:rsidRPr="00E54123">
        <w:rPr>
          <w:color w:val="000000"/>
        </w:rPr>
        <w:tab/>
        <w:t>I’d like to be a much better student than I am now. (Removed in short version)</w:t>
      </w:r>
    </w:p>
    <w:p w14:paraId="44624C1C" w14:textId="77777777" w:rsidR="009548C7" w:rsidRPr="00E54123" w:rsidRDefault="009548C7" w:rsidP="002425BC">
      <w:pPr>
        <w:pStyle w:val="NormalWeb"/>
        <w:spacing w:before="0" w:beforeAutospacing="0" w:after="0" w:afterAutospacing="0"/>
        <w:ind w:left="576"/>
      </w:pPr>
      <w:r w:rsidRPr="00E54123">
        <w:rPr>
          <w:color w:val="000000"/>
        </w:rPr>
        <w:t>30.</w:t>
      </w:r>
      <w:r w:rsidRPr="00E54123">
        <w:rPr>
          <w:color w:val="000000"/>
        </w:rPr>
        <w:tab/>
        <w:t>I often get discouraged about school. </w:t>
      </w:r>
    </w:p>
    <w:p w14:paraId="0A0E9788" w14:textId="77777777" w:rsidR="009548C7" w:rsidRPr="00E54123" w:rsidRDefault="009548C7" w:rsidP="002425BC">
      <w:pPr>
        <w:pStyle w:val="NormalWeb"/>
        <w:spacing w:before="0" w:beforeAutospacing="0" w:after="0" w:afterAutospacing="0"/>
        <w:ind w:left="576"/>
      </w:pPr>
      <w:r w:rsidRPr="00E54123">
        <w:rPr>
          <w:color w:val="000000"/>
        </w:rPr>
        <w:t>31.</w:t>
      </w:r>
      <w:r w:rsidRPr="00E54123">
        <w:rPr>
          <w:color w:val="000000"/>
        </w:rPr>
        <w:tab/>
        <w:t>I enjoy doing my homework. (Removed in short version)</w:t>
      </w:r>
    </w:p>
    <w:p w14:paraId="6CD7E936" w14:textId="77777777" w:rsidR="009548C7" w:rsidRPr="00E54123" w:rsidRDefault="009548C7" w:rsidP="002425BC">
      <w:pPr>
        <w:pStyle w:val="NormalWeb"/>
        <w:spacing w:before="0" w:beforeAutospacing="0" w:after="0" w:afterAutospacing="0"/>
        <w:ind w:left="576"/>
      </w:pPr>
      <w:r w:rsidRPr="00E54123">
        <w:rPr>
          <w:color w:val="000000"/>
        </w:rPr>
        <w:t>32.</w:t>
      </w:r>
      <w:r w:rsidRPr="00E54123">
        <w:rPr>
          <w:color w:val="000000"/>
        </w:rPr>
        <w:tab/>
        <w:t>I consider myself a very good student. </w:t>
      </w:r>
    </w:p>
    <w:p w14:paraId="321AAE49" w14:textId="77777777" w:rsidR="009548C7" w:rsidRPr="00E54123" w:rsidRDefault="009548C7" w:rsidP="002425BC">
      <w:pPr>
        <w:pStyle w:val="NormalWeb"/>
        <w:spacing w:before="0" w:beforeAutospacing="0" w:after="0" w:afterAutospacing="0"/>
        <w:ind w:left="576"/>
      </w:pPr>
      <w:r w:rsidRPr="00E54123">
        <w:rPr>
          <w:color w:val="000000"/>
        </w:rPr>
        <w:t>33.</w:t>
      </w:r>
      <w:r w:rsidRPr="00E54123">
        <w:rPr>
          <w:color w:val="000000"/>
        </w:rPr>
        <w:tab/>
        <w:t>I usually get the grades I deserve in my courses. (Removed in short version)</w:t>
      </w:r>
    </w:p>
    <w:p w14:paraId="449CEF20" w14:textId="77777777" w:rsidR="009548C7" w:rsidRPr="00E54123" w:rsidRDefault="009548C7" w:rsidP="002425BC">
      <w:pPr>
        <w:pStyle w:val="NormalWeb"/>
        <w:spacing w:before="0" w:beforeAutospacing="0" w:after="0" w:afterAutospacing="0"/>
        <w:ind w:left="576"/>
      </w:pPr>
      <w:r w:rsidRPr="00E54123">
        <w:rPr>
          <w:color w:val="000000"/>
        </w:rPr>
        <w:t>34.</w:t>
      </w:r>
      <w:r w:rsidRPr="00E54123">
        <w:rPr>
          <w:color w:val="000000"/>
        </w:rPr>
        <w:tab/>
        <w:t>I do not study as much as I should. (Removed in short version)</w:t>
      </w:r>
    </w:p>
    <w:p w14:paraId="538E78D6" w14:textId="77777777" w:rsidR="009548C7" w:rsidRPr="00E54123" w:rsidRDefault="009548C7" w:rsidP="002425BC">
      <w:pPr>
        <w:pStyle w:val="NormalWeb"/>
        <w:spacing w:before="0" w:beforeAutospacing="0" w:after="0" w:afterAutospacing="0"/>
        <w:ind w:left="576"/>
      </w:pPr>
      <w:r w:rsidRPr="00E54123">
        <w:rPr>
          <w:color w:val="000000"/>
        </w:rPr>
        <w:t>35.</w:t>
      </w:r>
      <w:r w:rsidRPr="00E54123">
        <w:rPr>
          <w:color w:val="000000"/>
        </w:rPr>
        <w:tab/>
        <w:t>I usually feel on top of my work by finals week. (Removed in short version)</w:t>
      </w:r>
    </w:p>
    <w:p w14:paraId="1BBE9E42" w14:textId="77777777" w:rsidR="009548C7" w:rsidRPr="00E54123" w:rsidRDefault="009548C7" w:rsidP="002425BC">
      <w:pPr>
        <w:pStyle w:val="NormalWeb"/>
        <w:spacing w:before="0" w:beforeAutospacing="0" w:after="0" w:afterAutospacing="0"/>
        <w:ind w:left="576"/>
      </w:pPr>
      <w:r w:rsidRPr="00E54123">
        <w:rPr>
          <w:color w:val="000000"/>
        </w:rPr>
        <w:t>36.</w:t>
      </w:r>
      <w:r w:rsidRPr="00E54123">
        <w:rPr>
          <w:color w:val="000000"/>
        </w:rPr>
        <w:tab/>
        <w:t>Others consider me a good student. </w:t>
      </w:r>
    </w:p>
    <w:p w14:paraId="7ACA0EC2" w14:textId="77777777" w:rsidR="009548C7" w:rsidRPr="00E54123" w:rsidRDefault="009548C7" w:rsidP="002425BC">
      <w:pPr>
        <w:pStyle w:val="NormalWeb"/>
        <w:spacing w:before="0" w:beforeAutospacing="0" w:after="0" w:afterAutospacing="0"/>
        <w:ind w:left="576"/>
      </w:pPr>
      <w:r w:rsidRPr="00E54123">
        <w:rPr>
          <w:color w:val="000000"/>
        </w:rPr>
        <w:t>37.</w:t>
      </w:r>
      <w:r w:rsidRPr="00E54123">
        <w:rPr>
          <w:color w:val="000000"/>
        </w:rPr>
        <w:tab/>
        <w:t>I feel that I am better than the average college student. </w:t>
      </w:r>
    </w:p>
    <w:p w14:paraId="34A51EF0" w14:textId="77777777" w:rsidR="009548C7" w:rsidRPr="00E54123" w:rsidRDefault="009548C7" w:rsidP="002425BC">
      <w:pPr>
        <w:pStyle w:val="NormalWeb"/>
        <w:spacing w:before="0" w:beforeAutospacing="0" w:after="0" w:afterAutospacing="0"/>
        <w:ind w:left="576"/>
      </w:pPr>
      <w:r w:rsidRPr="00E54123">
        <w:rPr>
          <w:color w:val="000000"/>
        </w:rPr>
        <w:t>38.</w:t>
      </w:r>
      <w:r w:rsidRPr="00E54123">
        <w:rPr>
          <w:color w:val="000000"/>
        </w:rPr>
        <w:tab/>
        <w:t>In most of the courses, I feel that my classmates are better prepared than I am. </w:t>
      </w:r>
    </w:p>
    <w:p w14:paraId="3DA0BDC5" w14:textId="77777777" w:rsidR="009548C7" w:rsidRPr="00E54123" w:rsidRDefault="009548C7" w:rsidP="002425BC">
      <w:pPr>
        <w:pStyle w:val="NormalWeb"/>
        <w:spacing w:before="0" w:beforeAutospacing="0" w:after="0" w:afterAutospacing="0"/>
        <w:ind w:left="576"/>
      </w:pPr>
      <w:r w:rsidRPr="00E54123">
        <w:rPr>
          <w:color w:val="000000"/>
        </w:rPr>
        <w:t>39.</w:t>
      </w:r>
      <w:r w:rsidRPr="00E54123">
        <w:rPr>
          <w:color w:val="000000"/>
        </w:rPr>
        <w:tab/>
        <w:t>I feel that I do not have the necessary abilities for certain courses in my major. </w:t>
      </w:r>
    </w:p>
    <w:p w14:paraId="5A9D0D93" w14:textId="77777777" w:rsidR="009548C7" w:rsidRPr="00E54123" w:rsidRDefault="009548C7" w:rsidP="002425BC">
      <w:pPr>
        <w:pStyle w:val="NormalWeb"/>
        <w:spacing w:before="0" w:beforeAutospacing="0" w:after="0" w:afterAutospacing="0"/>
        <w:ind w:left="576"/>
      </w:pPr>
      <w:r w:rsidRPr="00E54123">
        <w:rPr>
          <w:color w:val="000000"/>
        </w:rPr>
        <w:t>40.</w:t>
      </w:r>
      <w:r w:rsidRPr="00E54123">
        <w:rPr>
          <w:color w:val="000000"/>
        </w:rPr>
        <w:tab/>
        <w:t>I have poor study habits.</w:t>
      </w:r>
    </w:p>
    <w:p w14:paraId="1ACE2850" w14:textId="77777777" w:rsidR="00F5214D" w:rsidRPr="00E54123" w:rsidRDefault="00F5214D" w:rsidP="009548C7">
      <w:pPr>
        <w:pStyle w:val="Heading2"/>
        <w:numPr>
          <w:ilvl w:val="0"/>
          <w:numId w:val="0"/>
        </w:numPr>
        <w:ind w:left="576"/>
      </w:pPr>
    </w:p>
    <w:p w14:paraId="08457969" w14:textId="77777777" w:rsidR="00F5214D" w:rsidRPr="00E54123" w:rsidRDefault="00F5214D" w:rsidP="00F5214D"/>
    <w:sectPr w:rsidR="00F5214D" w:rsidRPr="00E54123" w:rsidSect="00400F3D">
      <w:headerReference w:type="even" r:id="rId29"/>
      <w:headerReference w:type="default" r:id="rId30"/>
      <w:footerReference w:type="default" r:id="rId31"/>
      <w:pgSz w:w="11900" w:h="16840"/>
      <w:pgMar w:top="720" w:right="720" w:bottom="720" w:left="720" w:header="708" w:footer="708"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3917B6C2" w14:textId="77777777" w:rsidR="004B230C" w:rsidRDefault="004B230C" w:rsidP="007C4997">
      <w:r>
        <w:separator/>
      </w:r>
    </w:p>
  </w:endnote>
  <w:endnote w:type="continuationSeparator" w:id="0">
    <w:p w14:paraId="5120F98E" w14:textId="77777777" w:rsidR="004B230C" w:rsidRDefault="004B230C" w:rsidP="007C4997">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4D"/>
    <w:family w:val="decorative"/>
    <w:pitch w:val="variable"/>
    <w:sig w:usb0="00000003" w:usb1="00000000" w:usb2="00000000" w:usb3="00000000" w:csb0="80000001" w:csb1="00000000"/>
  </w:font>
  <w:font w:name="Symbol">
    <w:panose1 w:val="05050102010706020507"/>
    <w:charset w:val="02"/>
    <w:family w:val="decorative"/>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MS Mincho">
    <w:altName w:val="ＭＳ 明朝"/>
    <w:panose1 w:val="02020609040205080304"/>
    <w:charset w:val="80"/>
    <w:family w:val="modern"/>
    <w:pitch w:val="fixed"/>
    <w:sig w:usb0="E00002FF" w:usb1="6AC7FDFB" w:usb2="08000012" w:usb3="00000000" w:csb0="0002009F" w:csb1="00000000"/>
  </w:font>
  <w:font w:name="MS Gothic">
    <w:altName w:val="ＭＳ ゴシック"/>
    <w:panose1 w:val="020B0609070205080204"/>
    <w:charset w:val="80"/>
    <w:family w:val="modern"/>
    <w:pitch w:val="fixed"/>
    <w:sig w:usb0="E00002FF" w:usb1="6AC7FDFB" w:usb2="08000012" w:usb3="00000000" w:csb0="0002009F" w:csb1="00000000"/>
  </w:font>
  <w:font w:name="Cambria">
    <w:panose1 w:val="02040503050406030204"/>
    <w:charset w:val="00"/>
    <w:family w:val="roman"/>
    <w:pitch w:val="variable"/>
    <w:sig w:usb0="E00002FF" w:usb1="400004FF" w:usb2="00000000" w:usb3="00000000" w:csb0="0000019F" w:csb1="00000000"/>
  </w:font>
  <w:font w:name="Tahoma">
    <w:panose1 w:val="020B0604030504040204"/>
    <w:charset w:val="00"/>
    <w:family w:val="swiss"/>
    <w:pitch w:val="variable"/>
    <w:sig w:usb0="E1002EFF" w:usb1="C000605B" w:usb2="00000029" w:usb3="00000000" w:csb0="000101FF" w:csb1="00000000"/>
  </w:font>
  <w:font w:name="Arial">
    <w:panose1 w:val="020B0604020202020204"/>
    <w:charset w:val="00"/>
    <w:family w:val="swiss"/>
    <w:pitch w:val="variable"/>
    <w:sig w:usb0="E0002EFF" w:usb1="C000785B" w:usb2="00000009" w:usb3="00000000" w:csb0="000001FF" w:csb1="00000000"/>
  </w:font>
  <w:font w:name="Arial Unicode MS">
    <w:panose1 w:val="020B0604020202020204"/>
    <w:charset w:val="80"/>
    <w:family w:val="swiss"/>
    <w:pitch w:val="variable"/>
    <w:sig w:usb0="F7FFAFFF" w:usb1="E9DFFFFF" w:usb2="0000003F" w:usb3="00000000" w:csb0="003F01FF" w:csb1="00000000"/>
  </w:font>
  <w:font w:name="AKBMKP+TimesNewRoman">
    <w:altName w:val="Times New Roman"/>
    <w:panose1 w:val="020B0604020202020204"/>
    <w:charset w:val="00"/>
    <w:family w:val="roman"/>
    <w:pitch w:val="default"/>
    <w:sig w:usb0="00000003" w:usb1="00000000" w:usb2="00000000" w:usb3="00000000" w:csb0="00000001" w:csb1="00000000"/>
  </w:font>
  <w:font w:name="TimesNewRomanPSMT">
    <w:altName w:val="Times New Roman"/>
    <w:panose1 w:val="020B0604020202020204"/>
    <w:charset w:val="00"/>
    <w:family w:val="roman"/>
    <w:notTrueType/>
    <w:pitch w:val="default"/>
  </w:font>
  <w:font w:name="TimesNewRomanPS">
    <w:altName w:val="Times New Roman"/>
    <w:panose1 w:val="020B0604020202020204"/>
    <w:charset w:val="00"/>
    <w:family w:val="roman"/>
    <w:notTrueType/>
    <w:pitch w:val="default"/>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083F0F1" w14:textId="3BAA8057" w:rsidR="0041041B" w:rsidRPr="00204872" w:rsidRDefault="0041041B" w:rsidP="00204872">
    <w:pPr>
      <w:pStyle w:val="Footer"/>
      <w:tabs>
        <w:tab w:val="left" w:pos="0"/>
        <w:tab w:val="center" w:pos="4820"/>
        <w:tab w:val="right" w:pos="9752"/>
      </w:tabs>
      <w:rPr>
        <w:sz w:val="16"/>
        <w:szCs w:val="16"/>
      </w:rP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33D4BD32" w14:textId="77777777" w:rsidR="004B230C" w:rsidRDefault="004B230C" w:rsidP="007C4997">
      <w:r>
        <w:separator/>
      </w:r>
    </w:p>
  </w:footnote>
  <w:footnote w:type="continuationSeparator" w:id="0">
    <w:p w14:paraId="39324AA2" w14:textId="77777777" w:rsidR="004B230C" w:rsidRDefault="004B230C" w:rsidP="007C4997">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1158458103"/>
      <w:docPartObj>
        <w:docPartGallery w:val="Page Numbers (Top of Page)"/>
        <w:docPartUnique/>
      </w:docPartObj>
    </w:sdtPr>
    <w:sdtEndPr>
      <w:rPr>
        <w:noProof/>
      </w:rPr>
    </w:sdtEndPr>
    <w:sdtContent>
      <w:p w14:paraId="09B9D3BC" w14:textId="77777777" w:rsidR="00F5214D" w:rsidRDefault="00F5214D" w:rsidP="000F6C7B">
        <w:pPr>
          <w:pStyle w:val="Header"/>
          <w:jc w:val="right"/>
        </w:pPr>
        <w:r>
          <w:fldChar w:fldCharType="begin"/>
        </w:r>
        <w:r>
          <w:instrText xml:space="preserve"> PAGE   \* MERGEFORMAT </w:instrText>
        </w:r>
        <w:r>
          <w:fldChar w:fldCharType="separate"/>
        </w:r>
        <w:r>
          <w:rPr>
            <w:noProof/>
          </w:rPr>
          <w:t>2</w:t>
        </w:r>
        <w:r>
          <w:rPr>
            <w:noProof/>
          </w:rPr>
          <w:fldChar w:fldCharType="end"/>
        </w:r>
      </w:p>
    </w:sdtContent>
  </w:sdt>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0AD9265" w14:textId="77777777" w:rsidR="000A270D" w:rsidRDefault="000A270D" w:rsidP="007C4997">
    <w:pPr>
      <w:pStyle w:val="Header"/>
      <w:rPr>
        <w:rStyle w:val="PageNumber"/>
      </w:rPr>
    </w:pPr>
    <w:r>
      <w:rPr>
        <w:rStyle w:val="PageNumber"/>
      </w:rPr>
      <w:fldChar w:fldCharType="begin"/>
    </w:r>
    <w:r>
      <w:rPr>
        <w:rStyle w:val="PageNumber"/>
      </w:rPr>
      <w:instrText xml:space="preserve">PAGE  </w:instrText>
    </w:r>
    <w:r>
      <w:rPr>
        <w:rStyle w:val="PageNumber"/>
      </w:rPr>
      <w:fldChar w:fldCharType="end"/>
    </w:r>
  </w:p>
  <w:p w14:paraId="21381C97" w14:textId="77777777" w:rsidR="000A270D" w:rsidRDefault="000A270D" w:rsidP="007C4997">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2B9B1A1" w14:textId="77777777" w:rsidR="000A270D" w:rsidRDefault="000A270D" w:rsidP="006F5D93">
    <w:pPr>
      <w:pStyle w:val="Header"/>
      <w:jc w:val="right"/>
      <w:rPr>
        <w:rStyle w:val="PageNumber"/>
      </w:rPr>
    </w:pPr>
    <w:r>
      <w:rPr>
        <w:rStyle w:val="PageNumber"/>
      </w:rPr>
      <w:fldChar w:fldCharType="begin"/>
    </w:r>
    <w:r>
      <w:rPr>
        <w:rStyle w:val="PageNumber"/>
      </w:rPr>
      <w:instrText xml:space="preserve">PAGE  </w:instrText>
    </w:r>
    <w:r>
      <w:rPr>
        <w:rStyle w:val="PageNumber"/>
      </w:rPr>
      <w:fldChar w:fldCharType="separate"/>
    </w:r>
    <w:r w:rsidR="006134BF">
      <w:rPr>
        <w:rStyle w:val="PageNumber"/>
        <w:noProof/>
      </w:rPr>
      <w:t>1</w:t>
    </w:r>
    <w:r>
      <w:rPr>
        <w:rStyle w:val="PageNumber"/>
      </w:rPr>
      <w:fldChar w:fldCharType="end"/>
    </w:r>
  </w:p>
  <w:p w14:paraId="2E81C044" w14:textId="77777777" w:rsidR="000A270D" w:rsidRDefault="000A270D" w:rsidP="007C4997">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2F0500F"/>
    <w:multiLevelType w:val="hybridMultilevel"/>
    <w:tmpl w:val="D9CE2DF6"/>
    <w:lvl w:ilvl="0" w:tplc="0409000F">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 w15:restartNumberingAfterBreak="0">
    <w:nsid w:val="03377D4A"/>
    <w:multiLevelType w:val="hybridMultilevel"/>
    <w:tmpl w:val="D696CD4E"/>
    <w:lvl w:ilvl="0" w:tplc="0409000F">
      <w:start w:val="1"/>
      <w:numFmt w:val="decimal"/>
      <w:lvlText w:val="%1."/>
      <w:lvlJc w:val="left"/>
      <w:pPr>
        <w:ind w:left="720" w:hanging="360"/>
      </w:pPr>
      <w:rPr>
        <w:rFonts w:hint="default"/>
      </w:rPr>
    </w:lvl>
    <w:lvl w:ilvl="1" w:tplc="04090019">
      <w:start w:val="1"/>
      <w:numFmt w:val="lowerLetter"/>
      <w:lvlText w:val="%2."/>
      <w:lvlJc w:val="left"/>
      <w:pPr>
        <w:ind w:left="1440" w:hanging="360"/>
      </w:pPr>
    </w:lvl>
    <w:lvl w:ilvl="2" w:tplc="0409001B">
      <w:start w:val="1"/>
      <w:numFmt w:val="lowerRoman"/>
      <w:lvlText w:val="%3."/>
      <w:lvlJc w:val="right"/>
      <w:pPr>
        <w:ind w:left="2160" w:hanging="180"/>
      </w:pPr>
    </w:lvl>
    <w:lvl w:ilvl="3" w:tplc="0409000F">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 w15:restartNumberingAfterBreak="0">
    <w:nsid w:val="06ED4F9D"/>
    <w:multiLevelType w:val="hybridMultilevel"/>
    <w:tmpl w:val="F22E52AC"/>
    <w:lvl w:ilvl="0" w:tplc="0409000F">
      <w:start w:val="1"/>
      <w:numFmt w:val="decimal"/>
      <w:lvlText w:val="%1."/>
      <w:lvlJc w:val="left"/>
      <w:pPr>
        <w:ind w:left="1296" w:hanging="360"/>
      </w:pPr>
      <w:rPr>
        <w:rFonts w:hint="default"/>
      </w:rPr>
    </w:lvl>
    <w:lvl w:ilvl="1" w:tplc="04090019" w:tentative="1">
      <w:start w:val="1"/>
      <w:numFmt w:val="lowerLetter"/>
      <w:lvlText w:val="%2."/>
      <w:lvlJc w:val="left"/>
      <w:pPr>
        <w:ind w:left="2016" w:hanging="360"/>
      </w:pPr>
    </w:lvl>
    <w:lvl w:ilvl="2" w:tplc="0409001B" w:tentative="1">
      <w:start w:val="1"/>
      <w:numFmt w:val="lowerRoman"/>
      <w:lvlText w:val="%3."/>
      <w:lvlJc w:val="right"/>
      <w:pPr>
        <w:ind w:left="2736" w:hanging="180"/>
      </w:pPr>
    </w:lvl>
    <w:lvl w:ilvl="3" w:tplc="0409000F" w:tentative="1">
      <w:start w:val="1"/>
      <w:numFmt w:val="decimal"/>
      <w:lvlText w:val="%4."/>
      <w:lvlJc w:val="left"/>
      <w:pPr>
        <w:ind w:left="3456" w:hanging="360"/>
      </w:pPr>
    </w:lvl>
    <w:lvl w:ilvl="4" w:tplc="04090019" w:tentative="1">
      <w:start w:val="1"/>
      <w:numFmt w:val="lowerLetter"/>
      <w:lvlText w:val="%5."/>
      <w:lvlJc w:val="left"/>
      <w:pPr>
        <w:ind w:left="4176" w:hanging="360"/>
      </w:pPr>
    </w:lvl>
    <w:lvl w:ilvl="5" w:tplc="0409001B" w:tentative="1">
      <w:start w:val="1"/>
      <w:numFmt w:val="lowerRoman"/>
      <w:lvlText w:val="%6."/>
      <w:lvlJc w:val="right"/>
      <w:pPr>
        <w:ind w:left="4896" w:hanging="180"/>
      </w:pPr>
    </w:lvl>
    <w:lvl w:ilvl="6" w:tplc="0409000F" w:tentative="1">
      <w:start w:val="1"/>
      <w:numFmt w:val="decimal"/>
      <w:lvlText w:val="%7."/>
      <w:lvlJc w:val="left"/>
      <w:pPr>
        <w:ind w:left="5616" w:hanging="360"/>
      </w:pPr>
    </w:lvl>
    <w:lvl w:ilvl="7" w:tplc="04090019" w:tentative="1">
      <w:start w:val="1"/>
      <w:numFmt w:val="lowerLetter"/>
      <w:lvlText w:val="%8."/>
      <w:lvlJc w:val="left"/>
      <w:pPr>
        <w:ind w:left="6336" w:hanging="360"/>
      </w:pPr>
    </w:lvl>
    <w:lvl w:ilvl="8" w:tplc="0409001B" w:tentative="1">
      <w:start w:val="1"/>
      <w:numFmt w:val="lowerRoman"/>
      <w:lvlText w:val="%9."/>
      <w:lvlJc w:val="right"/>
      <w:pPr>
        <w:ind w:left="7056" w:hanging="180"/>
      </w:pPr>
    </w:lvl>
  </w:abstractNum>
  <w:abstractNum w:abstractNumId="3" w15:restartNumberingAfterBreak="0">
    <w:nsid w:val="0F0430A5"/>
    <w:multiLevelType w:val="hybridMultilevel"/>
    <w:tmpl w:val="683E8DEC"/>
    <w:lvl w:ilvl="0" w:tplc="0409000F">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4" w15:restartNumberingAfterBreak="0">
    <w:nsid w:val="10B93C5A"/>
    <w:multiLevelType w:val="multilevel"/>
    <w:tmpl w:val="15FE06AA"/>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5" w15:restartNumberingAfterBreak="0">
    <w:nsid w:val="1A183EDB"/>
    <w:multiLevelType w:val="hybridMultilevel"/>
    <w:tmpl w:val="272C48A8"/>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6" w15:restartNumberingAfterBreak="0">
    <w:nsid w:val="1DAE4305"/>
    <w:multiLevelType w:val="hybridMultilevel"/>
    <w:tmpl w:val="C248E2F8"/>
    <w:lvl w:ilvl="0" w:tplc="0409000F">
      <w:start w:val="1"/>
      <w:numFmt w:val="decimal"/>
      <w:lvlText w:val="%1."/>
      <w:lvlJc w:val="left"/>
      <w:pPr>
        <w:ind w:left="3240" w:hanging="360"/>
      </w:pPr>
      <w:rPr>
        <w:rFonts w:hint="default"/>
      </w:rPr>
    </w:lvl>
    <w:lvl w:ilvl="1" w:tplc="08090019" w:tentative="1">
      <w:start w:val="1"/>
      <w:numFmt w:val="lowerLetter"/>
      <w:lvlText w:val="%2."/>
      <w:lvlJc w:val="left"/>
      <w:pPr>
        <w:ind w:left="3960" w:hanging="360"/>
      </w:pPr>
    </w:lvl>
    <w:lvl w:ilvl="2" w:tplc="0809001B" w:tentative="1">
      <w:start w:val="1"/>
      <w:numFmt w:val="lowerRoman"/>
      <w:lvlText w:val="%3."/>
      <w:lvlJc w:val="right"/>
      <w:pPr>
        <w:ind w:left="4680" w:hanging="180"/>
      </w:pPr>
    </w:lvl>
    <w:lvl w:ilvl="3" w:tplc="0809000F" w:tentative="1">
      <w:start w:val="1"/>
      <w:numFmt w:val="decimal"/>
      <w:lvlText w:val="%4."/>
      <w:lvlJc w:val="left"/>
      <w:pPr>
        <w:ind w:left="5400" w:hanging="360"/>
      </w:pPr>
    </w:lvl>
    <w:lvl w:ilvl="4" w:tplc="08090019" w:tentative="1">
      <w:start w:val="1"/>
      <w:numFmt w:val="lowerLetter"/>
      <w:lvlText w:val="%5."/>
      <w:lvlJc w:val="left"/>
      <w:pPr>
        <w:ind w:left="6120" w:hanging="360"/>
      </w:pPr>
    </w:lvl>
    <w:lvl w:ilvl="5" w:tplc="0809001B" w:tentative="1">
      <w:start w:val="1"/>
      <w:numFmt w:val="lowerRoman"/>
      <w:lvlText w:val="%6."/>
      <w:lvlJc w:val="right"/>
      <w:pPr>
        <w:ind w:left="6840" w:hanging="180"/>
      </w:pPr>
    </w:lvl>
    <w:lvl w:ilvl="6" w:tplc="0809000F" w:tentative="1">
      <w:start w:val="1"/>
      <w:numFmt w:val="decimal"/>
      <w:lvlText w:val="%7."/>
      <w:lvlJc w:val="left"/>
      <w:pPr>
        <w:ind w:left="7560" w:hanging="360"/>
      </w:pPr>
    </w:lvl>
    <w:lvl w:ilvl="7" w:tplc="08090019" w:tentative="1">
      <w:start w:val="1"/>
      <w:numFmt w:val="lowerLetter"/>
      <w:lvlText w:val="%8."/>
      <w:lvlJc w:val="left"/>
      <w:pPr>
        <w:ind w:left="8280" w:hanging="360"/>
      </w:pPr>
    </w:lvl>
    <w:lvl w:ilvl="8" w:tplc="0809001B" w:tentative="1">
      <w:start w:val="1"/>
      <w:numFmt w:val="lowerRoman"/>
      <w:lvlText w:val="%9."/>
      <w:lvlJc w:val="right"/>
      <w:pPr>
        <w:ind w:left="9000" w:hanging="180"/>
      </w:pPr>
    </w:lvl>
  </w:abstractNum>
  <w:abstractNum w:abstractNumId="7" w15:restartNumberingAfterBreak="0">
    <w:nsid w:val="219D2BBF"/>
    <w:multiLevelType w:val="multilevel"/>
    <w:tmpl w:val="11E4C35C"/>
    <w:lvl w:ilvl="0">
      <w:start w:val="1"/>
      <w:numFmt w:val="decimal"/>
      <w:pStyle w:val="Heading1"/>
      <w:lvlText w:val="%1"/>
      <w:lvlJc w:val="left"/>
      <w:pPr>
        <w:ind w:left="432" w:hanging="432"/>
      </w:pPr>
    </w:lvl>
    <w:lvl w:ilvl="1">
      <w:start w:val="1"/>
      <w:numFmt w:val="decimal"/>
      <w:pStyle w:val="Heading2"/>
      <w:lvlText w:val="%1.%2"/>
      <w:lvlJc w:val="left"/>
      <w:pPr>
        <w:ind w:left="576" w:hanging="576"/>
      </w:pPr>
    </w:lvl>
    <w:lvl w:ilvl="2">
      <w:start w:val="1"/>
      <w:numFmt w:val="decimal"/>
      <w:pStyle w:val="Heading3"/>
      <w:lvlText w:val="%1.%2.%3"/>
      <w:lvlJc w:val="left"/>
      <w:pPr>
        <w:ind w:left="720" w:hanging="720"/>
      </w:pPr>
    </w:lvl>
    <w:lvl w:ilvl="3">
      <w:start w:val="1"/>
      <w:numFmt w:val="decimal"/>
      <w:pStyle w:val="Heading4"/>
      <w:lvlText w:val="%1.%2.%3.%4"/>
      <w:lvlJc w:val="left"/>
      <w:pPr>
        <w:ind w:left="864" w:hanging="864"/>
      </w:pPr>
    </w:lvl>
    <w:lvl w:ilvl="4">
      <w:start w:val="1"/>
      <w:numFmt w:val="decimal"/>
      <w:pStyle w:val="Heading5"/>
      <w:lvlText w:val="%1.%2.%3.%4.%5"/>
      <w:lvlJc w:val="left"/>
      <w:pPr>
        <w:ind w:left="1008" w:hanging="1008"/>
      </w:pPr>
    </w:lvl>
    <w:lvl w:ilvl="5">
      <w:start w:val="1"/>
      <w:numFmt w:val="decimal"/>
      <w:pStyle w:val="Heading6"/>
      <w:lvlText w:val="%1.%2.%3.%4.%5.%6"/>
      <w:lvlJc w:val="left"/>
      <w:pPr>
        <w:ind w:left="1152" w:hanging="1152"/>
      </w:pPr>
    </w:lvl>
    <w:lvl w:ilvl="6">
      <w:start w:val="1"/>
      <w:numFmt w:val="decimal"/>
      <w:pStyle w:val="Heading7"/>
      <w:lvlText w:val="%1.%2.%3.%4.%5.%6.%7"/>
      <w:lvlJc w:val="left"/>
      <w:pPr>
        <w:ind w:left="1296" w:hanging="1296"/>
      </w:pPr>
    </w:lvl>
    <w:lvl w:ilvl="7">
      <w:start w:val="1"/>
      <w:numFmt w:val="decimal"/>
      <w:pStyle w:val="Heading8"/>
      <w:lvlText w:val="%1.%2.%3.%4.%5.%6.%7.%8"/>
      <w:lvlJc w:val="left"/>
      <w:pPr>
        <w:ind w:left="1440" w:hanging="1440"/>
      </w:pPr>
    </w:lvl>
    <w:lvl w:ilvl="8">
      <w:start w:val="1"/>
      <w:numFmt w:val="decimal"/>
      <w:lvlText w:val="%1.%2.%3.%4.%5.%6.%7.%8.%9"/>
      <w:lvlJc w:val="left"/>
      <w:pPr>
        <w:ind w:left="1584" w:hanging="1584"/>
      </w:pPr>
    </w:lvl>
  </w:abstractNum>
  <w:abstractNum w:abstractNumId="8" w15:restartNumberingAfterBreak="0">
    <w:nsid w:val="22636328"/>
    <w:multiLevelType w:val="hybridMultilevel"/>
    <w:tmpl w:val="14F0783E"/>
    <w:lvl w:ilvl="0" w:tplc="0409000F">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9" w15:restartNumberingAfterBreak="0">
    <w:nsid w:val="229A30E5"/>
    <w:multiLevelType w:val="hybridMultilevel"/>
    <w:tmpl w:val="7D3E4F64"/>
    <w:lvl w:ilvl="0" w:tplc="0409000F">
      <w:start w:val="1"/>
      <w:numFmt w:val="decimal"/>
      <w:lvlText w:val="%1."/>
      <w:lvlJc w:val="left"/>
      <w:pPr>
        <w:ind w:left="720" w:hanging="360"/>
      </w:pPr>
      <w:rPr>
        <w:rFonts w:hint="default"/>
      </w:r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0" w15:restartNumberingAfterBreak="0">
    <w:nsid w:val="232044D5"/>
    <w:multiLevelType w:val="hybridMultilevel"/>
    <w:tmpl w:val="3050BE0A"/>
    <w:lvl w:ilvl="0" w:tplc="0409000F">
      <w:start w:val="1"/>
      <w:numFmt w:val="decimal"/>
      <w:lvlText w:val="%1."/>
      <w:lvlJc w:val="left"/>
      <w:pPr>
        <w:ind w:left="720" w:hanging="360"/>
      </w:pPr>
      <w:rPr>
        <w:rFonts w:hint="default"/>
      </w:rPr>
    </w:lvl>
    <w:lvl w:ilvl="1" w:tplc="04090019">
      <w:start w:val="1"/>
      <w:numFmt w:val="lowerLetter"/>
      <w:lvlText w:val="%2."/>
      <w:lvlJc w:val="left"/>
      <w:pPr>
        <w:ind w:left="1440" w:hanging="360"/>
      </w:pPr>
    </w:lvl>
    <w:lvl w:ilvl="2" w:tplc="0409001B">
      <w:start w:val="1"/>
      <w:numFmt w:val="lowerRoman"/>
      <w:lvlText w:val="%3."/>
      <w:lvlJc w:val="right"/>
      <w:pPr>
        <w:ind w:left="2160" w:hanging="180"/>
      </w:pPr>
    </w:lvl>
    <w:lvl w:ilvl="3" w:tplc="0409000F">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1" w15:restartNumberingAfterBreak="0">
    <w:nsid w:val="23CC75FC"/>
    <w:multiLevelType w:val="multilevel"/>
    <w:tmpl w:val="39F2694E"/>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12" w15:restartNumberingAfterBreak="0">
    <w:nsid w:val="25BC55E8"/>
    <w:multiLevelType w:val="hybridMultilevel"/>
    <w:tmpl w:val="BAB41402"/>
    <w:lvl w:ilvl="0" w:tplc="0809000F">
      <w:start w:val="1"/>
      <w:numFmt w:val="decimal"/>
      <w:lvlText w:val="%1."/>
      <w:lvlJc w:val="left"/>
      <w:pPr>
        <w:ind w:left="1296" w:hanging="360"/>
      </w:pPr>
    </w:lvl>
    <w:lvl w:ilvl="1" w:tplc="08090019" w:tentative="1">
      <w:start w:val="1"/>
      <w:numFmt w:val="lowerLetter"/>
      <w:lvlText w:val="%2."/>
      <w:lvlJc w:val="left"/>
      <w:pPr>
        <w:ind w:left="2016" w:hanging="360"/>
      </w:pPr>
    </w:lvl>
    <w:lvl w:ilvl="2" w:tplc="0809001B" w:tentative="1">
      <w:start w:val="1"/>
      <w:numFmt w:val="lowerRoman"/>
      <w:lvlText w:val="%3."/>
      <w:lvlJc w:val="right"/>
      <w:pPr>
        <w:ind w:left="2736" w:hanging="180"/>
      </w:pPr>
    </w:lvl>
    <w:lvl w:ilvl="3" w:tplc="0809000F" w:tentative="1">
      <w:start w:val="1"/>
      <w:numFmt w:val="decimal"/>
      <w:lvlText w:val="%4."/>
      <w:lvlJc w:val="left"/>
      <w:pPr>
        <w:ind w:left="3456" w:hanging="360"/>
      </w:pPr>
    </w:lvl>
    <w:lvl w:ilvl="4" w:tplc="08090019" w:tentative="1">
      <w:start w:val="1"/>
      <w:numFmt w:val="lowerLetter"/>
      <w:lvlText w:val="%5."/>
      <w:lvlJc w:val="left"/>
      <w:pPr>
        <w:ind w:left="4176" w:hanging="360"/>
      </w:pPr>
    </w:lvl>
    <w:lvl w:ilvl="5" w:tplc="0809001B" w:tentative="1">
      <w:start w:val="1"/>
      <w:numFmt w:val="lowerRoman"/>
      <w:lvlText w:val="%6."/>
      <w:lvlJc w:val="right"/>
      <w:pPr>
        <w:ind w:left="4896" w:hanging="180"/>
      </w:pPr>
    </w:lvl>
    <w:lvl w:ilvl="6" w:tplc="0809000F" w:tentative="1">
      <w:start w:val="1"/>
      <w:numFmt w:val="decimal"/>
      <w:lvlText w:val="%7."/>
      <w:lvlJc w:val="left"/>
      <w:pPr>
        <w:ind w:left="5616" w:hanging="360"/>
      </w:pPr>
    </w:lvl>
    <w:lvl w:ilvl="7" w:tplc="08090019" w:tentative="1">
      <w:start w:val="1"/>
      <w:numFmt w:val="lowerLetter"/>
      <w:lvlText w:val="%8."/>
      <w:lvlJc w:val="left"/>
      <w:pPr>
        <w:ind w:left="6336" w:hanging="360"/>
      </w:pPr>
    </w:lvl>
    <w:lvl w:ilvl="8" w:tplc="0809001B" w:tentative="1">
      <w:start w:val="1"/>
      <w:numFmt w:val="lowerRoman"/>
      <w:lvlText w:val="%9."/>
      <w:lvlJc w:val="right"/>
      <w:pPr>
        <w:ind w:left="7056" w:hanging="180"/>
      </w:pPr>
    </w:lvl>
  </w:abstractNum>
  <w:abstractNum w:abstractNumId="13" w15:restartNumberingAfterBreak="0">
    <w:nsid w:val="2DF07E74"/>
    <w:multiLevelType w:val="hybridMultilevel"/>
    <w:tmpl w:val="8FF88BA4"/>
    <w:lvl w:ilvl="0" w:tplc="0809000F">
      <w:start w:val="1"/>
      <w:numFmt w:val="decimal"/>
      <w:lvlText w:val="%1."/>
      <w:lvlJc w:val="left"/>
      <w:pPr>
        <w:ind w:left="720" w:hanging="360"/>
      </w:pPr>
      <w:rPr>
        <w:rFonts w:hint="default"/>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14" w15:restartNumberingAfterBreak="0">
    <w:nsid w:val="3AD009B0"/>
    <w:multiLevelType w:val="multilevel"/>
    <w:tmpl w:val="BFB63F1A"/>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15" w15:restartNumberingAfterBreak="0">
    <w:nsid w:val="3C6C3110"/>
    <w:multiLevelType w:val="hybridMultilevel"/>
    <w:tmpl w:val="B01A4C9A"/>
    <w:lvl w:ilvl="0" w:tplc="0809000F">
      <w:start w:val="1"/>
      <w:numFmt w:val="decimal"/>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6" w15:restartNumberingAfterBreak="0">
    <w:nsid w:val="3F19528C"/>
    <w:multiLevelType w:val="hybridMultilevel"/>
    <w:tmpl w:val="5DB09C3E"/>
    <w:lvl w:ilvl="0" w:tplc="0409000F">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7" w15:restartNumberingAfterBreak="0">
    <w:nsid w:val="43293417"/>
    <w:multiLevelType w:val="hybridMultilevel"/>
    <w:tmpl w:val="6CD458A2"/>
    <w:lvl w:ilvl="0" w:tplc="0809000F">
      <w:start w:val="1"/>
      <w:numFmt w:val="decimal"/>
      <w:lvlText w:val="%1."/>
      <w:lvlJc w:val="left"/>
      <w:pPr>
        <w:ind w:left="720" w:hanging="360"/>
      </w:pPr>
      <w:rPr>
        <w:rFonts w:hint="default"/>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18" w15:restartNumberingAfterBreak="0">
    <w:nsid w:val="50A936EA"/>
    <w:multiLevelType w:val="multilevel"/>
    <w:tmpl w:val="D20C97BE"/>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19" w15:restartNumberingAfterBreak="0">
    <w:nsid w:val="704F6555"/>
    <w:multiLevelType w:val="hybridMultilevel"/>
    <w:tmpl w:val="7D3E4F64"/>
    <w:lvl w:ilvl="0" w:tplc="0409000F">
      <w:start w:val="1"/>
      <w:numFmt w:val="decimal"/>
      <w:lvlText w:val="%1."/>
      <w:lvlJc w:val="left"/>
      <w:pPr>
        <w:ind w:left="720" w:hanging="360"/>
      </w:pPr>
      <w:rPr>
        <w:rFonts w:hint="default"/>
      </w:r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0" w15:restartNumberingAfterBreak="0">
    <w:nsid w:val="7399728C"/>
    <w:multiLevelType w:val="hybridMultilevel"/>
    <w:tmpl w:val="7D3E4F64"/>
    <w:lvl w:ilvl="0" w:tplc="0409000F">
      <w:start w:val="1"/>
      <w:numFmt w:val="decimal"/>
      <w:lvlText w:val="%1."/>
      <w:lvlJc w:val="left"/>
      <w:pPr>
        <w:ind w:left="720" w:hanging="360"/>
      </w:pPr>
      <w:rPr>
        <w:rFonts w:hint="default"/>
      </w:r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1" w15:restartNumberingAfterBreak="0">
    <w:nsid w:val="75982A92"/>
    <w:multiLevelType w:val="hybridMultilevel"/>
    <w:tmpl w:val="9C80570A"/>
    <w:lvl w:ilvl="0" w:tplc="0809000F">
      <w:start w:val="1"/>
      <w:numFmt w:val="decimal"/>
      <w:lvlText w:val="%1."/>
      <w:lvlJc w:val="left"/>
      <w:pPr>
        <w:ind w:left="1296" w:hanging="360"/>
      </w:pPr>
    </w:lvl>
    <w:lvl w:ilvl="1" w:tplc="08090019" w:tentative="1">
      <w:start w:val="1"/>
      <w:numFmt w:val="lowerLetter"/>
      <w:lvlText w:val="%2."/>
      <w:lvlJc w:val="left"/>
      <w:pPr>
        <w:ind w:left="2016" w:hanging="360"/>
      </w:pPr>
    </w:lvl>
    <w:lvl w:ilvl="2" w:tplc="0809001B" w:tentative="1">
      <w:start w:val="1"/>
      <w:numFmt w:val="lowerRoman"/>
      <w:lvlText w:val="%3."/>
      <w:lvlJc w:val="right"/>
      <w:pPr>
        <w:ind w:left="2736" w:hanging="180"/>
      </w:pPr>
    </w:lvl>
    <w:lvl w:ilvl="3" w:tplc="0809000F" w:tentative="1">
      <w:start w:val="1"/>
      <w:numFmt w:val="decimal"/>
      <w:lvlText w:val="%4."/>
      <w:lvlJc w:val="left"/>
      <w:pPr>
        <w:ind w:left="3456" w:hanging="360"/>
      </w:pPr>
    </w:lvl>
    <w:lvl w:ilvl="4" w:tplc="08090019" w:tentative="1">
      <w:start w:val="1"/>
      <w:numFmt w:val="lowerLetter"/>
      <w:lvlText w:val="%5."/>
      <w:lvlJc w:val="left"/>
      <w:pPr>
        <w:ind w:left="4176" w:hanging="360"/>
      </w:pPr>
    </w:lvl>
    <w:lvl w:ilvl="5" w:tplc="0809001B" w:tentative="1">
      <w:start w:val="1"/>
      <w:numFmt w:val="lowerRoman"/>
      <w:lvlText w:val="%6."/>
      <w:lvlJc w:val="right"/>
      <w:pPr>
        <w:ind w:left="4896" w:hanging="180"/>
      </w:pPr>
    </w:lvl>
    <w:lvl w:ilvl="6" w:tplc="0809000F" w:tentative="1">
      <w:start w:val="1"/>
      <w:numFmt w:val="decimal"/>
      <w:lvlText w:val="%7."/>
      <w:lvlJc w:val="left"/>
      <w:pPr>
        <w:ind w:left="5616" w:hanging="360"/>
      </w:pPr>
    </w:lvl>
    <w:lvl w:ilvl="7" w:tplc="08090019" w:tentative="1">
      <w:start w:val="1"/>
      <w:numFmt w:val="lowerLetter"/>
      <w:lvlText w:val="%8."/>
      <w:lvlJc w:val="left"/>
      <w:pPr>
        <w:ind w:left="6336" w:hanging="360"/>
      </w:pPr>
    </w:lvl>
    <w:lvl w:ilvl="8" w:tplc="0809001B" w:tentative="1">
      <w:start w:val="1"/>
      <w:numFmt w:val="lowerRoman"/>
      <w:lvlText w:val="%9."/>
      <w:lvlJc w:val="right"/>
      <w:pPr>
        <w:ind w:left="7056" w:hanging="180"/>
      </w:pPr>
    </w:lvl>
  </w:abstractNum>
  <w:abstractNum w:abstractNumId="22" w15:restartNumberingAfterBreak="0">
    <w:nsid w:val="75D6577D"/>
    <w:multiLevelType w:val="hybridMultilevel"/>
    <w:tmpl w:val="5C7C957C"/>
    <w:lvl w:ilvl="0" w:tplc="EE1C270E">
      <w:start w:val="1"/>
      <w:numFmt w:val="decimal"/>
      <w:lvlText w:val="%1."/>
      <w:lvlJc w:val="left"/>
      <w:pPr>
        <w:ind w:left="780" w:hanging="420"/>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num w:numId="1" w16cid:durableId="2009793668">
    <w:abstractNumId w:val="7"/>
  </w:num>
  <w:num w:numId="2" w16cid:durableId="691541430">
    <w:abstractNumId w:val="1"/>
  </w:num>
  <w:num w:numId="3" w16cid:durableId="467018518">
    <w:abstractNumId w:val="8"/>
  </w:num>
  <w:num w:numId="4" w16cid:durableId="1922910383">
    <w:abstractNumId w:val="0"/>
  </w:num>
  <w:num w:numId="5" w16cid:durableId="2069375728">
    <w:abstractNumId w:val="16"/>
  </w:num>
  <w:num w:numId="6" w16cid:durableId="2000452371">
    <w:abstractNumId w:val="20"/>
  </w:num>
  <w:num w:numId="7" w16cid:durableId="3899055">
    <w:abstractNumId w:val="19"/>
  </w:num>
  <w:num w:numId="8" w16cid:durableId="1148596078">
    <w:abstractNumId w:val="2"/>
  </w:num>
  <w:num w:numId="9" w16cid:durableId="359160071">
    <w:abstractNumId w:val="9"/>
  </w:num>
  <w:num w:numId="10" w16cid:durableId="1684935043">
    <w:abstractNumId w:val="10"/>
  </w:num>
  <w:num w:numId="11" w16cid:durableId="1953709282">
    <w:abstractNumId w:val="14"/>
  </w:num>
  <w:num w:numId="12" w16cid:durableId="545030141">
    <w:abstractNumId w:val="5"/>
  </w:num>
  <w:num w:numId="13" w16cid:durableId="1324552378">
    <w:abstractNumId w:val="3"/>
  </w:num>
  <w:num w:numId="14" w16cid:durableId="1229196101">
    <w:abstractNumId w:val="22"/>
  </w:num>
  <w:num w:numId="15" w16cid:durableId="139001947">
    <w:abstractNumId w:val="13"/>
  </w:num>
  <w:num w:numId="16" w16cid:durableId="38747407">
    <w:abstractNumId w:val="17"/>
  </w:num>
  <w:num w:numId="17" w16cid:durableId="1298219878">
    <w:abstractNumId w:val="15"/>
  </w:num>
  <w:num w:numId="18" w16cid:durableId="927663033">
    <w:abstractNumId w:val="21"/>
  </w:num>
  <w:num w:numId="19" w16cid:durableId="1844592037">
    <w:abstractNumId w:val="12"/>
  </w:num>
  <w:num w:numId="20" w16cid:durableId="876819523">
    <w:abstractNumId w:val="11"/>
  </w:num>
  <w:num w:numId="21" w16cid:durableId="2010987336">
    <w:abstractNumId w:val="4"/>
  </w:num>
  <w:num w:numId="22" w16cid:durableId="2014213988">
    <w:abstractNumId w:val="18"/>
  </w:num>
  <w:num w:numId="23" w16cid:durableId="907957103">
    <w:abstractNumId w:val="6"/>
  </w:num>
  <w:numIdMacAtCleanup w:val="21"/>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32"/>
  <w:defaultTabStop w:val="720"/>
  <w:characterSpacingControl w:val="doNotCompress"/>
  <w:hdrShapeDefaults>
    <o:shapedefaults v:ext="edit" spidmax="2050"/>
  </w:hdrShapeDefaults>
  <w:footnotePr>
    <w:footnote w:id="-1"/>
    <w:footnote w:id="0"/>
  </w:footnotePr>
  <w:endnotePr>
    <w:endnote w:id="-1"/>
    <w:endnote w:id="0"/>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0F28F6"/>
    <w:rsid w:val="0002787C"/>
    <w:rsid w:val="000354F9"/>
    <w:rsid w:val="0004047C"/>
    <w:rsid w:val="00050AAE"/>
    <w:rsid w:val="000549DC"/>
    <w:rsid w:val="000553B5"/>
    <w:rsid w:val="000556E0"/>
    <w:rsid w:val="000618D0"/>
    <w:rsid w:val="00071CF5"/>
    <w:rsid w:val="0007284B"/>
    <w:rsid w:val="00081B3E"/>
    <w:rsid w:val="00084474"/>
    <w:rsid w:val="00093AA8"/>
    <w:rsid w:val="000A270D"/>
    <w:rsid w:val="000B789B"/>
    <w:rsid w:val="000D32CC"/>
    <w:rsid w:val="000E4E4A"/>
    <w:rsid w:val="000F28F6"/>
    <w:rsid w:val="000F74B9"/>
    <w:rsid w:val="00123865"/>
    <w:rsid w:val="001345D6"/>
    <w:rsid w:val="00160104"/>
    <w:rsid w:val="00165928"/>
    <w:rsid w:val="0017754F"/>
    <w:rsid w:val="0018506D"/>
    <w:rsid w:val="001A1686"/>
    <w:rsid w:val="001A4664"/>
    <w:rsid w:val="001A5593"/>
    <w:rsid w:val="001A6940"/>
    <w:rsid w:val="001C7EDA"/>
    <w:rsid w:val="001D23DD"/>
    <w:rsid w:val="001E2205"/>
    <w:rsid w:val="001E2C20"/>
    <w:rsid w:val="001E34AF"/>
    <w:rsid w:val="001E4636"/>
    <w:rsid w:val="001E687B"/>
    <w:rsid w:val="001E77B1"/>
    <w:rsid w:val="001E7983"/>
    <w:rsid w:val="001F36A5"/>
    <w:rsid w:val="002020DA"/>
    <w:rsid w:val="00204872"/>
    <w:rsid w:val="002109E0"/>
    <w:rsid w:val="0021509A"/>
    <w:rsid w:val="00230235"/>
    <w:rsid w:val="00237FB1"/>
    <w:rsid w:val="002425BC"/>
    <w:rsid w:val="0025322F"/>
    <w:rsid w:val="00262204"/>
    <w:rsid w:val="0026320D"/>
    <w:rsid w:val="00273544"/>
    <w:rsid w:val="00275AD9"/>
    <w:rsid w:val="00287C6E"/>
    <w:rsid w:val="002931B9"/>
    <w:rsid w:val="00297078"/>
    <w:rsid w:val="002A433D"/>
    <w:rsid w:val="002A5F77"/>
    <w:rsid w:val="002B0052"/>
    <w:rsid w:val="002B1A93"/>
    <w:rsid w:val="002C12FC"/>
    <w:rsid w:val="002C1FB6"/>
    <w:rsid w:val="002C6B06"/>
    <w:rsid w:val="002D760F"/>
    <w:rsid w:val="002E3F5D"/>
    <w:rsid w:val="002E4520"/>
    <w:rsid w:val="002E7981"/>
    <w:rsid w:val="002F131C"/>
    <w:rsid w:val="0031783A"/>
    <w:rsid w:val="00317E71"/>
    <w:rsid w:val="003429BF"/>
    <w:rsid w:val="00342D35"/>
    <w:rsid w:val="00350B0E"/>
    <w:rsid w:val="003857DB"/>
    <w:rsid w:val="00386CD0"/>
    <w:rsid w:val="00394637"/>
    <w:rsid w:val="003A1139"/>
    <w:rsid w:val="003A116A"/>
    <w:rsid w:val="003A1F12"/>
    <w:rsid w:val="003B5410"/>
    <w:rsid w:val="003C26F9"/>
    <w:rsid w:val="003C57C6"/>
    <w:rsid w:val="003D3EDD"/>
    <w:rsid w:val="003F13B6"/>
    <w:rsid w:val="003F773F"/>
    <w:rsid w:val="00400F3D"/>
    <w:rsid w:val="0040226B"/>
    <w:rsid w:val="0040450E"/>
    <w:rsid w:val="0041041B"/>
    <w:rsid w:val="004151B6"/>
    <w:rsid w:val="004268BF"/>
    <w:rsid w:val="004273F7"/>
    <w:rsid w:val="004430DE"/>
    <w:rsid w:val="004525F7"/>
    <w:rsid w:val="00473AA6"/>
    <w:rsid w:val="00476816"/>
    <w:rsid w:val="00487080"/>
    <w:rsid w:val="0049468C"/>
    <w:rsid w:val="00494D58"/>
    <w:rsid w:val="00495773"/>
    <w:rsid w:val="004976B0"/>
    <w:rsid w:val="004B192A"/>
    <w:rsid w:val="004B230C"/>
    <w:rsid w:val="004B7153"/>
    <w:rsid w:val="004B7976"/>
    <w:rsid w:val="004E62CC"/>
    <w:rsid w:val="004E76AB"/>
    <w:rsid w:val="004E79A0"/>
    <w:rsid w:val="004F262A"/>
    <w:rsid w:val="004F38C7"/>
    <w:rsid w:val="005028AC"/>
    <w:rsid w:val="00513D49"/>
    <w:rsid w:val="00516750"/>
    <w:rsid w:val="00521587"/>
    <w:rsid w:val="00521ED2"/>
    <w:rsid w:val="00524615"/>
    <w:rsid w:val="00544E72"/>
    <w:rsid w:val="00551CB7"/>
    <w:rsid w:val="005543F0"/>
    <w:rsid w:val="00554880"/>
    <w:rsid w:val="00555DDB"/>
    <w:rsid w:val="00560280"/>
    <w:rsid w:val="00565094"/>
    <w:rsid w:val="00583B5C"/>
    <w:rsid w:val="00586CA0"/>
    <w:rsid w:val="005C4160"/>
    <w:rsid w:val="005D29D5"/>
    <w:rsid w:val="005D7638"/>
    <w:rsid w:val="005E0DA0"/>
    <w:rsid w:val="005F70BF"/>
    <w:rsid w:val="006056C1"/>
    <w:rsid w:val="006103FC"/>
    <w:rsid w:val="006134BF"/>
    <w:rsid w:val="0061370B"/>
    <w:rsid w:val="006162A5"/>
    <w:rsid w:val="0063755F"/>
    <w:rsid w:val="00662BDF"/>
    <w:rsid w:val="00686540"/>
    <w:rsid w:val="00686BC2"/>
    <w:rsid w:val="0069017D"/>
    <w:rsid w:val="00690F1C"/>
    <w:rsid w:val="006B0B89"/>
    <w:rsid w:val="006C3A75"/>
    <w:rsid w:val="006E00CF"/>
    <w:rsid w:val="006F5D93"/>
    <w:rsid w:val="006F7906"/>
    <w:rsid w:val="00702350"/>
    <w:rsid w:val="00706694"/>
    <w:rsid w:val="00754E4F"/>
    <w:rsid w:val="00784E3F"/>
    <w:rsid w:val="007930B5"/>
    <w:rsid w:val="00795595"/>
    <w:rsid w:val="007957E2"/>
    <w:rsid w:val="007A532C"/>
    <w:rsid w:val="007A63A8"/>
    <w:rsid w:val="007C4997"/>
    <w:rsid w:val="007D083C"/>
    <w:rsid w:val="007D4185"/>
    <w:rsid w:val="007D44A1"/>
    <w:rsid w:val="007D648F"/>
    <w:rsid w:val="007E4E57"/>
    <w:rsid w:val="007F1C2E"/>
    <w:rsid w:val="007F5774"/>
    <w:rsid w:val="007F5DE3"/>
    <w:rsid w:val="00800D23"/>
    <w:rsid w:val="00813C4E"/>
    <w:rsid w:val="00850B2B"/>
    <w:rsid w:val="00865163"/>
    <w:rsid w:val="008815F1"/>
    <w:rsid w:val="00881C88"/>
    <w:rsid w:val="00884BCC"/>
    <w:rsid w:val="008961C8"/>
    <w:rsid w:val="008A4CB7"/>
    <w:rsid w:val="008B7706"/>
    <w:rsid w:val="008D1FF8"/>
    <w:rsid w:val="008D4995"/>
    <w:rsid w:val="008D6364"/>
    <w:rsid w:val="008E1174"/>
    <w:rsid w:val="008E7D2E"/>
    <w:rsid w:val="008F1E44"/>
    <w:rsid w:val="00915D97"/>
    <w:rsid w:val="00922C46"/>
    <w:rsid w:val="0092655F"/>
    <w:rsid w:val="00932581"/>
    <w:rsid w:val="00932D25"/>
    <w:rsid w:val="00934C45"/>
    <w:rsid w:val="00951C76"/>
    <w:rsid w:val="009548C7"/>
    <w:rsid w:val="00955D99"/>
    <w:rsid w:val="00960003"/>
    <w:rsid w:val="009719A4"/>
    <w:rsid w:val="009722EC"/>
    <w:rsid w:val="009827CB"/>
    <w:rsid w:val="0099372C"/>
    <w:rsid w:val="0099420D"/>
    <w:rsid w:val="009A0EF6"/>
    <w:rsid w:val="009D5805"/>
    <w:rsid w:val="009D5EFB"/>
    <w:rsid w:val="009E6D91"/>
    <w:rsid w:val="009F5E21"/>
    <w:rsid w:val="00A00B6A"/>
    <w:rsid w:val="00A0694E"/>
    <w:rsid w:val="00A13714"/>
    <w:rsid w:val="00A14AA9"/>
    <w:rsid w:val="00A32464"/>
    <w:rsid w:val="00A361CD"/>
    <w:rsid w:val="00A41A80"/>
    <w:rsid w:val="00A41C23"/>
    <w:rsid w:val="00A6290F"/>
    <w:rsid w:val="00A9304A"/>
    <w:rsid w:val="00AA6E6E"/>
    <w:rsid w:val="00AB716B"/>
    <w:rsid w:val="00AC2B2B"/>
    <w:rsid w:val="00AC5B0C"/>
    <w:rsid w:val="00AD7775"/>
    <w:rsid w:val="00AE1FF4"/>
    <w:rsid w:val="00AE3907"/>
    <w:rsid w:val="00AE47D8"/>
    <w:rsid w:val="00B00098"/>
    <w:rsid w:val="00B06A1A"/>
    <w:rsid w:val="00B10BB8"/>
    <w:rsid w:val="00B115B7"/>
    <w:rsid w:val="00B2446B"/>
    <w:rsid w:val="00B279FA"/>
    <w:rsid w:val="00B32D6C"/>
    <w:rsid w:val="00B43379"/>
    <w:rsid w:val="00B51934"/>
    <w:rsid w:val="00B566D8"/>
    <w:rsid w:val="00B7039D"/>
    <w:rsid w:val="00B71790"/>
    <w:rsid w:val="00B71D2D"/>
    <w:rsid w:val="00B73894"/>
    <w:rsid w:val="00B74C06"/>
    <w:rsid w:val="00B768F3"/>
    <w:rsid w:val="00B83065"/>
    <w:rsid w:val="00B90B64"/>
    <w:rsid w:val="00B9203C"/>
    <w:rsid w:val="00B95507"/>
    <w:rsid w:val="00BC2A89"/>
    <w:rsid w:val="00BC402A"/>
    <w:rsid w:val="00C14EF9"/>
    <w:rsid w:val="00C1682C"/>
    <w:rsid w:val="00C21F0A"/>
    <w:rsid w:val="00C312AC"/>
    <w:rsid w:val="00C32274"/>
    <w:rsid w:val="00C4005F"/>
    <w:rsid w:val="00C44602"/>
    <w:rsid w:val="00C46165"/>
    <w:rsid w:val="00C91739"/>
    <w:rsid w:val="00CB16FE"/>
    <w:rsid w:val="00CC5799"/>
    <w:rsid w:val="00CD0438"/>
    <w:rsid w:val="00CD15F2"/>
    <w:rsid w:val="00CE4F3D"/>
    <w:rsid w:val="00CE7238"/>
    <w:rsid w:val="00D00E6F"/>
    <w:rsid w:val="00D05CE0"/>
    <w:rsid w:val="00D16F4E"/>
    <w:rsid w:val="00D336B4"/>
    <w:rsid w:val="00D5554C"/>
    <w:rsid w:val="00D62CD1"/>
    <w:rsid w:val="00D635D6"/>
    <w:rsid w:val="00D72A0B"/>
    <w:rsid w:val="00DA24FD"/>
    <w:rsid w:val="00DA48A0"/>
    <w:rsid w:val="00DB206D"/>
    <w:rsid w:val="00DB791F"/>
    <w:rsid w:val="00DC7552"/>
    <w:rsid w:val="00DD034B"/>
    <w:rsid w:val="00DE1EE8"/>
    <w:rsid w:val="00DF7CDF"/>
    <w:rsid w:val="00E013ED"/>
    <w:rsid w:val="00E06EDA"/>
    <w:rsid w:val="00E111F4"/>
    <w:rsid w:val="00E11F60"/>
    <w:rsid w:val="00E17883"/>
    <w:rsid w:val="00E327F8"/>
    <w:rsid w:val="00E41BCA"/>
    <w:rsid w:val="00E44EB1"/>
    <w:rsid w:val="00E5129E"/>
    <w:rsid w:val="00E529DC"/>
    <w:rsid w:val="00E54123"/>
    <w:rsid w:val="00E552F1"/>
    <w:rsid w:val="00E64AAE"/>
    <w:rsid w:val="00E70686"/>
    <w:rsid w:val="00E8459D"/>
    <w:rsid w:val="00E918A9"/>
    <w:rsid w:val="00E920E8"/>
    <w:rsid w:val="00E96F62"/>
    <w:rsid w:val="00EA6185"/>
    <w:rsid w:val="00EB076C"/>
    <w:rsid w:val="00EB41CB"/>
    <w:rsid w:val="00EC1DDD"/>
    <w:rsid w:val="00EC2EAA"/>
    <w:rsid w:val="00EC6582"/>
    <w:rsid w:val="00EE0AC9"/>
    <w:rsid w:val="00EE167D"/>
    <w:rsid w:val="00EF1947"/>
    <w:rsid w:val="00EF3A0F"/>
    <w:rsid w:val="00EF43F3"/>
    <w:rsid w:val="00EF759F"/>
    <w:rsid w:val="00F037AC"/>
    <w:rsid w:val="00F03FB9"/>
    <w:rsid w:val="00F148D0"/>
    <w:rsid w:val="00F177B3"/>
    <w:rsid w:val="00F25280"/>
    <w:rsid w:val="00F33C9B"/>
    <w:rsid w:val="00F365B2"/>
    <w:rsid w:val="00F44CFE"/>
    <w:rsid w:val="00F5214D"/>
    <w:rsid w:val="00F65BA5"/>
    <w:rsid w:val="00F73323"/>
    <w:rsid w:val="00F84AF0"/>
    <w:rsid w:val="00F930A5"/>
    <w:rsid w:val="00F97ED1"/>
    <w:rsid w:val="00FA5F18"/>
    <w:rsid w:val="00FB5222"/>
    <w:rsid w:val="00FB55F3"/>
    <w:rsid w:val="00FD0AFB"/>
    <w:rsid w:val="00FD7573"/>
  </w:rsids>
  <m:mathPr>
    <m:mathFont m:val="Cambria Math"/>
    <m:brkBin m:val="before"/>
    <m:brkBinSub m:val="--"/>
    <m:smallFrac m:val="0"/>
    <m:dispDef/>
    <m:lMargin m:val="0"/>
    <m:rMargin m:val="0"/>
    <m:defJc m:val="centerGroup"/>
    <m:wrapIndent m:val="1440"/>
    <m:intLim m:val="subSup"/>
    <m:naryLim m:val="undOvr"/>
  </m:mathPr>
  <w:themeFontLang w:val="en-US" w:eastAsia="ja-JP"/>
  <w:clrSchemeMapping w:bg1="light1" w:t1="dark1" w:bg2="light2" w:t2="dark2" w:accent1="accent1" w:accent2="accent2" w:accent3="accent3" w:accent4="accent4" w:accent5="accent5" w:accent6="accent6" w:hyperlink="hyperlink" w:followedHyperlink="followedHyperlink"/>
  <w:doNotAutoCompressPictures/>
  <w:shapeDefaults>
    <o:shapedefaults v:ext="edit" spidmax="2050"/>
    <o:shapelayout v:ext="edit">
      <o:idmap v:ext="edit" data="2"/>
    </o:shapelayout>
  </w:shapeDefaults>
  <w:decimalSymbol w:val="."/>
  <w:listSeparator w:val=","/>
  <w14:docId w14:val="45010B1C"/>
  <w15:docId w15:val="{B1CB28C0-D22C-054C-8604-FB9121CB0C8A}"/>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US" w:eastAsia="en-US" w:bidi="ar-SA"/>
      </w:rPr>
    </w:rPrDefault>
    <w:pPrDefault>
      <w:pPr>
        <w:spacing w:after="240" w:line="480" w:lineRule="auto"/>
        <w:ind w:firstLine="360"/>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7D648F"/>
    <w:pPr>
      <w:spacing w:after="0" w:line="240" w:lineRule="auto"/>
      <w:ind w:firstLine="0"/>
    </w:pPr>
    <w:rPr>
      <w:rFonts w:ascii="Times New Roman" w:eastAsia="Times New Roman" w:hAnsi="Times New Roman" w:cs="Times New Roman"/>
      <w:sz w:val="24"/>
      <w:szCs w:val="24"/>
      <w:lang w:val="en-AU" w:eastAsia="en-GB"/>
    </w:rPr>
  </w:style>
  <w:style w:type="paragraph" w:styleId="Heading1">
    <w:name w:val="heading 1"/>
    <w:basedOn w:val="Normal"/>
    <w:next w:val="Normal"/>
    <w:link w:val="Heading1Char"/>
    <w:uiPriority w:val="9"/>
    <w:qFormat/>
    <w:rsid w:val="00400F3D"/>
    <w:pPr>
      <w:numPr>
        <w:numId w:val="1"/>
      </w:numPr>
      <w:spacing w:before="100" w:beforeAutospacing="1" w:after="100" w:afterAutospacing="1"/>
      <w:contextualSpacing/>
      <w:outlineLvl w:val="0"/>
    </w:pPr>
    <w:rPr>
      <w:rFonts w:eastAsiaTheme="majorEastAsia" w:cstheme="majorBidi"/>
      <w:b/>
      <w:bCs/>
      <w:iCs/>
    </w:rPr>
  </w:style>
  <w:style w:type="paragraph" w:styleId="Heading2">
    <w:name w:val="heading 2"/>
    <w:basedOn w:val="Normal"/>
    <w:next w:val="Normal"/>
    <w:link w:val="Heading2Char"/>
    <w:uiPriority w:val="9"/>
    <w:unhideWhenUsed/>
    <w:qFormat/>
    <w:rsid w:val="002A433D"/>
    <w:pPr>
      <w:numPr>
        <w:ilvl w:val="1"/>
        <w:numId w:val="1"/>
      </w:numPr>
      <w:spacing w:before="240" w:after="240"/>
      <w:contextualSpacing/>
      <w:outlineLvl w:val="1"/>
    </w:pPr>
    <w:rPr>
      <w:rFonts w:eastAsiaTheme="majorEastAsia" w:cstheme="majorBidi"/>
      <w:b/>
      <w:bCs/>
      <w:i/>
      <w:iCs/>
    </w:rPr>
  </w:style>
  <w:style w:type="paragraph" w:styleId="Heading3">
    <w:name w:val="heading 3"/>
    <w:basedOn w:val="Normal"/>
    <w:next w:val="Normal"/>
    <w:link w:val="Heading3Char"/>
    <w:uiPriority w:val="9"/>
    <w:semiHidden/>
    <w:unhideWhenUsed/>
    <w:qFormat/>
    <w:rsid w:val="00400F3D"/>
    <w:pPr>
      <w:numPr>
        <w:ilvl w:val="2"/>
        <w:numId w:val="1"/>
      </w:numPr>
      <w:contextualSpacing/>
      <w:outlineLvl w:val="2"/>
    </w:pPr>
    <w:rPr>
      <w:rFonts w:eastAsiaTheme="majorEastAsia" w:cstheme="majorBidi"/>
      <w:bCs/>
      <w:i/>
      <w:iCs/>
    </w:rPr>
  </w:style>
  <w:style w:type="paragraph" w:styleId="Heading4">
    <w:name w:val="heading 4"/>
    <w:basedOn w:val="Normal"/>
    <w:next w:val="Normal"/>
    <w:link w:val="Heading4Char"/>
    <w:uiPriority w:val="9"/>
    <w:semiHidden/>
    <w:unhideWhenUsed/>
    <w:qFormat/>
    <w:rsid w:val="00400F3D"/>
    <w:pPr>
      <w:numPr>
        <w:ilvl w:val="3"/>
        <w:numId w:val="1"/>
      </w:numPr>
      <w:spacing w:before="100" w:beforeAutospacing="1" w:after="100" w:afterAutospacing="1"/>
      <w:contextualSpacing/>
      <w:outlineLvl w:val="3"/>
    </w:pPr>
    <w:rPr>
      <w:rFonts w:eastAsiaTheme="majorEastAsia" w:cstheme="majorBidi"/>
      <w:b/>
      <w:bCs/>
      <w:iCs/>
    </w:rPr>
  </w:style>
  <w:style w:type="paragraph" w:styleId="Heading5">
    <w:name w:val="heading 5"/>
    <w:basedOn w:val="Normal"/>
    <w:next w:val="Normal"/>
    <w:link w:val="Heading5Char"/>
    <w:uiPriority w:val="9"/>
    <w:semiHidden/>
    <w:unhideWhenUsed/>
    <w:qFormat/>
    <w:rsid w:val="00400F3D"/>
    <w:pPr>
      <w:numPr>
        <w:ilvl w:val="4"/>
        <w:numId w:val="1"/>
      </w:numPr>
      <w:spacing w:before="280" w:line="360" w:lineRule="auto"/>
      <w:outlineLvl w:val="4"/>
    </w:pPr>
    <w:rPr>
      <w:rFonts w:asciiTheme="majorHAnsi" w:eastAsiaTheme="majorEastAsia" w:hAnsiTheme="majorHAnsi" w:cstheme="majorBidi"/>
      <w:b/>
      <w:bCs/>
      <w:i/>
      <w:iCs/>
      <w:szCs w:val="22"/>
    </w:rPr>
  </w:style>
  <w:style w:type="paragraph" w:styleId="Heading6">
    <w:name w:val="heading 6"/>
    <w:basedOn w:val="Normal"/>
    <w:next w:val="Normal"/>
    <w:link w:val="Heading6Char"/>
    <w:uiPriority w:val="9"/>
    <w:semiHidden/>
    <w:unhideWhenUsed/>
    <w:qFormat/>
    <w:rsid w:val="00400F3D"/>
    <w:pPr>
      <w:numPr>
        <w:ilvl w:val="5"/>
        <w:numId w:val="1"/>
      </w:numPr>
      <w:spacing w:before="280" w:after="80" w:line="360" w:lineRule="auto"/>
      <w:outlineLvl w:val="5"/>
    </w:pPr>
    <w:rPr>
      <w:rFonts w:asciiTheme="majorHAnsi" w:eastAsiaTheme="majorEastAsia" w:hAnsiTheme="majorHAnsi" w:cstheme="majorBidi"/>
      <w:b/>
      <w:bCs/>
      <w:i/>
      <w:iCs/>
      <w:szCs w:val="22"/>
    </w:rPr>
  </w:style>
  <w:style w:type="paragraph" w:styleId="Heading7">
    <w:name w:val="heading 7"/>
    <w:basedOn w:val="Normal"/>
    <w:next w:val="Normal"/>
    <w:link w:val="Heading7Char"/>
    <w:uiPriority w:val="9"/>
    <w:semiHidden/>
    <w:unhideWhenUsed/>
    <w:qFormat/>
    <w:rsid w:val="00400F3D"/>
    <w:pPr>
      <w:numPr>
        <w:ilvl w:val="6"/>
        <w:numId w:val="1"/>
      </w:numPr>
      <w:spacing w:before="280" w:line="360" w:lineRule="auto"/>
      <w:outlineLvl w:val="6"/>
    </w:pPr>
    <w:rPr>
      <w:rFonts w:asciiTheme="majorHAnsi" w:eastAsiaTheme="majorEastAsia" w:hAnsiTheme="majorHAnsi" w:cstheme="majorBidi"/>
      <w:b/>
      <w:bCs/>
      <w:i/>
      <w:iCs/>
    </w:rPr>
  </w:style>
  <w:style w:type="paragraph" w:styleId="Heading8">
    <w:name w:val="heading 8"/>
    <w:basedOn w:val="Normal"/>
    <w:next w:val="Normal"/>
    <w:link w:val="Heading8Char"/>
    <w:uiPriority w:val="9"/>
    <w:semiHidden/>
    <w:unhideWhenUsed/>
    <w:qFormat/>
    <w:rsid w:val="00400F3D"/>
    <w:pPr>
      <w:numPr>
        <w:ilvl w:val="7"/>
        <w:numId w:val="1"/>
      </w:numPr>
      <w:spacing w:before="280" w:line="360" w:lineRule="auto"/>
      <w:outlineLvl w:val="7"/>
    </w:pPr>
    <w:rPr>
      <w:rFonts w:asciiTheme="majorHAnsi" w:eastAsiaTheme="majorEastAsia" w:hAnsiTheme="majorHAnsi" w:cstheme="majorBidi"/>
      <w:b/>
      <w:bCs/>
      <w:i/>
      <w:iCs/>
      <w:sz w:val="18"/>
      <w:szCs w:val="18"/>
    </w:rPr>
  </w:style>
  <w:style w:type="paragraph" w:styleId="Heading9">
    <w:name w:val="heading 9"/>
    <w:basedOn w:val="Normal"/>
    <w:next w:val="Normal"/>
    <w:link w:val="Heading9Char"/>
    <w:uiPriority w:val="9"/>
    <w:semiHidden/>
    <w:unhideWhenUsed/>
    <w:qFormat/>
    <w:rsid w:val="00400F3D"/>
    <w:pPr>
      <w:spacing w:before="280" w:line="360" w:lineRule="auto"/>
      <w:ind w:left="1584" w:hanging="1584"/>
      <w:outlineLvl w:val="8"/>
    </w:pPr>
    <w:rPr>
      <w:rFonts w:asciiTheme="majorHAnsi" w:eastAsiaTheme="majorEastAsia" w:hAnsiTheme="majorHAnsi" w:cstheme="majorBidi"/>
      <w:i/>
      <w:iCs/>
      <w:sz w:val="18"/>
      <w:szCs w:val="18"/>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BalloonText">
    <w:name w:val="Balloon Text"/>
    <w:basedOn w:val="Normal"/>
    <w:link w:val="BalloonTextChar"/>
    <w:uiPriority w:val="99"/>
    <w:semiHidden/>
    <w:unhideWhenUsed/>
    <w:rsid w:val="007A532C"/>
    <w:rPr>
      <w:rFonts w:ascii="Tahoma" w:hAnsi="Tahoma" w:cs="Tahoma"/>
      <w:sz w:val="16"/>
      <w:szCs w:val="16"/>
    </w:rPr>
  </w:style>
  <w:style w:type="character" w:customStyle="1" w:styleId="BalloonTextChar">
    <w:name w:val="Balloon Text Char"/>
    <w:basedOn w:val="DefaultParagraphFont"/>
    <w:link w:val="BalloonText"/>
    <w:uiPriority w:val="99"/>
    <w:semiHidden/>
    <w:rsid w:val="007A532C"/>
    <w:rPr>
      <w:rFonts w:ascii="Tahoma" w:hAnsi="Tahoma" w:cs="Tahoma"/>
      <w:sz w:val="16"/>
      <w:szCs w:val="16"/>
      <w:lang w:val="en-AU"/>
    </w:rPr>
  </w:style>
  <w:style w:type="character" w:customStyle="1" w:styleId="Heading1Char">
    <w:name w:val="Heading 1 Char"/>
    <w:basedOn w:val="DefaultParagraphFont"/>
    <w:link w:val="Heading1"/>
    <w:uiPriority w:val="9"/>
    <w:rsid w:val="00400F3D"/>
    <w:rPr>
      <w:rFonts w:ascii="Arial" w:eastAsiaTheme="majorEastAsia" w:hAnsi="Arial" w:cstheme="majorBidi"/>
      <w:b/>
      <w:bCs/>
      <w:iCs/>
      <w:sz w:val="24"/>
      <w:szCs w:val="24"/>
    </w:rPr>
  </w:style>
  <w:style w:type="character" w:customStyle="1" w:styleId="Heading2Char">
    <w:name w:val="Heading 2 Char"/>
    <w:basedOn w:val="DefaultParagraphFont"/>
    <w:link w:val="Heading2"/>
    <w:uiPriority w:val="9"/>
    <w:rsid w:val="002A433D"/>
    <w:rPr>
      <w:rFonts w:ascii="Arial" w:eastAsiaTheme="majorEastAsia" w:hAnsi="Arial" w:cstheme="majorBidi"/>
      <w:b/>
      <w:bCs/>
      <w:i/>
      <w:iCs/>
      <w:sz w:val="24"/>
      <w:szCs w:val="20"/>
      <w:lang w:val="en-AU"/>
    </w:rPr>
  </w:style>
  <w:style w:type="character" w:customStyle="1" w:styleId="Heading3Char">
    <w:name w:val="Heading 3 Char"/>
    <w:basedOn w:val="DefaultParagraphFont"/>
    <w:link w:val="Heading3"/>
    <w:uiPriority w:val="9"/>
    <w:semiHidden/>
    <w:rsid w:val="00400F3D"/>
    <w:rPr>
      <w:rFonts w:ascii="Arial" w:eastAsiaTheme="majorEastAsia" w:hAnsi="Arial" w:cstheme="majorBidi"/>
      <w:bCs/>
      <w:i/>
      <w:iCs/>
      <w:sz w:val="20"/>
      <w:szCs w:val="20"/>
      <w:lang w:val="en-AU"/>
    </w:rPr>
  </w:style>
  <w:style w:type="character" w:customStyle="1" w:styleId="Heading4Char">
    <w:name w:val="Heading 4 Char"/>
    <w:basedOn w:val="DefaultParagraphFont"/>
    <w:link w:val="Heading4"/>
    <w:uiPriority w:val="9"/>
    <w:semiHidden/>
    <w:rsid w:val="00400F3D"/>
    <w:rPr>
      <w:rFonts w:ascii="Times New Roman" w:eastAsiaTheme="majorEastAsia" w:hAnsi="Times New Roman" w:cstheme="majorBidi"/>
      <w:b/>
      <w:bCs/>
      <w:iCs/>
      <w:sz w:val="24"/>
      <w:szCs w:val="24"/>
    </w:rPr>
  </w:style>
  <w:style w:type="character" w:customStyle="1" w:styleId="Heading5Char">
    <w:name w:val="Heading 5 Char"/>
    <w:basedOn w:val="DefaultParagraphFont"/>
    <w:link w:val="Heading5"/>
    <w:uiPriority w:val="9"/>
    <w:semiHidden/>
    <w:rsid w:val="00400F3D"/>
    <w:rPr>
      <w:rFonts w:asciiTheme="majorHAnsi" w:eastAsiaTheme="majorEastAsia" w:hAnsiTheme="majorHAnsi" w:cstheme="majorBidi"/>
      <w:b/>
      <w:bCs/>
      <w:i/>
      <w:iCs/>
      <w:sz w:val="24"/>
    </w:rPr>
  </w:style>
  <w:style w:type="character" w:customStyle="1" w:styleId="Heading6Char">
    <w:name w:val="Heading 6 Char"/>
    <w:basedOn w:val="DefaultParagraphFont"/>
    <w:link w:val="Heading6"/>
    <w:uiPriority w:val="9"/>
    <w:semiHidden/>
    <w:rsid w:val="00400F3D"/>
    <w:rPr>
      <w:rFonts w:asciiTheme="majorHAnsi" w:eastAsiaTheme="majorEastAsia" w:hAnsiTheme="majorHAnsi" w:cstheme="majorBidi"/>
      <w:b/>
      <w:bCs/>
      <w:i/>
      <w:iCs/>
      <w:sz w:val="24"/>
    </w:rPr>
  </w:style>
  <w:style w:type="character" w:customStyle="1" w:styleId="Heading7Char">
    <w:name w:val="Heading 7 Char"/>
    <w:basedOn w:val="DefaultParagraphFont"/>
    <w:link w:val="Heading7"/>
    <w:uiPriority w:val="9"/>
    <w:semiHidden/>
    <w:rsid w:val="00400F3D"/>
    <w:rPr>
      <w:rFonts w:asciiTheme="majorHAnsi" w:eastAsiaTheme="majorEastAsia" w:hAnsiTheme="majorHAnsi" w:cstheme="majorBidi"/>
      <w:b/>
      <w:bCs/>
      <w:i/>
      <w:iCs/>
      <w:sz w:val="20"/>
      <w:szCs w:val="20"/>
    </w:rPr>
  </w:style>
  <w:style w:type="character" w:customStyle="1" w:styleId="Heading8Char">
    <w:name w:val="Heading 8 Char"/>
    <w:basedOn w:val="DefaultParagraphFont"/>
    <w:link w:val="Heading8"/>
    <w:uiPriority w:val="9"/>
    <w:semiHidden/>
    <w:rsid w:val="00400F3D"/>
    <w:rPr>
      <w:rFonts w:asciiTheme="majorHAnsi" w:eastAsiaTheme="majorEastAsia" w:hAnsiTheme="majorHAnsi" w:cstheme="majorBidi"/>
      <w:b/>
      <w:bCs/>
      <w:i/>
      <w:iCs/>
      <w:sz w:val="18"/>
      <w:szCs w:val="18"/>
    </w:rPr>
  </w:style>
  <w:style w:type="character" w:customStyle="1" w:styleId="Heading9Char">
    <w:name w:val="Heading 9 Char"/>
    <w:basedOn w:val="DefaultParagraphFont"/>
    <w:link w:val="Heading9"/>
    <w:uiPriority w:val="9"/>
    <w:semiHidden/>
    <w:rsid w:val="00400F3D"/>
    <w:rPr>
      <w:rFonts w:asciiTheme="majorHAnsi" w:eastAsiaTheme="majorEastAsia" w:hAnsiTheme="majorHAnsi" w:cstheme="majorBidi"/>
      <w:i/>
      <w:iCs/>
      <w:sz w:val="18"/>
      <w:szCs w:val="18"/>
    </w:rPr>
  </w:style>
  <w:style w:type="paragraph" w:styleId="Caption">
    <w:name w:val="caption"/>
    <w:basedOn w:val="Normal"/>
    <w:next w:val="Normal"/>
    <w:uiPriority w:val="35"/>
    <w:semiHidden/>
    <w:unhideWhenUsed/>
    <w:qFormat/>
    <w:rsid w:val="00400F3D"/>
    <w:rPr>
      <w:b/>
      <w:bCs/>
      <w:sz w:val="18"/>
      <w:szCs w:val="18"/>
    </w:rPr>
  </w:style>
  <w:style w:type="paragraph" w:styleId="Title">
    <w:name w:val="Title"/>
    <w:basedOn w:val="Normal"/>
    <w:next w:val="Normal"/>
    <w:link w:val="TitleChar"/>
    <w:uiPriority w:val="10"/>
    <w:qFormat/>
    <w:rsid w:val="00400F3D"/>
    <w:rPr>
      <w:rFonts w:asciiTheme="majorHAnsi" w:eastAsiaTheme="majorEastAsia" w:hAnsiTheme="majorHAnsi" w:cstheme="majorBidi"/>
      <w:b/>
      <w:bCs/>
      <w:i/>
      <w:iCs/>
      <w:spacing w:val="10"/>
      <w:sz w:val="40"/>
      <w:szCs w:val="40"/>
    </w:rPr>
  </w:style>
  <w:style w:type="character" w:customStyle="1" w:styleId="TitleChar">
    <w:name w:val="Title Char"/>
    <w:basedOn w:val="DefaultParagraphFont"/>
    <w:link w:val="Title"/>
    <w:uiPriority w:val="10"/>
    <w:rsid w:val="00400F3D"/>
    <w:rPr>
      <w:rFonts w:asciiTheme="majorHAnsi" w:eastAsiaTheme="majorEastAsia" w:hAnsiTheme="majorHAnsi" w:cstheme="majorBidi"/>
      <w:b/>
      <w:bCs/>
      <w:i/>
      <w:iCs/>
      <w:spacing w:val="10"/>
      <w:sz w:val="40"/>
      <w:szCs w:val="40"/>
    </w:rPr>
  </w:style>
  <w:style w:type="paragraph" w:styleId="Subtitle">
    <w:name w:val="Subtitle"/>
    <w:basedOn w:val="Normal"/>
    <w:next w:val="Normal"/>
    <w:link w:val="SubtitleChar"/>
    <w:uiPriority w:val="11"/>
    <w:qFormat/>
    <w:rsid w:val="00400F3D"/>
    <w:pPr>
      <w:spacing w:after="320"/>
      <w:jc w:val="right"/>
    </w:pPr>
    <w:rPr>
      <w:rFonts w:asciiTheme="minorHAnsi" w:hAnsiTheme="minorHAnsi" w:cstheme="minorBidi"/>
      <w:i/>
      <w:iCs/>
      <w:color w:val="808080" w:themeColor="text1" w:themeTint="7F"/>
      <w:spacing w:val="10"/>
    </w:rPr>
  </w:style>
  <w:style w:type="character" w:customStyle="1" w:styleId="SubtitleChar">
    <w:name w:val="Subtitle Char"/>
    <w:basedOn w:val="DefaultParagraphFont"/>
    <w:link w:val="Subtitle"/>
    <w:uiPriority w:val="11"/>
    <w:rsid w:val="00400F3D"/>
    <w:rPr>
      <w:i/>
      <w:iCs/>
      <w:color w:val="808080" w:themeColor="text1" w:themeTint="7F"/>
      <w:spacing w:val="10"/>
      <w:sz w:val="24"/>
      <w:szCs w:val="24"/>
    </w:rPr>
  </w:style>
  <w:style w:type="character" w:styleId="Strong">
    <w:name w:val="Strong"/>
    <w:basedOn w:val="DefaultParagraphFont"/>
    <w:uiPriority w:val="22"/>
    <w:qFormat/>
    <w:rsid w:val="00400F3D"/>
    <w:rPr>
      <w:b/>
      <w:bCs/>
      <w:spacing w:val="0"/>
    </w:rPr>
  </w:style>
  <w:style w:type="character" w:styleId="Emphasis">
    <w:name w:val="Emphasis"/>
    <w:uiPriority w:val="20"/>
    <w:qFormat/>
    <w:rsid w:val="00400F3D"/>
    <w:rPr>
      <w:b/>
      <w:bCs/>
      <w:i/>
      <w:iCs/>
      <w:color w:val="auto"/>
    </w:rPr>
  </w:style>
  <w:style w:type="paragraph" w:styleId="NoSpacing">
    <w:name w:val="No Spacing"/>
    <w:aliases w:val="No Indent"/>
    <w:basedOn w:val="Normal"/>
    <w:link w:val="NoSpacingChar"/>
    <w:uiPriority w:val="1"/>
    <w:qFormat/>
    <w:rsid w:val="00400F3D"/>
    <w:rPr>
      <w:rFonts w:cstheme="minorBidi"/>
      <w:szCs w:val="22"/>
    </w:rPr>
  </w:style>
  <w:style w:type="character" w:customStyle="1" w:styleId="NoSpacingChar">
    <w:name w:val="No Spacing Char"/>
    <w:aliases w:val="No Indent Char"/>
    <w:basedOn w:val="DefaultParagraphFont"/>
    <w:link w:val="NoSpacing"/>
    <w:uiPriority w:val="1"/>
    <w:rsid w:val="00400F3D"/>
    <w:rPr>
      <w:rFonts w:ascii="Times New Roman" w:hAnsi="Times New Roman"/>
      <w:sz w:val="24"/>
    </w:rPr>
  </w:style>
  <w:style w:type="paragraph" w:styleId="ListParagraph">
    <w:name w:val="List Paragraph"/>
    <w:basedOn w:val="Normal"/>
    <w:uiPriority w:val="34"/>
    <w:qFormat/>
    <w:rsid w:val="00400F3D"/>
    <w:pPr>
      <w:ind w:left="720"/>
      <w:contextualSpacing/>
    </w:pPr>
  </w:style>
  <w:style w:type="paragraph" w:styleId="Quote">
    <w:name w:val="Quote"/>
    <w:basedOn w:val="Normal"/>
    <w:next w:val="Normal"/>
    <w:link w:val="QuoteChar"/>
    <w:uiPriority w:val="29"/>
    <w:qFormat/>
    <w:rsid w:val="00400F3D"/>
    <w:rPr>
      <w:rFonts w:asciiTheme="minorHAnsi" w:hAnsiTheme="minorHAnsi" w:cstheme="minorBidi"/>
      <w:color w:val="5A5A5A" w:themeColor="text1" w:themeTint="A5"/>
      <w:sz w:val="22"/>
      <w:szCs w:val="22"/>
    </w:rPr>
  </w:style>
  <w:style w:type="character" w:customStyle="1" w:styleId="QuoteChar">
    <w:name w:val="Quote Char"/>
    <w:basedOn w:val="DefaultParagraphFont"/>
    <w:link w:val="Quote"/>
    <w:uiPriority w:val="29"/>
    <w:rsid w:val="00400F3D"/>
    <w:rPr>
      <w:color w:val="5A5A5A" w:themeColor="text1" w:themeTint="A5"/>
    </w:rPr>
  </w:style>
  <w:style w:type="paragraph" w:styleId="IntenseQuote">
    <w:name w:val="Intense Quote"/>
    <w:basedOn w:val="Normal"/>
    <w:next w:val="Normal"/>
    <w:link w:val="IntenseQuoteChar"/>
    <w:uiPriority w:val="30"/>
    <w:qFormat/>
    <w:rsid w:val="00400F3D"/>
    <w:pPr>
      <w:spacing w:before="320" w:after="480"/>
      <w:ind w:left="720" w:right="720"/>
      <w:jc w:val="center"/>
    </w:pPr>
    <w:rPr>
      <w:rFonts w:asciiTheme="majorHAnsi" w:eastAsiaTheme="majorEastAsia" w:hAnsiTheme="majorHAnsi" w:cstheme="majorBidi"/>
      <w:i/>
      <w:iCs/>
    </w:rPr>
  </w:style>
  <w:style w:type="character" w:customStyle="1" w:styleId="IntenseQuoteChar">
    <w:name w:val="Intense Quote Char"/>
    <w:basedOn w:val="DefaultParagraphFont"/>
    <w:link w:val="IntenseQuote"/>
    <w:uiPriority w:val="30"/>
    <w:rsid w:val="00400F3D"/>
    <w:rPr>
      <w:rFonts w:asciiTheme="majorHAnsi" w:eastAsiaTheme="majorEastAsia" w:hAnsiTheme="majorHAnsi" w:cstheme="majorBidi"/>
      <w:i/>
      <w:iCs/>
      <w:sz w:val="20"/>
      <w:szCs w:val="20"/>
    </w:rPr>
  </w:style>
  <w:style w:type="character" w:styleId="SubtleEmphasis">
    <w:name w:val="Subtle Emphasis"/>
    <w:uiPriority w:val="19"/>
    <w:qFormat/>
    <w:rsid w:val="00400F3D"/>
    <w:rPr>
      <w:i/>
      <w:iCs/>
      <w:color w:val="5A5A5A" w:themeColor="text1" w:themeTint="A5"/>
    </w:rPr>
  </w:style>
  <w:style w:type="character" w:styleId="IntenseEmphasis">
    <w:name w:val="Intense Emphasis"/>
    <w:uiPriority w:val="21"/>
    <w:qFormat/>
    <w:rsid w:val="00400F3D"/>
    <w:rPr>
      <w:b/>
      <w:bCs/>
      <w:i/>
      <w:iCs/>
      <w:color w:val="auto"/>
      <w:u w:val="single"/>
    </w:rPr>
  </w:style>
  <w:style w:type="character" w:styleId="SubtleReference">
    <w:name w:val="Subtle Reference"/>
    <w:uiPriority w:val="31"/>
    <w:qFormat/>
    <w:rsid w:val="00400F3D"/>
    <w:rPr>
      <w:smallCaps/>
    </w:rPr>
  </w:style>
  <w:style w:type="character" w:styleId="IntenseReference">
    <w:name w:val="Intense Reference"/>
    <w:uiPriority w:val="32"/>
    <w:qFormat/>
    <w:rsid w:val="00400F3D"/>
    <w:rPr>
      <w:b/>
      <w:bCs/>
      <w:smallCaps/>
      <w:color w:val="auto"/>
    </w:rPr>
  </w:style>
  <w:style w:type="character" w:styleId="BookTitle">
    <w:name w:val="Book Title"/>
    <w:uiPriority w:val="33"/>
    <w:qFormat/>
    <w:rsid w:val="00400F3D"/>
    <w:rPr>
      <w:rFonts w:asciiTheme="majorHAnsi" w:eastAsiaTheme="majorEastAsia" w:hAnsiTheme="majorHAnsi" w:cstheme="majorBidi"/>
      <w:b/>
      <w:bCs/>
      <w:smallCaps/>
      <w:color w:val="auto"/>
      <w:u w:val="single"/>
    </w:rPr>
  </w:style>
  <w:style w:type="paragraph" w:styleId="TOCHeading">
    <w:name w:val="TOC Heading"/>
    <w:basedOn w:val="Heading1"/>
    <w:next w:val="Normal"/>
    <w:uiPriority w:val="39"/>
    <w:unhideWhenUsed/>
    <w:qFormat/>
    <w:rsid w:val="00400F3D"/>
    <w:pPr>
      <w:numPr>
        <w:numId w:val="0"/>
      </w:numPr>
      <w:outlineLvl w:val="9"/>
    </w:pPr>
    <w:rPr>
      <w:sz w:val="20"/>
    </w:rPr>
  </w:style>
  <w:style w:type="paragraph" w:styleId="Header">
    <w:name w:val="header"/>
    <w:basedOn w:val="Normal"/>
    <w:link w:val="HeaderChar"/>
    <w:uiPriority w:val="99"/>
    <w:unhideWhenUsed/>
    <w:rsid w:val="0026320D"/>
    <w:pPr>
      <w:tabs>
        <w:tab w:val="center" w:pos="4320"/>
        <w:tab w:val="right" w:pos="8640"/>
      </w:tabs>
    </w:pPr>
  </w:style>
  <w:style w:type="character" w:customStyle="1" w:styleId="HeaderChar">
    <w:name w:val="Header Char"/>
    <w:basedOn w:val="DefaultParagraphFont"/>
    <w:link w:val="Header"/>
    <w:uiPriority w:val="99"/>
    <w:rsid w:val="0026320D"/>
    <w:rPr>
      <w:rFonts w:ascii="Arial" w:hAnsi="Arial" w:cs="Arial"/>
      <w:sz w:val="20"/>
      <w:szCs w:val="20"/>
    </w:rPr>
  </w:style>
  <w:style w:type="character" w:styleId="PageNumber">
    <w:name w:val="page number"/>
    <w:basedOn w:val="DefaultParagraphFont"/>
    <w:uiPriority w:val="99"/>
    <w:semiHidden/>
    <w:unhideWhenUsed/>
    <w:rsid w:val="0026320D"/>
  </w:style>
  <w:style w:type="paragraph" w:styleId="NormalWeb">
    <w:name w:val="Normal (Web)"/>
    <w:basedOn w:val="Normal"/>
    <w:uiPriority w:val="99"/>
    <w:unhideWhenUsed/>
    <w:rsid w:val="008D1FF8"/>
    <w:pPr>
      <w:spacing w:before="100" w:beforeAutospacing="1" w:after="100" w:afterAutospacing="1"/>
    </w:pPr>
    <w:rPr>
      <w:lang w:eastAsia="en-AU"/>
    </w:rPr>
  </w:style>
  <w:style w:type="paragraph" w:styleId="TOC1">
    <w:name w:val="toc 1"/>
    <w:basedOn w:val="Normal"/>
    <w:next w:val="Normal"/>
    <w:autoRedefine/>
    <w:uiPriority w:val="39"/>
    <w:unhideWhenUsed/>
    <w:rsid w:val="00F03FB9"/>
    <w:pPr>
      <w:tabs>
        <w:tab w:val="left" w:pos="400"/>
        <w:tab w:val="right" w:leader="dot" w:pos="10450"/>
      </w:tabs>
      <w:spacing w:before="120"/>
    </w:pPr>
    <w:rPr>
      <w:rFonts w:asciiTheme="minorHAnsi" w:hAnsiTheme="minorHAnsi"/>
      <w:b/>
    </w:rPr>
  </w:style>
  <w:style w:type="paragraph" w:styleId="TOC2">
    <w:name w:val="toc 2"/>
    <w:basedOn w:val="Normal"/>
    <w:next w:val="Normal"/>
    <w:autoRedefine/>
    <w:uiPriority w:val="39"/>
    <w:unhideWhenUsed/>
    <w:rsid w:val="002020DA"/>
    <w:pPr>
      <w:ind w:left="200"/>
    </w:pPr>
    <w:rPr>
      <w:rFonts w:asciiTheme="minorHAnsi" w:hAnsiTheme="minorHAnsi"/>
      <w:b/>
      <w:sz w:val="22"/>
      <w:szCs w:val="22"/>
    </w:rPr>
  </w:style>
  <w:style w:type="paragraph" w:styleId="TOC3">
    <w:name w:val="toc 3"/>
    <w:basedOn w:val="Normal"/>
    <w:next w:val="Normal"/>
    <w:autoRedefine/>
    <w:uiPriority w:val="39"/>
    <w:semiHidden/>
    <w:unhideWhenUsed/>
    <w:rsid w:val="002020DA"/>
    <w:pPr>
      <w:ind w:left="400"/>
    </w:pPr>
    <w:rPr>
      <w:rFonts w:asciiTheme="minorHAnsi" w:hAnsiTheme="minorHAnsi"/>
      <w:sz w:val="22"/>
      <w:szCs w:val="22"/>
    </w:rPr>
  </w:style>
  <w:style w:type="paragraph" w:styleId="TOC4">
    <w:name w:val="toc 4"/>
    <w:basedOn w:val="Normal"/>
    <w:next w:val="Normal"/>
    <w:autoRedefine/>
    <w:uiPriority w:val="39"/>
    <w:semiHidden/>
    <w:unhideWhenUsed/>
    <w:rsid w:val="002020DA"/>
    <w:pPr>
      <w:ind w:left="600"/>
    </w:pPr>
    <w:rPr>
      <w:rFonts w:asciiTheme="minorHAnsi" w:hAnsiTheme="minorHAnsi"/>
    </w:rPr>
  </w:style>
  <w:style w:type="paragraph" w:styleId="TOC5">
    <w:name w:val="toc 5"/>
    <w:basedOn w:val="Normal"/>
    <w:next w:val="Normal"/>
    <w:autoRedefine/>
    <w:uiPriority w:val="39"/>
    <w:semiHidden/>
    <w:unhideWhenUsed/>
    <w:rsid w:val="002020DA"/>
    <w:pPr>
      <w:ind w:left="800"/>
    </w:pPr>
    <w:rPr>
      <w:rFonts w:asciiTheme="minorHAnsi" w:hAnsiTheme="minorHAnsi"/>
    </w:rPr>
  </w:style>
  <w:style w:type="paragraph" w:styleId="TOC6">
    <w:name w:val="toc 6"/>
    <w:basedOn w:val="Normal"/>
    <w:next w:val="Normal"/>
    <w:autoRedefine/>
    <w:uiPriority w:val="39"/>
    <w:semiHidden/>
    <w:unhideWhenUsed/>
    <w:rsid w:val="002020DA"/>
    <w:pPr>
      <w:ind w:left="1000"/>
    </w:pPr>
    <w:rPr>
      <w:rFonts w:asciiTheme="minorHAnsi" w:hAnsiTheme="minorHAnsi"/>
    </w:rPr>
  </w:style>
  <w:style w:type="paragraph" w:styleId="TOC7">
    <w:name w:val="toc 7"/>
    <w:basedOn w:val="Normal"/>
    <w:next w:val="Normal"/>
    <w:autoRedefine/>
    <w:uiPriority w:val="39"/>
    <w:semiHidden/>
    <w:unhideWhenUsed/>
    <w:rsid w:val="002020DA"/>
    <w:pPr>
      <w:ind w:left="1200"/>
    </w:pPr>
    <w:rPr>
      <w:rFonts w:asciiTheme="minorHAnsi" w:hAnsiTheme="minorHAnsi"/>
    </w:rPr>
  </w:style>
  <w:style w:type="paragraph" w:styleId="TOC8">
    <w:name w:val="toc 8"/>
    <w:basedOn w:val="Normal"/>
    <w:next w:val="Normal"/>
    <w:autoRedefine/>
    <w:uiPriority w:val="39"/>
    <w:semiHidden/>
    <w:unhideWhenUsed/>
    <w:rsid w:val="002020DA"/>
    <w:pPr>
      <w:ind w:left="1400"/>
    </w:pPr>
    <w:rPr>
      <w:rFonts w:asciiTheme="minorHAnsi" w:hAnsiTheme="minorHAnsi"/>
    </w:rPr>
  </w:style>
  <w:style w:type="paragraph" w:styleId="TOC9">
    <w:name w:val="toc 9"/>
    <w:basedOn w:val="Normal"/>
    <w:next w:val="Normal"/>
    <w:autoRedefine/>
    <w:uiPriority w:val="39"/>
    <w:semiHidden/>
    <w:unhideWhenUsed/>
    <w:rsid w:val="002020DA"/>
    <w:pPr>
      <w:ind w:left="1600"/>
    </w:pPr>
    <w:rPr>
      <w:rFonts w:asciiTheme="minorHAnsi" w:hAnsiTheme="minorHAnsi"/>
    </w:rPr>
  </w:style>
  <w:style w:type="paragraph" w:styleId="Footer">
    <w:name w:val="footer"/>
    <w:basedOn w:val="Normal"/>
    <w:link w:val="FooterChar"/>
    <w:uiPriority w:val="99"/>
    <w:unhideWhenUsed/>
    <w:rsid w:val="006F5D93"/>
    <w:pPr>
      <w:tabs>
        <w:tab w:val="center" w:pos="4320"/>
        <w:tab w:val="right" w:pos="8640"/>
      </w:tabs>
    </w:pPr>
  </w:style>
  <w:style w:type="character" w:customStyle="1" w:styleId="FooterChar">
    <w:name w:val="Footer Char"/>
    <w:basedOn w:val="DefaultParagraphFont"/>
    <w:link w:val="Footer"/>
    <w:uiPriority w:val="99"/>
    <w:rsid w:val="006F5D93"/>
    <w:rPr>
      <w:rFonts w:ascii="Arial" w:hAnsi="Arial" w:cs="Arial"/>
      <w:sz w:val="20"/>
      <w:szCs w:val="20"/>
    </w:rPr>
  </w:style>
  <w:style w:type="character" w:customStyle="1" w:styleId="apple-converted-space">
    <w:name w:val="apple-converted-space"/>
    <w:basedOn w:val="DefaultParagraphFont"/>
    <w:rsid w:val="00C46165"/>
  </w:style>
  <w:style w:type="character" w:styleId="Hyperlink">
    <w:name w:val="Hyperlink"/>
    <w:basedOn w:val="DefaultParagraphFont"/>
    <w:uiPriority w:val="99"/>
    <w:unhideWhenUsed/>
    <w:rsid w:val="008B7706"/>
    <w:rPr>
      <w:color w:val="0000FF" w:themeColor="hyperlink"/>
      <w:u w:val="single"/>
    </w:rPr>
  </w:style>
  <w:style w:type="paragraph" w:customStyle="1" w:styleId="Body">
    <w:name w:val="Body"/>
    <w:rsid w:val="00071CF5"/>
    <w:pPr>
      <w:pBdr>
        <w:top w:val="nil"/>
        <w:left w:val="nil"/>
        <w:bottom w:val="nil"/>
        <w:right w:val="nil"/>
        <w:between w:val="nil"/>
        <w:bar w:val="nil"/>
      </w:pBdr>
      <w:spacing w:after="0" w:line="276" w:lineRule="auto"/>
      <w:ind w:firstLine="0"/>
    </w:pPr>
    <w:rPr>
      <w:rFonts w:ascii="Arial" w:eastAsia="Arial Unicode MS" w:hAnsi="Arial Unicode MS" w:cs="Arial Unicode MS"/>
      <w:color w:val="000000"/>
      <w:u w:color="000000"/>
      <w:bdr w:val="nil"/>
    </w:rPr>
  </w:style>
  <w:style w:type="paragraph" w:customStyle="1" w:styleId="AbstractContent">
    <w:name w:val="Abstract Content"/>
    <w:basedOn w:val="Normal"/>
    <w:link w:val="AbstractContentChar"/>
    <w:qFormat/>
    <w:rsid w:val="008E7D2E"/>
    <w:pPr>
      <w:spacing w:before="100" w:beforeAutospacing="1" w:after="100" w:afterAutospacing="1"/>
    </w:pPr>
    <w:rPr>
      <w:lang w:eastAsia="en-AU"/>
    </w:rPr>
  </w:style>
  <w:style w:type="character" w:customStyle="1" w:styleId="AbstractContentChar">
    <w:name w:val="Abstract Content Char"/>
    <w:link w:val="AbstractContent"/>
    <w:rsid w:val="008E7D2E"/>
    <w:rPr>
      <w:rFonts w:ascii="Times New Roman" w:eastAsia="Times New Roman" w:hAnsi="Times New Roman" w:cs="Times New Roman"/>
      <w:sz w:val="24"/>
      <w:szCs w:val="20"/>
      <w:lang w:val="en-AU" w:eastAsia="en-AU"/>
    </w:rPr>
  </w:style>
  <w:style w:type="table" w:styleId="TableGrid">
    <w:name w:val="Table Grid"/>
    <w:basedOn w:val="TableNormal"/>
    <w:uiPriority w:val="59"/>
    <w:rsid w:val="008E7D2E"/>
    <w:pPr>
      <w:spacing w:after="0" w:line="240" w:lineRule="auto"/>
      <w:ind w:firstLine="0"/>
    </w:pPr>
    <w:rPr>
      <w:rFonts w:ascii="Calibri" w:eastAsia="Times New Roman" w:hAnsi="Calibri" w:cs="Times New Roman"/>
      <w:sz w:val="20"/>
      <w:szCs w:val="20"/>
      <w:lang w:val="en-AU" w:eastAsia="en-AU"/>
    </w:rPr>
    <w:tblPr>
      <w:tblBorders>
        <w:top w:val="single" w:sz="4" w:space="0" w:color="000000" w:themeColor="text1"/>
        <w:left w:val="single" w:sz="4" w:space="0" w:color="000000" w:themeColor="text1"/>
        <w:bottom w:val="single" w:sz="4" w:space="0" w:color="000000" w:themeColor="text1"/>
        <w:right w:val="single" w:sz="4" w:space="0" w:color="000000" w:themeColor="text1"/>
        <w:insideH w:val="single" w:sz="4" w:space="0" w:color="000000" w:themeColor="text1"/>
        <w:insideV w:val="single" w:sz="4" w:space="0" w:color="000000" w:themeColor="text1"/>
      </w:tblBorders>
    </w:tblPr>
  </w:style>
  <w:style w:type="paragraph" w:styleId="Revision">
    <w:name w:val="Revision"/>
    <w:hidden/>
    <w:uiPriority w:val="99"/>
    <w:semiHidden/>
    <w:rsid w:val="00F03FB9"/>
    <w:pPr>
      <w:spacing w:after="0" w:line="240" w:lineRule="auto"/>
      <w:ind w:firstLine="0"/>
    </w:pPr>
    <w:rPr>
      <w:rFonts w:ascii="Arial" w:hAnsi="Arial" w:cs="Arial"/>
      <w:sz w:val="20"/>
      <w:szCs w:val="20"/>
    </w:rPr>
  </w:style>
  <w:style w:type="paragraph" w:customStyle="1" w:styleId="p1">
    <w:name w:val="p1"/>
    <w:basedOn w:val="Normal"/>
    <w:rsid w:val="00FD0AFB"/>
    <w:pPr>
      <w:spacing w:before="100" w:beforeAutospacing="1" w:after="100" w:afterAutospacing="1"/>
    </w:pPr>
  </w:style>
  <w:style w:type="paragraph" w:customStyle="1" w:styleId="Default">
    <w:name w:val="Default"/>
    <w:rsid w:val="00F5214D"/>
    <w:pPr>
      <w:autoSpaceDE w:val="0"/>
      <w:autoSpaceDN w:val="0"/>
      <w:adjustRightInd w:val="0"/>
      <w:spacing w:after="0" w:line="240" w:lineRule="auto"/>
      <w:ind w:firstLine="0"/>
    </w:pPr>
    <w:rPr>
      <w:rFonts w:ascii="AKBMKP+TimesNewRoman" w:hAnsi="AKBMKP+TimesNewRoman" w:cs="AKBMKP+TimesNewRoman"/>
      <w:color w:val="000000"/>
      <w:sz w:val="24"/>
      <w:szCs w:val="24"/>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36588926">
      <w:bodyDiv w:val="1"/>
      <w:marLeft w:val="0"/>
      <w:marRight w:val="0"/>
      <w:marTop w:val="0"/>
      <w:marBottom w:val="0"/>
      <w:divBdr>
        <w:top w:val="none" w:sz="0" w:space="0" w:color="auto"/>
        <w:left w:val="none" w:sz="0" w:space="0" w:color="auto"/>
        <w:bottom w:val="none" w:sz="0" w:space="0" w:color="auto"/>
        <w:right w:val="none" w:sz="0" w:space="0" w:color="auto"/>
      </w:divBdr>
    </w:div>
    <w:div w:id="262033324">
      <w:bodyDiv w:val="1"/>
      <w:marLeft w:val="0"/>
      <w:marRight w:val="0"/>
      <w:marTop w:val="0"/>
      <w:marBottom w:val="0"/>
      <w:divBdr>
        <w:top w:val="none" w:sz="0" w:space="0" w:color="auto"/>
        <w:left w:val="none" w:sz="0" w:space="0" w:color="auto"/>
        <w:bottom w:val="none" w:sz="0" w:space="0" w:color="auto"/>
        <w:right w:val="none" w:sz="0" w:space="0" w:color="auto"/>
      </w:divBdr>
    </w:div>
    <w:div w:id="336856933">
      <w:bodyDiv w:val="1"/>
      <w:marLeft w:val="0"/>
      <w:marRight w:val="0"/>
      <w:marTop w:val="0"/>
      <w:marBottom w:val="0"/>
      <w:divBdr>
        <w:top w:val="none" w:sz="0" w:space="0" w:color="auto"/>
        <w:left w:val="none" w:sz="0" w:space="0" w:color="auto"/>
        <w:bottom w:val="none" w:sz="0" w:space="0" w:color="auto"/>
        <w:right w:val="none" w:sz="0" w:space="0" w:color="auto"/>
      </w:divBdr>
    </w:div>
    <w:div w:id="356126159">
      <w:bodyDiv w:val="1"/>
      <w:marLeft w:val="0"/>
      <w:marRight w:val="0"/>
      <w:marTop w:val="0"/>
      <w:marBottom w:val="0"/>
      <w:divBdr>
        <w:top w:val="none" w:sz="0" w:space="0" w:color="auto"/>
        <w:left w:val="none" w:sz="0" w:space="0" w:color="auto"/>
        <w:bottom w:val="none" w:sz="0" w:space="0" w:color="auto"/>
        <w:right w:val="none" w:sz="0" w:space="0" w:color="auto"/>
      </w:divBdr>
    </w:div>
    <w:div w:id="441000120">
      <w:bodyDiv w:val="1"/>
      <w:marLeft w:val="0"/>
      <w:marRight w:val="0"/>
      <w:marTop w:val="0"/>
      <w:marBottom w:val="0"/>
      <w:divBdr>
        <w:top w:val="none" w:sz="0" w:space="0" w:color="auto"/>
        <w:left w:val="none" w:sz="0" w:space="0" w:color="auto"/>
        <w:bottom w:val="none" w:sz="0" w:space="0" w:color="auto"/>
        <w:right w:val="none" w:sz="0" w:space="0" w:color="auto"/>
      </w:divBdr>
    </w:div>
    <w:div w:id="590239206">
      <w:bodyDiv w:val="1"/>
      <w:marLeft w:val="0"/>
      <w:marRight w:val="0"/>
      <w:marTop w:val="0"/>
      <w:marBottom w:val="0"/>
      <w:divBdr>
        <w:top w:val="none" w:sz="0" w:space="0" w:color="auto"/>
        <w:left w:val="none" w:sz="0" w:space="0" w:color="auto"/>
        <w:bottom w:val="none" w:sz="0" w:space="0" w:color="auto"/>
        <w:right w:val="none" w:sz="0" w:space="0" w:color="auto"/>
      </w:divBdr>
    </w:div>
    <w:div w:id="730034416">
      <w:bodyDiv w:val="1"/>
      <w:marLeft w:val="0"/>
      <w:marRight w:val="0"/>
      <w:marTop w:val="0"/>
      <w:marBottom w:val="0"/>
      <w:divBdr>
        <w:top w:val="none" w:sz="0" w:space="0" w:color="auto"/>
        <w:left w:val="none" w:sz="0" w:space="0" w:color="auto"/>
        <w:bottom w:val="none" w:sz="0" w:space="0" w:color="auto"/>
        <w:right w:val="none" w:sz="0" w:space="0" w:color="auto"/>
      </w:divBdr>
    </w:div>
    <w:div w:id="730735515">
      <w:bodyDiv w:val="1"/>
      <w:marLeft w:val="0"/>
      <w:marRight w:val="0"/>
      <w:marTop w:val="0"/>
      <w:marBottom w:val="0"/>
      <w:divBdr>
        <w:top w:val="none" w:sz="0" w:space="0" w:color="auto"/>
        <w:left w:val="none" w:sz="0" w:space="0" w:color="auto"/>
        <w:bottom w:val="none" w:sz="0" w:space="0" w:color="auto"/>
        <w:right w:val="none" w:sz="0" w:space="0" w:color="auto"/>
      </w:divBdr>
    </w:div>
    <w:div w:id="734544372">
      <w:bodyDiv w:val="1"/>
      <w:marLeft w:val="0"/>
      <w:marRight w:val="0"/>
      <w:marTop w:val="0"/>
      <w:marBottom w:val="0"/>
      <w:divBdr>
        <w:top w:val="none" w:sz="0" w:space="0" w:color="auto"/>
        <w:left w:val="none" w:sz="0" w:space="0" w:color="auto"/>
        <w:bottom w:val="none" w:sz="0" w:space="0" w:color="auto"/>
        <w:right w:val="none" w:sz="0" w:space="0" w:color="auto"/>
      </w:divBdr>
    </w:div>
    <w:div w:id="1194153440">
      <w:bodyDiv w:val="1"/>
      <w:marLeft w:val="0"/>
      <w:marRight w:val="0"/>
      <w:marTop w:val="0"/>
      <w:marBottom w:val="0"/>
      <w:divBdr>
        <w:top w:val="none" w:sz="0" w:space="0" w:color="auto"/>
        <w:left w:val="none" w:sz="0" w:space="0" w:color="auto"/>
        <w:bottom w:val="none" w:sz="0" w:space="0" w:color="auto"/>
        <w:right w:val="none" w:sz="0" w:space="0" w:color="auto"/>
      </w:divBdr>
    </w:div>
    <w:div w:id="1218013576">
      <w:bodyDiv w:val="1"/>
      <w:marLeft w:val="0"/>
      <w:marRight w:val="0"/>
      <w:marTop w:val="0"/>
      <w:marBottom w:val="0"/>
      <w:divBdr>
        <w:top w:val="none" w:sz="0" w:space="0" w:color="auto"/>
        <w:left w:val="none" w:sz="0" w:space="0" w:color="auto"/>
        <w:bottom w:val="none" w:sz="0" w:space="0" w:color="auto"/>
        <w:right w:val="none" w:sz="0" w:space="0" w:color="auto"/>
      </w:divBdr>
      <w:divsChild>
        <w:div w:id="282081783">
          <w:marLeft w:val="0"/>
          <w:marRight w:val="0"/>
          <w:marTop w:val="0"/>
          <w:marBottom w:val="0"/>
          <w:divBdr>
            <w:top w:val="none" w:sz="0" w:space="0" w:color="auto"/>
            <w:left w:val="none" w:sz="0" w:space="0" w:color="auto"/>
            <w:bottom w:val="none" w:sz="0" w:space="0" w:color="auto"/>
            <w:right w:val="none" w:sz="0" w:space="0" w:color="auto"/>
          </w:divBdr>
          <w:divsChild>
            <w:div w:id="2144493889">
              <w:marLeft w:val="0"/>
              <w:marRight w:val="0"/>
              <w:marTop w:val="0"/>
              <w:marBottom w:val="0"/>
              <w:divBdr>
                <w:top w:val="none" w:sz="0" w:space="0" w:color="auto"/>
                <w:left w:val="none" w:sz="0" w:space="0" w:color="auto"/>
                <w:bottom w:val="none" w:sz="0" w:space="0" w:color="auto"/>
                <w:right w:val="none" w:sz="0" w:space="0" w:color="auto"/>
              </w:divBdr>
              <w:divsChild>
                <w:div w:id="1320110989">
                  <w:marLeft w:val="0"/>
                  <w:marRight w:val="0"/>
                  <w:marTop w:val="0"/>
                  <w:marBottom w:val="0"/>
                  <w:divBdr>
                    <w:top w:val="none" w:sz="0" w:space="0" w:color="auto"/>
                    <w:left w:val="none" w:sz="0" w:space="0" w:color="auto"/>
                    <w:bottom w:val="none" w:sz="0" w:space="0" w:color="auto"/>
                    <w:right w:val="none" w:sz="0" w:space="0" w:color="auto"/>
                  </w:divBdr>
                  <w:divsChild>
                    <w:div w:id="37921154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1229148963">
      <w:bodyDiv w:val="1"/>
      <w:marLeft w:val="0"/>
      <w:marRight w:val="0"/>
      <w:marTop w:val="0"/>
      <w:marBottom w:val="0"/>
      <w:divBdr>
        <w:top w:val="none" w:sz="0" w:space="0" w:color="auto"/>
        <w:left w:val="none" w:sz="0" w:space="0" w:color="auto"/>
        <w:bottom w:val="none" w:sz="0" w:space="0" w:color="auto"/>
        <w:right w:val="none" w:sz="0" w:space="0" w:color="auto"/>
      </w:divBdr>
    </w:div>
    <w:div w:id="1323001241">
      <w:bodyDiv w:val="1"/>
      <w:marLeft w:val="0"/>
      <w:marRight w:val="0"/>
      <w:marTop w:val="0"/>
      <w:marBottom w:val="0"/>
      <w:divBdr>
        <w:top w:val="none" w:sz="0" w:space="0" w:color="auto"/>
        <w:left w:val="none" w:sz="0" w:space="0" w:color="auto"/>
        <w:bottom w:val="none" w:sz="0" w:space="0" w:color="auto"/>
        <w:right w:val="none" w:sz="0" w:space="0" w:color="auto"/>
      </w:divBdr>
    </w:div>
    <w:div w:id="1342243615">
      <w:bodyDiv w:val="1"/>
      <w:marLeft w:val="0"/>
      <w:marRight w:val="0"/>
      <w:marTop w:val="0"/>
      <w:marBottom w:val="0"/>
      <w:divBdr>
        <w:top w:val="none" w:sz="0" w:space="0" w:color="auto"/>
        <w:left w:val="none" w:sz="0" w:space="0" w:color="auto"/>
        <w:bottom w:val="none" w:sz="0" w:space="0" w:color="auto"/>
        <w:right w:val="none" w:sz="0" w:space="0" w:color="auto"/>
      </w:divBdr>
    </w:div>
    <w:div w:id="1489593198">
      <w:bodyDiv w:val="1"/>
      <w:marLeft w:val="0"/>
      <w:marRight w:val="0"/>
      <w:marTop w:val="0"/>
      <w:marBottom w:val="0"/>
      <w:divBdr>
        <w:top w:val="none" w:sz="0" w:space="0" w:color="auto"/>
        <w:left w:val="none" w:sz="0" w:space="0" w:color="auto"/>
        <w:bottom w:val="none" w:sz="0" w:space="0" w:color="auto"/>
        <w:right w:val="none" w:sz="0" w:space="0" w:color="auto"/>
      </w:divBdr>
    </w:div>
    <w:div w:id="1516186453">
      <w:bodyDiv w:val="1"/>
      <w:marLeft w:val="0"/>
      <w:marRight w:val="0"/>
      <w:marTop w:val="0"/>
      <w:marBottom w:val="0"/>
      <w:divBdr>
        <w:top w:val="none" w:sz="0" w:space="0" w:color="auto"/>
        <w:left w:val="none" w:sz="0" w:space="0" w:color="auto"/>
        <w:bottom w:val="none" w:sz="0" w:space="0" w:color="auto"/>
        <w:right w:val="none" w:sz="0" w:space="0" w:color="auto"/>
      </w:divBdr>
    </w:div>
    <w:div w:id="1520729243">
      <w:bodyDiv w:val="1"/>
      <w:marLeft w:val="0"/>
      <w:marRight w:val="0"/>
      <w:marTop w:val="0"/>
      <w:marBottom w:val="0"/>
      <w:divBdr>
        <w:top w:val="none" w:sz="0" w:space="0" w:color="auto"/>
        <w:left w:val="none" w:sz="0" w:space="0" w:color="auto"/>
        <w:bottom w:val="none" w:sz="0" w:space="0" w:color="auto"/>
        <w:right w:val="none" w:sz="0" w:space="0" w:color="auto"/>
      </w:divBdr>
    </w:div>
    <w:div w:id="1543133633">
      <w:bodyDiv w:val="1"/>
      <w:marLeft w:val="0"/>
      <w:marRight w:val="0"/>
      <w:marTop w:val="0"/>
      <w:marBottom w:val="0"/>
      <w:divBdr>
        <w:top w:val="none" w:sz="0" w:space="0" w:color="auto"/>
        <w:left w:val="none" w:sz="0" w:space="0" w:color="auto"/>
        <w:bottom w:val="none" w:sz="0" w:space="0" w:color="auto"/>
        <w:right w:val="none" w:sz="0" w:space="0" w:color="auto"/>
      </w:divBdr>
      <w:divsChild>
        <w:div w:id="19399682">
          <w:marLeft w:val="0"/>
          <w:marRight w:val="0"/>
          <w:marTop w:val="0"/>
          <w:marBottom w:val="0"/>
          <w:divBdr>
            <w:top w:val="none" w:sz="0" w:space="0" w:color="auto"/>
            <w:left w:val="none" w:sz="0" w:space="0" w:color="auto"/>
            <w:bottom w:val="none" w:sz="0" w:space="0" w:color="auto"/>
            <w:right w:val="none" w:sz="0" w:space="0" w:color="auto"/>
          </w:divBdr>
          <w:divsChild>
            <w:div w:id="889456597">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628389960">
      <w:bodyDiv w:val="1"/>
      <w:marLeft w:val="0"/>
      <w:marRight w:val="0"/>
      <w:marTop w:val="0"/>
      <w:marBottom w:val="0"/>
      <w:divBdr>
        <w:top w:val="none" w:sz="0" w:space="0" w:color="auto"/>
        <w:left w:val="none" w:sz="0" w:space="0" w:color="auto"/>
        <w:bottom w:val="none" w:sz="0" w:space="0" w:color="auto"/>
        <w:right w:val="none" w:sz="0" w:space="0" w:color="auto"/>
      </w:divBdr>
    </w:div>
    <w:div w:id="1701467259">
      <w:bodyDiv w:val="1"/>
      <w:marLeft w:val="0"/>
      <w:marRight w:val="0"/>
      <w:marTop w:val="0"/>
      <w:marBottom w:val="0"/>
      <w:divBdr>
        <w:top w:val="none" w:sz="0" w:space="0" w:color="auto"/>
        <w:left w:val="none" w:sz="0" w:space="0" w:color="auto"/>
        <w:bottom w:val="none" w:sz="0" w:space="0" w:color="auto"/>
        <w:right w:val="none" w:sz="0" w:space="0" w:color="auto"/>
      </w:divBdr>
    </w:div>
    <w:div w:id="1717123994">
      <w:bodyDiv w:val="1"/>
      <w:marLeft w:val="0"/>
      <w:marRight w:val="0"/>
      <w:marTop w:val="0"/>
      <w:marBottom w:val="0"/>
      <w:divBdr>
        <w:top w:val="none" w:sz="0" w:space="0" w:color="auto"/>
        <w:left w:val="none" w:sz="0" w:space="0" w:color="auto"/>
        <w:bottom w:val="none" w:sz="0" w:space="0" w:color="auto"/>
        <w:right w:val="none" w:sz="0" w:space="0" w:color="auto"/>
      </w:divBdr>
    </w:div>
    <w:div w:id="1736973252">
      <w:bodyDiv w:val="1"/>
      <w:marLeft w:val="0"/>
      <w:marRight w:val="0"/>
      <w:marTop w:val="0"/>
      <w:marBottom w:val="0"/>
      <w:divBdr>
        <w:top w:val="none" w:sz="0" w:space="0" w:color="auto"/>
        <w:left w:val="none" w:sz="0" w:space="0" w:color="auto"/>
        <w:bottom w:val="none" w:sz="0" w:space="0" w:color="auto"/>
        <w:right w:val="none" w:sz="0" w:space="0" w:color="auto"/>
      </w:divBdr>
    </w:div>
    <w:div w:id="1789741240">
      <w:bodyDiv w:val="1"/>
      <w:marLeft w:val="0"/>
      <w:marRight w:val="0"/>
      <w:marTop w:val="0"/>
      <w:marBottom w:val="0"/>
      <w:divBdr>
        <w:top w:val="none" w:sz="0" w:space="0" w:color="auto"/>
        <w:left w:val="none" w:sz="0" w:space="0" w:color="auto"/>
        <w:bottom w:val="none" w:sz="0" w:space="0" w:color="auto"/>
        <w:right w:val="none" w:sz="0" w:space="0" w:color="auto"/>
      </w:divBdr>
    </w:div>
    <w:div w:id="1801193370">
      <w:bodyDiv w:val="1"/>
      <w:marLeft w:val="0"/>
      <w:marRight w:val="0"/>
      <w:marTop w:val="0"/>
      <w:marBottom w:val="0"/>
      <w:divBdr>
        <w:top w:val="none" w:sz="0" w:space="0" w:color="auto"/>
        <w:left w:val="none" w:sz="0" w:space="0" w:color="auto"/>
        <w:bottom w:val="none" w:sz="0" w:space="0" w:color="auto"/>
        <w:right w:val="none" w:sz="0" w:space="0" w:color="auto"/>
      </w:divBdr>
    </w:div>
    <w:div w:id="1809083542">
      <w:bodyDiv w:val="1"/>
      <w:marLeft w:val="0"/>
      <w:marRight w:val="0"/>
      <w:marTop w:val="0"/>
      <w:marBottom w:val="0"/>
      <w:divBdr>
        <w:top w:val="none" w:sz="0" w:space="0" w:color="auto"/>
        <w:left w:val="none" w:sz="0" w:space="0" w:color="auto"/>
        <w:bottom w:val="none" w:sz="0" w:space="0" w:color="auto"/>
        <w:right w:val="none" w:sz="0" w:space="0" w:color="auto"/>
      </w:divBdr>
    </w:div>
    <w:div w:id="1831092593">
      <w:bodyDiv w:val="1"/>
      <w:marLeft w:val="0"/>
      <w:marRight w:val="0"/>
      <w:marTop w:val="0"/>
      <w:marBottom w:val="0"/>
      <w:divBdr>
        <w:top w:val="none" w:sz="0" w:space="0" w:color="auto"/>
        <w:left w:val="none" w:sz="0" w:space="0" w:color="auto"/>
        <w:bottom w:val="none" w:sz="0" w:space="0" w:color="auto"/>
        <w:right w:val="none" w:sz="0" w:space="0" w:color="auto"/>
      </w:divBdr>
    </w:div>
    <w:div w:id="2125076959">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webSettings>
</file>

<file path=word/_rels/document.xml.rels><?xml version="1.0" encoding="UTF-8" standalone="yes"?>
<Relationships xmlns="http://schemas.openxmlformats.org/package/2006/relationships"><Relationship Id="rId13" Type="http://schemas.openxmlformats.org/officeDocument/2006/relationships/image" Target="media/image3.emf"/><Relationship Id="rId18" Type="http://schemas.openxmlformats.org/officeDocument/2006/relationships/image" Target="media/image8.png"/><Relationship Id="rId26" Type="http://schemas.openxmlformats.org/officeDocument/2006/relationships/image" Target="media/image16.png"/><Relationship Id="rId3" Type="http://schemas.openxmlformats.org/officeDocument/2006/relationships/customXml" Target="../customXml/item3.xml"/><Relationship Id="rId21" Type="http://schemas.openxmlformats.org/officeDocument/2006/relationships/image" Target="media/image11.png"/><Relationship Id="rId7" Type="http://schemas.openxmlformats.org/officeDocument/2006/relationships/settings" Target="settings.xml"/><Relationship Id="rId12" Type="http://schemas.openxmlformats.org/officeDocument/2006/relationships/image" Target="media/image2.png"/><Relationship Id="rId17" Type="http://schemas.openxmlformats.org/officeDocument/2006/relationships/image" Target="media/image7.jpeg"/><Relationship Id="rId25" Type="http://schemas.openxmlformats.org/officeDocument/2006/relationships/image" Target="media/image15.png"/><Relationship Id="rId33"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image" Target="media/image6.emf"/><Relationship Id="rId20" Type="http://schemas.openxmlformats.org/officeDocument/2006/relationships/image" Target="media/image10.png"/><Relationship Id="rId29" Type="http://schemas.openxmlformats.org/officeDocument/2006/relationships/header" Target="header2.xm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image" Target="media/image1.tiff"/><Relationship Id="rId24" Type="http://schemas.openxmlformats.org/officeDocument/2006/relationships/image" Target="media/image14.png"/><Relationship Id="rId32" Type="http://schemas.openxmlformats.org/officeDocument/2006/relationships/fontTable" Target="fontTable.xml"/><Relationship Id="rId5" Type="http://schemas.openxmlformats.org/officeDocument/2006/relationships/numbering" Target="numbering.xml"/><Relationship Id="rId15" Type="http://schemas.openxmlformats.org/officeDocument/2006/relationships/image" Target="media/image5.emf"/><Relationship Id="rId23" Type="http://schemas.openxmlformats.org/officeDocument/2006/relationships/image" Target="media/image13.gif"/><Relationship Id="rId28" Type="http://schemas.openxmlformats.org/officeDocument/2006/relationships/header" Target="header1.xml"/><Relationship Id="rId10" Type="http://schemas.openxmlformats.org/officeDocument/2006/relationships/endnotes" Target="endnotes.xml"/><Relationship Id="rId19" Type="http://schemas.openxmlformats.org/officeDocument/2006/relationships/image" Target="media/image9.png"/><Relationship Id="rId31" Type="http://schemas.openxmlformats.org/officeDocument/2006/relationships/footer" Target="footer1.xm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image" Target="media/image4.emf"/><Relationship Id="rId22" Type="http://schemas.openxmlformats.org/officeDocument/2006/relationships/image" Target="media/image12.jpg"/><Relationship Id="rId27" Type="http://schemas.openxmlformats.org/officeDocument/2006/relationships/image" Target="media/image17.png"/><Relationship Id="rId30" Type="http://schemas.openxmlformats.org/officeDocument/2006/relationships/header" Target="header3.xml"/><Relationship Id="rId8" Type="http://schemas.openxmlformats.org/officeDocument/2006/relationships/webSettings" Target="webSettings.xm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b:Sources xmlns:b="http://schemas.openxmlformats.org/officeDocument/2006/bibliography" xmlns="http://schemas.openxmlformats.org/officeDocument/2006/bibliography" SelectedStyle="/APA.XSL" StyleName="APA"/>
</file>

<file path=customXml/item2.xml><?xml version="1.0" encoding="utf-8"?>
<ct:contentTypeSchema xmlns:ct="http://schemas.microsoft.com/office/2006/metadata/contentType" xmlns:ma="http://schemas.microsoft.com/office/2006/metadata/properties/metaAttributes" ct:_="" ma:_="" ma:contentTypeName="Document" ma:contentTypeID="0x01010035DB8C2460BEF4448B7D0B4CB568F445" ma:contentTypeVersion="4" ma:contentTypeDescription="Create a new document." ma:contentTypeScope="" ma:versionID="c321f9813ea016cda6d966fb7762ae90">
  <xsd:schema xmlns:xsd="http://www.w3.org/2001/XMLSchema" xmlns:xs="http://www.w3.org/2001/XMLSchema" xmlns:p="http://schemas.microsoft.com/office/2006/metadata/properties" xmlns:ns2="5c3b1f9c-22cf-453b-be14-492381baf84f" targetNamespace="http://schemas.microsoft.com/office/2006/metadata/properties" ma:root="true" ma:fieldsID="3a897dd5e9d9658c0cd150f612fb0180" ns2:_="">
    <xsd:import namespace="5c3b1f9c-22cf-453b-be14-492381baf84f"/>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c3b1f9c-22cf-453b-be14-492381baf84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E4BB50AC-4926-4FE6-8A8B-BD3656FB763A}">
  <ds:schemaRefs>
    <ds:schemaRef ds:uri="http://schemas.openxmlformats.org/officeDocument/2006/bibliography"/>
  </ds:schemaRefs>
</ds:datastoreItem>
</file>

<file path=customXml/itemProps2.xml><?xml version="1.0" encoding="utf-8"?>
<ds:datastoreItem xmlns:ds="http://schemas.openxmlformats.org/officeDocument/2006/customXml" ds:itemID="{F5BC9597-EA4D-4B43-9A7B-78329D451D0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c3b1f9c-22cf-453b-be14-492381baf84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6AB07D7-1EDB-466E-A420-DF484F9532D7}">
  <ds:schemaRefs>
    <ds:schemaRef ds:uri="http://schemas.microsoft.com/sharepoint/v3/contenttype/forms"/>
  </ds:schemaRefs>
</ds:datastoreItem>
</file>

<file path=customXml/itemProps4.xml><?xml version="1.0" encoding="utf-8"?>
<ds:datastoreItem xmlns:ds="http://schemas.openxmlformats.org/officeDocument/2006/customXml" ds:itemID="{CACF9FBF-8499-41E7-B8A1-BFD634E0CDFA}">
  <ds:schemaRefs>
    <ds:schemaRef ds:uri="http://schemas.microsoft.com/office/2006/metadata/properties"/>
    <ds:schemaRef ds:uri="http://schemas.microsoft.com/office/infopath/2007/PartnerControls"/>
  </ds:schemaRefs>
</ds:datastoreItem>
</file>

<file path=docMetadata/LabelInfo.xml><?xml version="1.0" encoding="utf-8"?>
<clbl:labelList xmlns:clbl="http://schemas.microsoft.com/office/2020/mipLabelMetadata">
  <clbl:label id="{82b3e37e-8171-485d-b10b-38dae7ed14a8}" enabled="0" method="" siteId="{82b3e37e-8171-485d-b10b-38dae7ed14a8}" removed="1"/>
</clbl:labelList>
</file>

<file path=docProps/app.xml><?xml version="1.0" encoding="utf-8"?>
<Properties xmlns="http://schemas.openxmlformats.org/officeDocument/2006/extended-properties" xmlns:vt="http://schemas.openxmlformats.org/officeDocument/2006/docPropsVTypes">
  <Template>Normal.dotm</Template>
  <TotalTime>7</TotalTime>
  <Pages>42</Pages>
  <Words>11913</Words>
  <Characters>67905</Characters>
  <Application>Microsoft Office Word</Application>
  <DocSecurity>0</DocSecurity>
  <Lines>565</Lines>
  <Paragraphs>159</Paragraphs>
  <ScaleCrop>false</ScaleCrop>
  <HeadingPairs>
    <vt:vector size="2" baseType="variant">
      <vt:variant>
        <vt:lpstr>Title</vt:lpstr>
      </vt:variant>
      <vt:variant>
        <vt:i4>1</vt:i4>
      </vt:variant>
    </vt:vector>
  </HeadingPairs>
  <TitlesOfParts>
    <vt:vector size="1" baseType="lpstr">
      <vt:lpstr/>
    </vt:vector>
  </TitlesOfParts>
  <Company>HP</Company>
  <LinksUpToDate>false</LinksUpToDate>
  <CharactersWithSpaces>79659</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dpb</dc:creator>
  <cp:lastModifiedBy>Kit</cp:lastModifiedBy>
  <cp:revision>5</cp:revision>
  <cp:lastPrinted>2024-07-26T00:05:00Z</cp:lastPrinted>
  <dcterms:created xsi:type="dcterms:W3CDTF">2026-04-22T05:34:00Z</dcterms:created>
  <dcterms:modified xsi:type="dcterms:W3CDTF">2026-04-22T23:04:00Z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0x01010035DB8C2460BEF4448B7D0B4CB568F445</vt:lpwstr>
  </property>
</Properties>
</file>